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12"/>
  </p:notesMasterIdLst>
  <p:sldIdLst>
    <p:sldId id="295" r:id="rId3"/>
    <p:sldId id="326" r:id="rId4"/>
    <p:sldId id="405" r:id="rId5"/>
    <p:sldId id="401" r:id="rId6"/>
    <p:sldId id="407" r:id="rId7"/>
    <p:sldId id="410" r:id="rId8"/>
    <p:sldId id="408" r:id="rId9"/>
    <p:sldId id="409" r:id="rId10"/>
    <p:sldId id="404" r:id="rId11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747"/>
    <a:srgbClr val="0DE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56" autoAdjust="0"/>
    <p:restoredTop sz="96056" autoAdjust="0"/>
  </p:normalViewPr>
  <p:slideViewPr>
    <p:cSldViewPr snapToGrid="0">
      <p:cViewPr>
        <p:scale>
          <a:sx n="118" d="100"/>
          <a:sy n="118" d="100"/>
        </p:scale>
        <p:origin x="-12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DA225-27C0-4264-B313-7C4E94F1338B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5558D-F430-4EDA-9F4E-826FABCF4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644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7D18-470D-419A-936C-57F9215763E7}" type="datetime1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905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BDDB4-6790-465B-814D-9F354C7E216F}" type="datetime1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18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51D6-3C05-4ABE-8A0F-9FF6C3066B4F}" type="datetime1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411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1E62E-82E2-491E-B128-D998C49EA1ED}" type="datetime1">
              <a:rPr lang="ru-RU" smtClean="0"/>
              <a:t>04.06.2019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2804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7D18-470D-419A-936C-57F9215763E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869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E34-7902-4627-8652-7BBDA18C6A2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11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C807-B7FD-410A-9227-812DDC8E20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365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ACA17-EBDB-4008-8913-5A3DC8D105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81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06D8C-00B4-4484-AB7C-41DC354D154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240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173BE-3A1E-4DAE-B055-5C7EE5A432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776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2D6D-75CC-4AB5-8BA0-25C3D1EA58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60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E34-7902-4627-8652-7BBDA18C6A2B}" type="datetime1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071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C4E3-80A7-4F89-93CC-F10405BE70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752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58B0-CBED-4766-915E-59BE67F21F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10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BDDB4-6790-465B-814D-9F354C7E2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805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51D6-3C05-4ABE-8A0F-9FF6C3066B4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918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C807-B7FD-410A-9227-812DDC8E2034}" type="datetime1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363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ACA17-EBDB-4008-8913-5A3DC8D1057F}" type="datetime1">
              <a:rPr lang="ru-RU" smtClean="0"/>
              <a:t>04.06.2019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949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06D8C-00B4-4484-AB7C-41DC354D154C}" type="datetime1">
              <a:rPr lang="ru-RU" smtClean="0"/>
              <a:t>04.06.2019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06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173BE-3A1E-4DAE-B055-5C7EE5A432A1}" type="datetime1">
              <a:rPr lang="ru-RU" smtClean="0"/>
              <a:t>04.06.2019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78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2D6D-75CC-4AB5-8BA0-25C3D1EA5891}" type="datetime1">
              <a:rPr lang="ru-RU" smtClean="0"/>
              <a:t>04.06.2019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013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C4E3-80A7-4F89-93CC-F10405BE70AB}" type="datetime1">
              <a:rPr lang="ru-RU" smtClean="0"/>
              <a:t>04.06.2019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374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58B0-CBED-4766-915E-59BE67F21FE3}" type="datetime1">
              <a:rPr lang="ru-RU" smtClean="0"/>
              <a:t>04.06.2019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01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C9C21-8E4E-48C3-8A92-5A2EA8DF1844}" type="datetime1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CF898-69B3-4756-92BD-9CF9C149C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34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DAC9C21-8E4E-48C3-8A92-5A2EA8DF18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89CF898-69B3-4756-92BD-9CF9C149CE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78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>
          <a:xfrm>
            <a:off x="1213361" y="5183569"/>
            <a:ext cx="9733822" cy="1100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3600" b="1" spc="-1" dirty="0" smtClean="0">
                <a:solidFill>
                  <a:srgbClr val="C00000"/>
                </a:solidFill>
                <a:latin typeface="Calibri"/>
              </a:rPr>
              <a:t>Пилотный проект. Город Пермь. </a:t>
            </a:r>
          </a:p>
          <a:p>
            <a:pPr algn="ctr">
              <a:lnSpc>
                <a:spcPct val="100000"/>
              </a:lnSpc>
            </a:pPr>
            <a:r>
              <a:rPr lang="ru-RU" sz="3600" b="1" strike="noStrike" spc="-1" dirty="0" smtClean="0">
                <a:solidFill>
                  <a:srgbClr val="C00000"/>
                </a:solidFill>
                <a:latin typeface="Calibri"/>
              </a:rPr>
              <a:t>1 - </a:t>
            </a:r>
            <a:r>
              <a:rPr lang="en-US" sz="3600" b="1" strike="noStrike" spc="-1" dirty="0" smtClean="0">
                <a:solidFill>
                  <a:srgbClr val="C00000"/>
                </a:solidFill>
                <a:latin typeface="Calibri"/>
              </a:rPr>
              <a:t>3</a:t>
            </a:r>
            <a:r>
              <a:rPr lang="ru-RU" sz="3600" b="1" strike="noStrike" spc="-1" dirty="0" smtClean="0">
                <a:solidFill>
                  <a:srgbClr val="C00000"/>
                </a:solidFill>
                <a:latin typeface="Calibri"/>
              </a:rPr>
              <a:t>1 мая 2019 года. </a:t>
            </a:r>
            <a:endParaRPr lang="ru-RU" sz="3600" b="1" strike="noStrike" spc="-1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150" y="136070"/>
            <a:ext cx="8499953" cy="49505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43" y="5183569"/>
            <a:ext cx="987879" cy="122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5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/>
              <a:t>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6" y="41670"/>
            <a:ext cx="713874" cy="885732"/>
          </a:xfrm>
          <a:prstGeom prst="rect">
            <a:avLst/>
          </a:prstGeom>
        </p:spPr>
      </p:pic>
      <p:sp>
        <p:nvSpPr>
          <p:cNvPr id="7" name="Параллелограмм 6"/>
          <p:cNvSpPr/>
          <p:nvPr/>
        </p:nvSpPr>
        <p:spPr>
          <a:xfrm>
            <a:off x="939114" y="78905"/>
            <a:ext cx="3904735" cy="848497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ЗАДАЧИ</a:t>
            </a:r>
            <a:endParaRPr lang="ru-RU" sz="6000" b="1" dirty="0"/>
          </a:p>
        </p:txBody>
      </p:sp>
      <p:sp>
        <p:nvSpPr>
          <p:cNvPr id="9" name="Параллелограмм 8"/>
          <p:cNvSpPr/>
          <p:nvPr/>
        </p:nvSpPr>
        <p:spPr>
          <a:xfrm>
            <a:off x="785683" y="1082591"/>
            <a:ext cx="4211595" cy="897924"/>
          </a:xfrm>
          <a:prstGeom prst="parallelogram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Новая транспортная модель</a:t>
            </a:r>
            <a:endParaRPr lang="ru-RU" sz="2000" b="1" dirty="0"/>
          </a:p>
        </p:txBody>
      </p:sp>
      <p:sp>
        <p:nvSpPr>
          <p:cNvPr id="10" name="Параллелограмм 9"/>
          <p:cNvSpPr/>
          <p:nvPr/>
        </p:nvSpPr>
        <p:spPr>
          <a:xfrm>
            <a:off x="7761645" y="1561361"/>
            <a:ext cx="4211595" cy="897924"/>
          </a:xfrm>
          <a:prstGeom prst="parallelogram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Эффективная маршрутная сеть</a:t>
            </a:r>
            <a:endParaRPr lang="ru-RU" sz="2000" b="1" dirty="0"/>
          </a:p>
        </p:txBody>
      </p:sp>
      <p:sp>
        <p:nvSpPr>
          <p:cNvPr id="11" name="Параллелограмм 10"/>
          <p:cNvSpPr/>
          <p:nvPr/>
        </p:nvSpPr>
        <p:spPr>
          <a:xfrm>
            <a:off x="843059" y="2140949"/>
            <a:ext cx="3400652" cy="440495"/>
          </a:xfrm>
          <a:prstGeom prst="parallelogram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Новые автобусы</a:t>
            </a:r>
            <a:endParaRPr lang="ru-RU" sz="2000" b="1" dirty="0"/>
          </a:p>
        </p:txBody>
      </p:sp>
      <p:sp>
        <p:nvSpPr>
          <p:cNvPr id="12" name="Параллелограмм 11"/>
          <p:cNvSpPr/>
          <p:nvPr/>
        </p:nvSpPr>
        <p:spPr>
          <a:xfrm>
            <a:off x="592881" y="2764934"/>
            <a:ext cx="3650830" cy="600446"/>
          </a:xfrm>
          <a:prstGeom prst="parallelogram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Безопасность и комфорт поездки</a:t>
            </a:r>
            <a:endParaRPr lang="ru-RU" sz="2000" b="1" dirty="0"/>
          </a:p>
        </p:txBody>
      </p:sp>
      <p:sp>
        <p:nvSpPr>
          <p:cNvPr id="13" name="Параллелограмм 12"/>
          <p:cNvSpPr/>
          <p:nvPr/>
        </p:nvSpPr>
        <p:spPr>
          <a:xfrm>
            <a:off x="454813" y="3548870"/>
            <a:ext cx="3623048" cy="734997"/>
          </a:xfrm>
          <a:prstGeom prst="parallelogram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Выбор способа оплаты проезда</a:t>
            </a:r>
            <a:endParaRPr lang="ru-RU" sz="2000" b="1" dirty="0"/>
          </a:p>
        </p:txBody>
      </p:sp>
      <p:sp>
        <p:nvSpPr>
          <p:cNvPr id="14" name="Параллелограмм 13"/>
          <p:cNvSpPr/>
          <p:nvPr/>
        </p:nvSpPr>
        <p:spPr>
          <a:xfrm>
            <a:off x="8170161" y="2691916"/>
            <a:ext cx="3624077" cy="635334"/>
          </a:xfrm>
          <a:prstGeom prst="parallelogram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Сокращение времени ожидания и поездки</a:t>
            </a:r>
            <a:endParaRPr lang="ru-RU" sz="2000" b="1" dirty="0"/>
          </a:p>
        </p:txBody>
      </p:sp>
      <p:sp>
        <p:nvSpPr>
          <p:cNvPr id="15" name="Параллелограмм 14"/>
          <p:cNvSpPr/>
          <p:nvPr/>
        </p:nvSpPr>
        <p:spPr>
          <a:xfrm>
            <a:off x="8093789" y="3661395"/>
            <a:ext cx="3397422" cy="622472"/>
          </a:xfrm>
          <a:prstGeom prst="parallelogram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Увеличение времени работы транспорта</a:t>
            </a:r>
            <a:endParaRPr lang="ru-RU" sz="2000" b="1" dirty="0"/>
          </a:p>
        </p:txBody>
      </p:sp>
      <p:sp>
        <p:nvSpPr>
          <p:cNvPr id="16" name="Параллелограмм 15"/>
          <p:cNvSpPr/>
          <p:nvPr/>
        </p:nvSpPr>
        <p:spPr>
          <a:xfrm>
            <a:off x="8157581" y="4618012"/>
            <a:ext cx="3269837" cy="649728"/>
          </a:xfrm>
          <a:prstGeom prst="parallelogram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Новые транспортные связи</a:t>
            </a:r>
            <a:endParaRPr lang="ru-RU" sz="20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849" y="2984089"/>
            <a:ext cx="2406934" cy="21767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532"/>
            <a:ext cx="905132" cy="905132"/>
          </a:xfrm>
          <a:prstGeom prst="rect">
            <a:avLst/>
          </a:prstGeom>
        </p:spPr>
      </p:pic>
      <p:sp>
        <p:nvSpPr>
          <p:cNvPr id="18" name="Параллелограмм 17"/>
          <p:cNvSpPr/>
          <p:nvPr/>
        </p:nvSpPr>
        <p:spPr>
          <a:xfrm>
            <a:off x="355785" y="4508072"/>
            <a:ext cx="3558061" cy="652791"/>
          </a:xfrm>
          <a:prstGeom prst="parallelogram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Бесплатные пересадки</a:t>
            </a:r>
            <a:endParaRPr lang="ru-RU" sz="2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559167" y="7252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  <a:latin typeface="Candara"/>
              </a:rPr>
              <a:t>Маршруты, участвующие в пилоте: 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Candara"/>
              </a:rPr>
              <a:t>Трамвая №2, 3, 4, 5, 6, 7, 8 и 11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Candara"/>
              </a:rPr>
              <a:t>Троллейбуса №1, 5 и 10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Candara"/>
              </a:rPr>
              <a:t>Автобуса №3, 7, 9, 11, 23, 34, 36, 46, 60 и 62</a:t>
            </a:r>
          </a:p>
        </p:txBody>
      </p:sp>
    </p:spTree>
    <p:extLst>
      <p:ext uri="{BB962C8B-B14F-4D97-AF65-F5344CB8AC3E}">
        <p14:creationId xmlns:p14="http://schemas.microsoft.com/office/powerpoint/2010/main" val="3912304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/>
              <a:t>3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6" y="41670"/>
            <a:ext cx="713874" cy="885732"/>
          </a:xfrm>
          <a:prstGeom prst="rect">
            <a:avLst/>
          </a:prstGeom>
        </p:spPr>
      </p:pic>
      <p:sp>
        <p:nvSpPr>
          <p:cNvPr id="7" name="Параллелограмм 6"/>
          <p:cNvSpPr/>
          <p:nvPr/>
        </p:nvSpPr>
        <p:spPr>
          <a:xfrm>
            <a:off x="939114" y="78905"/>
            <a:ext cx="9906686" cy="938779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Обновление подвижного состава на существующих маршрутах </a:t>
            </a:r>
            <a:endParaRPr lang="ru-RU" sz="3200" b="1" dirty="0"/>
          </a:p>
        </p:txBody>
      </p:sp>
      <p:sp>
        <p:nvSpPr>
          <p:cNvPr id="9" name="Параллелограмм 8"/>
          <p:cNvSpPr/>
          <p:nvPr/>
        </p:nvSpPr>
        <p:spPr>
          <a:xfrm>
            <a:off x="2178915" y="1125813"/>
            <a:ext cx="1542630" cy="601302"/>
          </a:xfrm>
          <a:prstGeom prst="parallelogram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До </a:t>
            </a:r>
            <a:endParaRPr lang="ru-RU" sz="2000" b="1" dirty="0"/>
          </a:p>
        </p:txBody>
      </p:sp>
      <p:sp>
        <p:nvSpPr>
          <p:cNvPr id="10" name="Параллелограмм 9"/>
          <p:cNvSpPr/>
          <p:nvPr/>
        </p:nvSpPr>
        <p:spPr>
          <a:xfrm>
            <a:off x="7661189" y="1225159"/>
            <a:ext cx="1898822" cy="660569"/>
          </a:xfrm>
          <a:prstGeom prst="parallelogram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После</a:t>
            </a:r>
            <a:endParaRPr lang="ru-RU" sz="2000" b="1" dirty="0"/>
          </a:p>
        </p:txBody>
      </p:sp>
      <p:sp>
        <p:nvSpPr>
          <p:cNvPr id="15" name="Параллелограмм 14"/>
          <p:cNvSpPr/>
          <p:nvPr/>
        </p:nvSpPr>
        <p:spPr>
          <a:xfrm>
            <a:off x="586575" y="2657966"/>
            <a:ext cx="939613" cy="240098"/>
          </a:xfrm>
          <a:prstGeom prst="parallelogram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№3</a:t>
            </a:r>
            <a:endParaRPr lang="ru-RU" sz="2000" b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7" y="1379004"/>
            <a:ext cx="905132" cy="905132"/>
          </a:xfrm>
          <a:prstGeom prst="rect">
            <a:avLst/>
          </a:prstGeom>
        </p:spPr>
      </p:pic>
      <p:sp>
        <p:nvSpPr>
          <p:cNvPr id="18" name="Параллелограмм 17"/>
          <p:cNvSpPr/>
          <p:nvPr/>
        </p:nvSpPr>
        <p:spPr>
          <a:xfrm>
            <a:off x="1731718" y="1884201"/>
            <a:ext cx="2236895" cy="601302"/>
          </a:xfrm>
          <a:prstGeom prst="parallelogram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№ маршрута </a:t>
            </a:r>
            <a:endParaRPr lang="ru-RU" sz="2000" b="1" dirty="0"/>
          </a:p>
        </p:txBody>
      </p:sp>
      <p:sp>
        <p:nvSpPr>
          <p:cNvPr id="21" name="Параллелограмм 20"/>
          <p:cNvSpPr/>
          <p:nvPr/>
        </p:nvSpPr>
        <p:spPr>
          <a:xfrm>
            <a:off x="2495287" y="2574973"/>
            <a:ext cx="909885" cy="323091"/>
          </a:xfrm>
          <a:prstGeom prst="parallelogram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№7</a:t>
            </a:r>
            <a:endParaRPr lang="ru-RU" sz="2000" b="1" dirty="0"/>
          </a:p>
        </p:txBody>
      </p:sp>
      <p:sp>
        <p:nvSpPr>
          <p:cNvPr id="23" name="Параллелограмм 22"/>
          <p:cNvSpPr/>
          <p:nvPr/>
        </p:nvSpPr>
        <p:spPr>
          <a:xfrm>
            <a:off x="4374271" y="2626218"/>
            <a:ext cx="977618" cy="271846"/>
          </a:xfrm>
          <a:prstGeom prst="parallelogram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№34</a:t>
            </a:r>
            <a:endParaRPr lang="ru-RU" sz="2000" b="1" dirty="0"/>
          </a:p>
        </p:txBody>
      </p:sp>
      <p:sp>
        <p:nvSpPr>
          <p:cNvPr id="24" name="Параллелограмм 23"/>
          <p:cNvSpPr/>
          <p:nvPr/>
        </p:nvSpPr>
        <p:spPr>
          <a:xfrm>
            <a:off x="455163" y="4538346"/>
            <a:ext cx="1025971" cy="264344"/>
          </a:xfrm>
          <a:prstGeom prst="parallelogram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№36</a:t>
            </a:r>
            <a:endParaRPr lang="ru-RU" sz="2000" b="1" dirty="0"/>
          </a:p>
        </p:txBody>
      </p:sp>
      <p:sp>
        <p:nvSpPr>
          <p:cNvPr id="25" name="Параллелограмм 24"/>
          <p:cNvSpPr/>
          <p:nvPr/>
        </p:nvSpPr>
        <p:spPr>
          <a:xfrm>
            <a:off x="2413373" y="4549064"/>
            <a:ext cx="1015625" cy="271809"/>
          </a:xfrm>
          <a:prstGeom prst="parallelogram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№60</a:t>
            </a:r>
            <a:endParaRPr lang="ru-RU" sz="2000" b="1" dirty="0"/>
          </a:p>
        </p:txBody>
      </p:sp>
      <p:sp>
        <p:nvSpPr>
          <p:cNvPr id="26" name="Параллелограмм 25"/>
          <p:cNvSpPr/>
          <p:nvPr/>
        </p:nvSpPr>
        <p:spPr>
          <a:xfrm>
            <a:off x="4361237" y="4549064"/>
            <a:ext cx="1049675" cy="256394"/>
          </a:xfrm>
          <a:prstGeom prst="parallelogram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№62</a:t>
            </a:r>
            <a:endParaRPr lang="ru-RU"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1" t="51446" r="14259" b="1686"/>
          <a:stretch/>
        </p:blipFill>
        <p:spPr>
          <a:xfrm>
            <a:off x="2169225" y="2967388"/>
            <a:ext cx="1456267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0" t="41358" r="59055" b="31111"/>
          <a:stretch/>
        </p:blipFill>
        <p:spPr>
          <a:xfrm>
            <a:off x="3968613" y="2956092"/>
            <a:ext cx="1629929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28" b="10497"/>
          <a:stretch/>
        </p:blipFill>
        <p:spPr>
          <a:xfrm>
            <a:off x="189419" y="2962620"/>
            <a:ext cx="1733923" cy="1376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6" t="33086" r="40863" b="18765"/>
          <a:stretch/>
        </p:blipFill>
        <p:spPr>
          <a:xfrm>
            <a:off x="132996" y="5286342"/>
            <a:ext cx="1739449" cy="1070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17036" r="31971" b="22841"/>
          <a:stretch/>
        </p:blipFill>
        <p:spPr>
          <a:xfrm>
            <a:off x="2057400" y="5240160"/>
            <a:ext cx="1769533" cy="11005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9" t="15185" r="33338" b="20741"/>
          <a:stretch/>
        </p:blipFill>
        <p:spPr>
          <a:xfrm>
            <a:off x="4174780" y="5240160"/>
            <a:ext cx="1449874" cy="1100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884" y="2470476"/>
            <a:ext cx="5781042" cy="38547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62764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/>
              <a:t>4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6" y="41670"/>
            <a:ext cx="713874" cy="885732"/>
          </a:xfrm>
          <a:prstGeom prst="rect">
            <a:avLst/>
          </a:prstGeom>
        </p:spPr>
      </p:pic>
      <p:sp>
        <p:nvSpPr>
          <p:cNvPr id="7" name="Параллелограмм 6"/>
          <p:cNvSpPr/>
          <p:nvPr/>
        </p:nvSpPr>
        <p:spPr>
          <a:xfrm>
            <a:off x="939113" y="78905"/>
            <a:ext cx="10116065" cy="914183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Новые транспортные связи </a:t>
            </a:r>
            <a:endParaRPr lang="ru-RU" sz="3200" b="1" dirty="0"/>
          </a:p>
        </p:txBody>
      </p:sp>
      <p:sp>
        <p:nvSpPr>
          <p:cNvPr id="4" name="Блок-схема: данные 3"/>
          <p:cNvSpPr/>
          <p:nvPr/>
        </p:nvSpPr>
        <p:spPr>
          <a:xfrm>
            <a:off x="152365" y="1217544"/>
            <a:ext cx="3151440" cy="465400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Маршрут №11</a:t>
            </a:r>
            <a:endParaRPr lang="ru-RU" b="1" dirty="0"/>
          </a:p>
        </p:txBody>
      </p:sp>
      <p:sp>
        <p:nvSpPr>
          <p:cNvPr id="10" name="Блок-схема: данные 9"/>
          <p:cNvSpPr/>
          <p:nvPr/>
        </p:nvSpPr>
        <p:spPr>
          <a:xfrm>
            <a:off x="0" y="3267152"/>
            <a:ext cx="3761303" cy="494126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Маршрут №9 и №23</a:t>
            </a:r>
            <a:endParaRPr lang="ru-RU" b="1" dirty="0"/>
          </a:p>
        </p:txBody>
      </p:sp>
      <p:sp>
        <p:nvSpPr>
          <p:cNvPr id="6" name="Параллелограмм 5"/>
          <p:cNvSpPr/>
          <p:nvPr/>
        </p:nvSpPr>
        <p:spPr>
          <a:xfrm>
            <a:off x="4258734" y="1217544"/>
            <a:ext cx="7010400" cy="864704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«Парковый – Садовый» через ул. Переселенческую, Гознак, Стахановскую, Чкалова, </a:t>
            </a:r>
            <a:r>
              <a:rPr lang="ru-RU" b="1" dirty="0" err="1">
                <a:solidFill>
                  <a:schemeClr val="tx1"/>
                </a:solidFill>
              </a:rPr>
              <a:t>Старцева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(обеспечена связь ул</a:t>
            </a:r>
            <a:r>
              <a:rPr lang="ru-RU" b="1" dirty="0">
                <a:solidFill>
                  <a:schemeClr val="tx1"/>
                </a:solidFill>
              </a:rPr>
              <a:t>. Переселенческой,  Авиатор)</a:t>
            </a:r>
          </a:p>
        </p:txBody>
      </p:sp>
      <p:sp>
        <p:nvSpPr>
          <p:cNvPr id="13" name="Параллелограмм 12"/>
          <p:cNvSpPr/>
          <p:nvPr/>
        </p:nvSpPr>
        <p:spPr>
          <a:xfrm>
            <a:off x="4447289" y="3134948"/>
            <a:ext cx="7065090" cy="832793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Преимущество для </a:t>
            </a:r>
            <a:r>
              <a:rPr lang="ru-RU" dirty="0">
                <a:solidFill>
                  <a:schemeClr val="tx1"/>
                </a:solidFill>
              </a:rPr>
              <a:t>жителей </a:t>
            </a:r>
            <a:r>
              <a:rPr lang="ru-RU" dirty="0" err="1">
                <a:solidFill>
                  <a:schemeClr val="tx1"/>
                </a:solidFill>
              </a:rPr>
              <a:t>Субботино</a:t>
            </a:r>
            <a:r>
              <a:rPr lang="ru-RU" dirty="0">
                <a:solidFill>
                  <a:schemeClr val="tx1"/>
                </a:solidFill>
              </a:rPr>
              <a:t> и Голованово за счет перевода маршрутов в регулируемый </a:t>
            </a:r>
            <a:r>
              <a:rPr lang="ru-RU" dirty="0" smtClean="0">
                <a:solidFill>
                  <a:schemeClr val="tx1"/>
                </a:solidFill>
              </a:rPr>
              <a:t>тариф с перспективой бесплатной пересадки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595054"/>
              </p:ext>
            </p:extLst>
          </p:nvPr>
        </p:nvGraphicFramePr>
        <p:xfrm>
          <a:off x="136566" y="5171733"/>
          <a:ext cx="3575034" cy="1221918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31B6FD">
                        <a:tint val="0"/>
                      </a:srgbClr>
                    </a:gs>
                    <a:gs pos="44000">
                      <a:srgbClr val="31B6FD">
                        <a:tint val="60000"/>
                        <a:satMod val="120000"/>
                      </a:srgbClr>
                    </a:gs>
                    <a:gs pos="100000">
                      <a:srgbClr val="31B6FD">
                        <a:tint val="90000"/>
                        <a:alpha val="100000"/>
                        <a:lumMod val="90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1499483">
                  <a:extLst>
                    <a:ext uri="{9D8B030D-6E8A-4147-A177-3AD203B41FA5}">
                      <a16:colId xmlns:a16="http://schemas.microsoft.com/office/drawing/2014/main" xmlns="" val="720243956"/>
                    </a:ext>
                  </a:extLst>
                </a:gridCol>
                <a:gridCol w="959218">
                  <a:extLst>
                    <a:ext uri="{9D8B030D-6E8A-4147-A177-3AD203B41FA5}">
                      <a16:colId xmlns:a16="http://schemas.microsoft.com/office/drawing/2014/main" xmlns="" val="2013684126"/>
                    </a:ext>
                  </a:extLst>
                </a:gridCol>
                <a:gridCol w="1116333">
                  <a:extLst>
                    <a:ext uri="{9D8B030D-6E8A-4147-A177-3AD203B41FA5}">
                      <a16:colId xmlns:a16="http://schemas.microsoft.com/office/drawing/2014/main" xmlns="" val="1119801833"/>
                    </a:ext>
                  </a:extLst>
                </a:gridCol>
              </a:tblGrid>
              <a:tr h="3252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31B6FD"/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31B6FD"/>
                      </a:solidFill>
                      <a:prstDash val="solid"/>
                    </a:lnT>
                    <a:lnB w="15875" cap="flat" cmpd="sng" algn="ctr">
                      <a:solidFill>
                        <a:sysClr val="window" lastClr="FFFFFF">
                          <a:shade val="75000"/>
                          <a:lumMod val="80000"/>
                        </a:sys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2000" dirty="0" smtClean="0">
                          <a:solidFill>
                            <a:schemeClr val="lt1"/>
                          </a:solidFill>
                          <a:latin typeface="Arial"/>
                          <a:cs typeface="Calibri" panose="020F0502020204030204" pitchFamily="34" charset="0"/>
                        </a:rPr>
                        <a:t>Было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1B6FD"/>
                      </a:solidFill>
                      <a:prstDash val="solid"/>
                    </a:lnT>
                    <a:lnB w="15875" cap="flat" cmpd="sng" algn="ctr">
                      <a:solidFill>
                        <a:sysClr val="window" lastClr="FFFFFF">
                          <a:shade val="75000"/>
                          <a:lumMod val="80000"/>
                        </a:sys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2000" dirty="0" smtClean="0"/>
                        <a:t>Стало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31B6FD"/>
                      </a:solidFill>
                      <a:prstDash val="solid"/>
                    </a:lnR>
                    <a:lnT w="9525" cap="flat" cmpd="sng" algn="ctr">
                      <a:solidFill>
                        <a:srgbClr val="31B6FD"/>
                      </a:solidFill>
                      <a:prstDash val="solid"/>
                    </a:lnT>
                    <a:lnB w="15875" cap="flat" cmpd="sng" algn="ctr">
                      <a:solidFill>
                        <a:sysClr val="window" lastClr="FFFFFF">
                          <a:shade val="75000"/>
                          <a:lumMod val="80000"/>
                        </a:sys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7519338"/>
                  </a:ext>
                </a:extLst>
              </a:tr>
              <a:tr h="8256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0" dirty="0" smtClean="0">
                          <a:solidFill>
                            <a:prstClr val="white"/>
                          </a:solidFill>
                          <a:latin typeface="Calibri" panose="020F0502020204030204"/>
                        </a:rPr>
                        <a:t>Стоимость проезда</a:t>
                      </a:r>
                    </a:p>
                  </a:txBody>
                  <a:tcPr>
                    <a:lnL w="9525" cap="flat" cmpd="sng" algn="ctr">
                      <a:solidFill>
                        <a:srgbClr val="31B6FD"/>
                      </a:solidFill>
                      <a:prstDash val="solid"/>
                    </a:lnL>
                    <a:lnR w="9525" cap="flat" cmpd="sng" algn="ctr">
                      <a:solidFill>
                        <a:srgbClr val="31B6FD"/>
                      </a:solidFill>
                      <a:prstDash val="solid"/>
                    </a:lnR>
                    <a:lnT w="15875" cap="flat" cmpd="sng" algn="ctr">
                      <a:solidFill>
                        <a:sysClr val="window" lastClr="FFFFFF">
                          <a:shade val="75000"/>
                          <a:lumMod val="80000"/>
                        </a:sysClr>
                      </a:solidFill>
                      <a:prstDash val="solid"/>
                    </a:lnT>
                    <a:lnB w="9525" cap="flat" cmpd="sng" algn="ctr">
                      <a:solidFill>
                        <a:srgbClr val="31B6FD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lang="ru-RU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31B6FD"/>
                      </a:solidFill>
                      <a:prstDash val="solid"/>
                    </a:lnL>
                    <a:lnR w="9525" cap="flat" cmpd="sng" algn="ctr">
                      <a:solidFill>
                        <a:srgbClr val="31B6FD"/>
                      </a:solidFill>
                      <a:prstDash val="solid"/>
                    </a:lnR>
                    <a:lnT w="15875" cap="flat" cmpd="sng" algn="ctr">
                      <a:solidFill>
                        <a:sysClr val="window" lastClr="FFFFFF">
                          <a:shade val="75000"/>
                          <a:lumMod val="80000"/>
                        </a:sysClr>
                      </a:solidFill>
                      <a:prstDash val="solid"/>
                    </a:lnT>
                    <a:lnB w="9525" cap="flat" cmpd="sng" algn="ctr">
                      <a:solidFill>
                        <a:srgbClr val="31B6FD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ru-RU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31B6FD"/>
                      </a:solidFill>
                      <a:prstDash val="solid"/>
                    </a:lnL>
                    <a:lnR w="9525" cap="flat" cmpd="sng" algn="ctr">
                      <a:solidFill>
                        <a:srgbClr val="31B6FD"/>
                      </a:solidFill>
                      <a:prstDash val="solid"/>
                    </a:lnR>
                    <a:lnT w="15875" cap="flat" cmpd="sng" algn="ctr">
                      <a:solidFill>
                        <a:sysClr val="window" lastClr="FFFFFF">
                          <a:shade val="75000"/>
                          <a:lumMod val="80000"/>
                        </a:sysClr>
                      </a:solidFill>
                      <a:prstDash val="solid"/>
                    </a:lnT>
                    <a:lnB w="9525" cap="flat" cmpd="sng" algn="ctr">
                      <a:solidFill>
                        <a:srgbClr val="31B6FD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5219294"/>
                  </a:ext>
                </a:extLst>
              </a:tr>
            </a:tbl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794" y="5952571"/>
            <a:ext cx="762319" cy="233247"/>
          </a:xfrm>
          <a:prstGeom prst="rect">
            <a:avLst/>
          </a:prstGeom>
        </p:spPr>
      </p:pic>
      <p:sp>
        <p:nvSpPr>
          <p:cNvPr id="18" name="Параллелограмм 17"/>
          <p:cNvSpPr/>
          <p:nvPr/>
        </p:nvSpPr>
        <p:spPr>
          <a:xfrm>
            <a:off x="5011788" y="5082705"/>
            <a:ext cx="3135404" cy="543655"/>
          </a:xfrm>
          <a:prstGeom prst="parallelogram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prstClr val="white"/>
                </a:solidFill>
                <a:latin typeface="Candara"/>
              </a:rPr>
              <a:t>Начали д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ействовать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льготы: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556" y="5678924"/>
            <a:ext cx="1236133" cy="78053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708" y="5726464"/>
            <a:ext cx="1077564" cy="685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232" y="5721839"/>
            <a:ext cx="1240155" cy="6752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duotone>
              <a:srgbClr val="5BD07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2" t="6826" r="24445" b="6543"/>
          <a:stretch/>
        </p:blipFill>
        <p:spPr>
          <a:xfrm>
            <a:off x="7910466" y="4080993"/>
            <a:ext cx="799221" cy="708112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8757796" y="4110271"/>
            <a:ext cx="3197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Candara"/>
              </a:rPr>
              <a:t>Безналичная оплата проезда</a:t>
            </a:r>
            <a:endParaRPr lang="ru-RU" b="1" dirty="0">
              <a:solidFill>
                <a:prstClr val="black"/>
              </a:solidFill>
              <a:latin typeface="Candara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5" y="4098496"/>
            <a:ext cx="786748" cy="786748"/>
          </a:xfrm>
          <a:prstGeom prst="rect">
            <a:avLst/>
          </a:prstGeom>
        </p:spPr>
      </p:pic>
      <p:sp>
        <p:nvSpPr>
          <p:cNvPr id="26" name="Параллелограмм 25"/>
          <p:cNvSpPr/>
          <p:nvPr/>
        </p:nvSpPr>
        <p:spPr>
          <a:xfrm>
            <a:off x="4848570" y="4181343"/>
            <a:ext cx="2555662" cy="596521"/>
          </a:xfrm>
          <a:prstGeom prst="parallelogram">
            <a:avLst/>
          </a:prstGeom>
          <a:solidFill>
            <a:srgbClr val="4584D3">
              <a:lumMod val="75000"/>
            </a:srgbClr>
          </a:solidFill>
          <a:ln w="12700" cap="flat" cmpd="sng" algn="ctr">
            <a:solidFill>
              <a:srgbClr val="4584D3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Повышение р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егулярности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рейсов</a:t>
            </a:r>
          </a:p>
        </p:txBody>
      </p:sp>
      <p:sp>
        <p:nvSpPr>
          <p:cNvPr id="27" name="Стрелка вправо 26"/>
          <p:cNvSpPr/>
          <p:nvPr/>
        </p:nvSpPr>
        <p:spPr>
          <a:xfrm>
            <a:off x="3937471" y="4302336"/>
            <a:ext cx="862759" cy="379068"/>
          </a:xfrm>
          <a:prstGeom prst="rightArrow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 cstate="print">
            <a:duotone>
              <a:srgbClr val="5BD07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2" t="6826" r="24445" b="6543"/>
          <a:stretch/>
        </p:blipFill>
        <p:spPr>
          <a:xfrm>
            <a:off x="6580182" y="2178722"/>
            <a:ext cx="799221" cy="708112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7379403" y="2093714"/>
            <a:ext cx="3302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Candara"/>
              </a:rPr>
              <a:t>Безналичная оплата проезда</a:t>
            </a:r>
            <a:endParaRPr lang="ru-RU" b="1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379403" y="2391632"/>
            <a:ext cx="3425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Candara"/>
              </a:rPr>
              <a:t>Бесплатная пересадка</a:t>
            </a:r>
            <a:endParaRPr lang="ru-RU" b="1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31" name="Параллелограмм 30"/>
          <p:cNvSpPr/>
          <p:nvPr/>
        </p:nvSpPr>
        <p:spPr>
          <a:xfrm>
            <a:off x="988617" y="2033641"/>
            <a:ext cx="2772686" cy="543655"/>
          </a:xfrm>
          <a:prstGeom prst="parallelogram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Новый</a:t>
            </a:r>
            <a:r>
              <a:rPr kumimoji="0" lang="ru-RU" sz="18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маршрут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32" name="Параллелограмм 31"/>
          <p:cNvSpPr/>
          <p:nvPr/>
        </p:nvSpPr>
        <p:spPr>
          <a:xfrm>
            <a:off x="945278" y="4243465"/>
            <a:ext cx="2772686" cy="543655"/>
          </a:xfrm>
          <a:prstGeom prst="parallelogram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Новый</a:t>
            </a:r>
            <a:r>
              <a:rPr kumimoji="0" lang="ru-RU" sz="18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контракт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788971" y="4483027"/>
            <a:ext cx="3197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Candara"/>
              </a:rPr>
              <a:t>Возможность бесплатной пересадки</a:t>
            </a:r>
            <a:endParaRPr lang="ru-RU" b="1" dirty="0">
              <a:solidFill>
                <a:prstClr val="black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523794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103" y="118371"/>
            <a:ext cx="713875" cy="885732"/>
          </a:xfrm>
          <a:prstGeom prst="rect">
            <a:avLst/>
          </a:prstGeom>
        </p:spPr>
      </p:pic>
      <p:sp>
        <p:nvSpPr>
          <p:cNvPr id="7" name="Параллелограмм 6"/>
          <p:cNvSpPr/>
          <p:nvPr/>
        </p:nvSpPr>
        <p:spPr>
          <a:xfrm>
            <a:off x="939117" y="4462"/>
            <a:ext cx="10338483" cy="1309016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Маршрут</a:t>
            </a:r>
            <a:r>
              <a:rPr lang="ru-RU" sz="2000" b="1" dirty="0">
                <a:solidFill>
                  <a:prstClr val="white"/>
                </a:solidFill>
              </a:rPr>
              <a:t>ы</a:t>
            </a:r>
            <a:r>
              <a:rPr lang="ru-RU" sz="2000" b="1" dirty="0" smtClean="0">
                <a:solidFill>
                  <a:prstClr val="white"/>
                </a:solidFill>
              </a:rPr>
              <a:t> №7 и 46</a:t>
            </a:r>
          </a:p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Ключевые изменения.</a:t>
            </a:r>
          </a:p>
        </p:txBody>
      </p:sp>
      <p:sp>
        <p:nvSpPr>
          <p:cNvPr id="28" name="Параллелограмм 27"/>
          <p:cNvSpPr/>
          <p:nvPr/>
        </p:nvSpPr>
        <p:spPr>
          <a:xfrm>
            <a:off x="306564" y="1873796"/>
            <a:ext cx="5450770" cy="324941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b="1" kern="0" dirty="0" smtClean="0">
                <a:solidFill>
                  <a:prstClr val="white"/>
                </a:solidFill>
                <a:latin typeface="Calibri" panose="020F0502020204030204"/>
              </a:rPr>
              <a:t>Изменился конечный остановочный пункт</a:t>
            </a:r>
          </a:p>
        </p:txBody>
      </p:sp>
      <p:sp>
        <p:nvSpPr>
          <p:cNvPr id="25" name="Параллелограмм 24"/>
          <p:cNvSpPr/>
          <p:nvPr/>
        </p:nvSpPr>
        <p:spPr>
          <a:xfrm>
            <a:off x="971982" y="2992235"/>
            <a:ext cx="3444911" cy="289495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2000" b="1" kern="0" dirty="0" smtClean="0">
                <a:solidFill>
                  <a:prstClr val="white"/>
                </a:solidFill>
                <a:latin typeface="Calibri" panose="020F0502020204030204"/>
              </a:rPr>
              <a:t>Количество рейсов</a:t>
            </a:r>
          </a:p>
        </p:txBody>
      </p:sp>
      <p:sp>
        <p:nvSpPr>
          <p:cNvPr id="51" name="Параллелограмм 50"/>
          <p:cNvSpPr/>
          <p:nvPr/>
        </p:nvSpPr>
        <p:spPr>
          <a:xfrm>
            <a:off x="196772" y="2321075"/>
            <a:ext cx="2497666" cy="562793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Комсомольская площадь</a:t>
            </a:r>
            <a:endParaRPr lang="ru-RU" b="1" dirty="0">
              <a:solidFill>
                <a:prstClr val="white"/>
              </a:solidFill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920010" y="2226281"/>
            <a:ext cx="292633" cy="743776"/>
          </a:xfrm>
          <a:prstGeom prst="rect">
            <a:avLst/>
          </a:prstGeom>
        </p:spPr>
      </p:pic>
      <p:sp>
        <p:nvSpPr>
          <p:cNvPr id="53" name="Блок-схема: данные 52"/>
          <p:cNvSpPr/>
          <p:nvPr/>
        </p:nvSpPr>
        <p:spPr>
          <a:xfrm>
            <a:off x="3397167" y="2377691"/>
            <a:ext cx="3004584" cy="366795"/>
          </a:xfrm>
          <a:prstGeom prst="flowChartInputOutpu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Улица Попова</a:t>
            </a:r>
            <a:endParaRPr lang="ru-RU" b="1" dirty="0">
              <a:solidFill>
                <a:prstClr val="white"/>
              </a:solidFill>
            </a:endParaRPr>
          </a:p>
        </p:txBody>
      </p:sp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117472"/>
              </p:ext>
            </p:extLst>
          </p:nvPr>
        </p:nvGraphicFramePr>
        <p:xfrm>
          <a:off x="971982" y="3390097"/>
          <a:ext cx="3123264" cy="122183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15337">
                  <a:extLst>
                    <a:ext uri="{9D8B030D-6E8A-4147-A177-3AD203B41FA5}">
                      <a16:colId xmlns="" xmlns:a16="http://schemas.microsoft.com/office/drawing/2014/main" val="720243956"/>
                    </a:ext>
                  </a:extLst>
                </a:gridCol>
                <a:gridCol w="931333">
                  <a:extLst>
                    <a:ext uri="{9D8B030D-6E8A-4147-A177-3AD203B41FA5}">
                      <a16:colId xmlns="" xmlns:a16="http://schemas.microsoft.com/office/drawing/2014/main" val="2013684126"/>
                    </a:ext>
                  </a:extLst>
                </a:gridCol>
                <a:gridCol w="1376594">
                  <a:extLst>
                    <a:ext uri="{9D8B030D-6E8A-4147-A177-3AD203B41FA5}">
                      <a16:colId xmlns="" xmlns:a16="http://schemas.microsoft.com/office/drawing/2014/main" val="1119801833"/>
                    </a:ext>
                  </a:extLst>
                </a:gridCol>
              </a:tblGrid>
              <a:tr h="4840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Будни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Выходные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27519338"/>
                  </a:ext>
                </a:extLst>
              </a:tr>
              <a:tr h="3720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Стало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65219294"/>
                  </a:ext>
                </a:extLst>
              </a:tr>
              <a:tr h="29838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Было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</a:t>
                      </a:r>
                      <a:endParaRPr lang="ru-RU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</a:t>
                      </a:r>
                      <a:endParaRPr lang="ru-RU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верх 4"/>
          <p:cNvSpPr/>
          <p:nvPr/>
        </p:nvSpPr>
        <p:spPr>
          <a:xfrm>
            <a:off x="2694437" y="3905492"/>
            <a:ext cx="220133" cy="635000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араллелограмм 25"/>
          <p:cNvSpPr/>
          <p:nvPr/>
        </p:nvSpPr>
        <p:spPr>
          <a:xfrm>
            <a:off x="477484" y="4763580"/>
            <a:ext cx="3668538" cy="551612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Время ожидания, мин.</a:t>
            </a: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306957"/>
              </p:ext>
            </p:extLst>
          </p:nvPr>
        </p:nvGraphicFramePr>
        <p:xfrm>
          <a:off x="858970" y="5546305"/>
          <a:ext cx="2344783" cy="7924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80050">
                  <a:extLst>
                    <a:ext uri="{9D8B030D-6E8A-4147-A177-3AD203B41FA5}">
                      <a16:colId xmlns="" xmlns:a16="http://schemas.microsoft.com/office/drawing/2014/main" val="720243956"/>
                    </a:ext>
                  </a:extLst>
                </a:gridCol>
                <a:gridCol w="1464733">
                  <a:extLst>
                    <a:ext uri="{9D8B030D-6E8A-4147-A177-3AD203B41FA5}">
                      <a16:colId xmlns="" xmlns:a16="http://schemas.microsoft.com/office/drawing/2014/main" val="2013684126"/>
                    </a:ext>
                  </a:extLst>
                </a:gridCol>
              </a:tblGrid>
              <a:tr h="360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15-18</a:t>
                      </a:r>
                      <a:endParaRPr lang="ru-RU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65219294"/>
                  </a:ext>
                </a:extLst>
              </a:tr>
              <a:tr h="37437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После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14-18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700" y="5653319"/>
            <a:ext cx="198803" cy="53857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86643" y="1354640"/>
            <a:ext cx="1540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Маршрут</a:t>
            </a:r>
            <a:r>
              <a:rPr kumimoji="0" lang="ru-RU" sz="1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№7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38130" y="1403788"/>
            <a:ext cx="1678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b="1" kern="0" dirty="0">
                <a:solidFill>
                  <a:srgbClr val="FF0000"/>
                </a:solidFill>
              </a:rPr>
              <a:t>Маршрут </a:t>
            </a:r>
            <a:r>
              <a:rPr lang="ru-RU" b="1" kern="0" dirty="0" smtClean="0">
                <a:solidFill>
                  <a:srgbClr val="FF0000"/>
                </a:solidFill>
              </a:rPr>
              <a:t>№46</a:t>
            </a:r>
            <a:endParaRPr lang="ru-RU" b="1" kern="0" dirty="0">
              <a:solidFill>
                <a:srgbClr val="FF0000"/>
              </a:solidFill>
            </a:endParaRPr>
          </a:p>
        </p:txBody>
      </p:sp>
      <p:sp>
        <p:nvSpPr>
          <p:cNvPr id="17" name="Параллелограмм 16"/>
          <p:cNvSpPr/>
          <p:nvPr/>
        </p:nvSpPr>
        <p:spPr>
          <a:xfrm>
            <a:off x="6839098" y="1773120"/>
            <a:ext cx="4438502" cy="753547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Маршрут запущен не только по выходным, но и по будним дням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8" name="Параллелограмм 17"/>
          <p:cNvSpPr/>
          <p:nvPr/>
        </p:nvSpPr>
        <p:spPr>
          <a:xfrm>
            <a:off x="7335893" y="2606504"/>
            <a:ext cx="3444911" cy="289495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b="1" kern="0" dirty="0" smtClean="0">
                <a:solidFill>
                  <a:prstClr val="white"/>
                </a:solidFill>
                <a:latin typeface="Calibri" panose="020F0502020204030204"/>
              </a:rPr>
              <a:t>Количество рейсов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663535"/>
              </p:ext>
            </p:extLst>
          </p:nvPr>
        </p:nvGraphicFramePr>
        <p:xfrm>
          <a:off x="7335893" y="3012670"/>
          <a:ext cx="3329937" cy="122183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15337">
                  <a:extLst>
                    <a:ext uri="{9D8B030D-6E8A-4147-A177-3AD203B41FA5}">
                      <a16:colId xmlns="" xmlns:a16="http://schemas.microsoft.com/office/drawing/2014/main" val="720243956"/>
                    </a:ext>
                  </a:extLst>
                </a:gridCol>
                <a:gridCol w="931333">
                  <a:extLst>
                    <a:ext uri="{9D8B030D-6E8A-4147-A177-3AD203B41FA5}">
                      <a16:colId xmlns="" xmlns:a16="http://schemas.microsoft.com/office/drawing/2014/main" val="2013684126"/>
                    </a:ext>
                  </a:extLst>
                </a:gridCol>
                <a:gridCol w="1583267">
                  <a:extLst>
                    <a:ext uri="{9D8B030D-6E8A-4147-A177-3AD203B41FA5}">
                      <a16:colId xmlns="" xmlns:a16="http://schemas.microsoft.com/office/drawing/2014/main" val="1119801833"/>
                    </a:ext>
                  </a:extLst>
                </a:gridCol>
              </a:tblGrid>
              <a:tr h="4840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Будни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Выходные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27519338"/>
                  </a:ext>
                </a:extLst>
              </a:tr>
              <a:tr h="3720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Стало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65219294"/>
                  </a:ext>
                </a:extLst>
              </a:tr>
              <a:tr h="29838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Было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-//-</a:t>
                      </a:r>
                      <a:endParaRPr lang="ru-RU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ru-RU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7462" y="3564567"/>
            <a:ext cx="274344" cy="658425"/>
          </a:xfrm>
          <a:prstGeom prst="rect">
            <a:avLst/>
          </a:prstGeom>
        </p:spPr>
      </p:pic>
      <p:sp>
        <p:nvSpPr>
          <p:cNvPr id="21" name="Параллелограмм 20"/>
          <p:cNvSpPr/>
          <p:nvPr/>
        </p:nvSpPr>
        <p:spPr>
          <a:xfrm>
            <a:off x="7112266" y="4339948"/>
            <a:ext cx="3668538" cy="551612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Время ожидания, мин.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190891"/>
              </p:ext>
            </p:extLst>
          </p:nvPr>
        </p:nvGraphicFramePr>
        <p:xfrm>
          <a:off x="7050104" y="4974432"/>
          <a:ext cx="3823042" cy="121746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80050">
                  <a:extLst>
                    <a:ext uri="{9D8B030D-6E8A-4147-A177-3AD203B41FA5}">
                      <a16:colId xmlns="" xmlns:a16="http://schemas.microsoft.com/office/drawing/2014/main" val="720243956"/>
                    </a:ext>
                  </a:extLst>
                </a:gridCol>
                <a:gridCol w="1464733">
                  <a:extLst>
                    <a:ext uri="{9D8B030D-6E8A-4147-A177-3AD203B41FA5}">
                      <a16:colId xmlns="" xmlns:a16="http://schemas.microsoft.com/office/drawing/2014/main" val="2013684126"/>
                    </a:ext>
                  </a:extLst>
                </a:gridCol>
                <a:gridCol w="1478259">
                  <a:extLst>
                    <a:ext uri="{9D8B030D-6E8A-4147-A177-3AD203B41FA5}">
                      <a16:colId xmlns="" xmlns:a16="http://schemas.microsoft.com/office/drawing/2014/main" val="1119801833"/>
                    </a:ext>
                  </a:extLst>
                </a:gridCol>
              </a:tblGrid>
              <a:tr h="4249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l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Будни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l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Выходные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27519338"/>
                  </a:ext>
                </a:extLst>
              </a:tr>
              <a:tr h="360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-//-</a:t>
                      </a:r>
                      <a:endParaRPr lang="ru-RU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lang="ru-RU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65219294"/>
                  </a:ext>
                </a:extLst>
              </a:tr>
              <a:tr h="37437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После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4261" y="5456479"/>
            <a:ext cx="195089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68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103" y="118371"/>
            <a:ext cx="713875" cy="885732"/>
          </a:xfrm>
          <a:prstGeom prst="rect">
            <a:avLst/>
          </a:prstGeom>
        </p:spPr>
      </p:pic>
      <p:sp>
        <p:nvSpPr>
          <p:cNvPr id="7" name="Параллелограмм 6"/>
          <p:cNvSpPr/>
          <p:nvPr/>
        </p:nvSpPr>
        <p:spPr>
          <a:xfrm>
            <a:off x="939117" y="4462"/>
            <a:ext cx="10338483" cy="1309016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Маршрут №34</a:t>
            </a:r>
          </a:p>
          <a:p>
            <a:pPr algn="ctr"/>
            <a:r>
              <a:rPr lang="ru-RU" sz="2000" dirty="0" smtClean="0">
                <a:solidFill>
                  <a:prstClr val="white"/>
                </a:solidFill>
              </a:rPr>
              <a:t>«микрорайон </a:t>
            </a:r>
            <a:r>
              <a:rPr lang="ru-RU" sz="2000" dirty="0">
                <a:solidFill>
                  <a:prstClr val="white"/>
                </a:solidFill>
              </a:rPr>
              <a:t>Новые </a:t>
            </a:r>
            <a:r>
              <a:rPr lang="ru-RU" sz="2000" dirty="0" smtClean="0">
                <a:solidFill>
                  <a:prstClr val="white"/>
                </a:solidFill>
              </a:rPr>
              <a:t>Ляды – улица 1905 года». </a:t>
            </a:r>
          </a:p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Ключевые изменения.</a:t>
            </a:r>
          </a:p>
        </p:txBody>
      </p:sp>
      <p:sp>
        <p:nvSpPr>
          <p:cNvPr id="28" name="Параллелограмм 27"/>
          <p:cNvSpPr/>
          <p:nvPr/>
        </p:nvSpPr>
        <p:spPr>
          <a:xfrm>
            <a:off x="5275776" y="1780510"/>
            <a:ext cx="4882707" cy="704550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2400" b="1" kern="0" dirty="0" smtClean="0">
                <a:solidFill>
                  <a:prstClr val="white"/>
                </a:solidFill>
                <a:latin typeface="Calibri" panose="020F0502020204030204"/>
              </a:rPr>
              <a:t>Изменился конечный остановочный пункт</a:t>
            </a:r>
          </a:p>
        </p:txBody>
      </p:sp>
      <p:sp>
        <p:nvSpPr>
          <p:cNvPr id="25" name="Параллелограмм 24"/>
          <p:cNvSpPr/>
          <p:nvPr/>
        </p:nvSpPr>
        <p:spPr>
          <a:xfrm>
            <a:off x="238089" y="1988038"/>
            <a:ext cx="3444911" cy="289495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2400" b="1" kern="0" dirty="0" smtClean="0">
                <a:solidFill>
                  <a:prstClr val="white"/>
                </a:solidFill>
                <a:latin typeface="Calibri" panose="020F0502020204030204"/>
              </a:rPr>
              <a:t>Количество рейсов</a:t>
            </a:r>
          </a:p>
        </p:txBody>
      </p:sp>
      <p:sp>
        <p:nvSpPr>
          <p:cNvPr id="51" name="Параллелограмм 50"/>
          <p:cNvSpPr/>
          <p:nvPr/>
        </p:nvSpPr>
        <p:spPr>
          <a:xfrm>
            <a:off x="5367866" y="2625835"/>
            <a:ext cx="1690491" cy="618739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</a:rPr>
              <a:t>Площадь Дружбы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426237" y="2709634"/>
            <a:ext cx="292633" cy="743776"/>
          </a:xfrm>
          <a:prstGeom prst="rect">
            <a:avLst/>
          </a:prstGeom>
        </p:spPr>
      </p:pic>
      <p:sp>
        <p:nvSpPr>
          <p:cNvPr id="53" name="Блок-схема: данные 52"/>
          <p:cNvSpPr/>
          <p:nvPr/>
        </p:nvSpPr>
        <p:spPr>
          <a:xfrm>
            <a:off x="8019016" y="2847416"/>
            <a:ext cx="3004584" cy="366795"/>
          </a:xfrm>
          <a:prstGeom prst="flowChartInputOutpu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Улица 1905 года</a:t>
            </a:r>
            <a:endParaRPr lang="ru-RU" b="1" dirty="0">
              <a:solidFill>
                <a:prstClr val="white"/>
              </a:solidFill>
            </a:endParaRPr>
          </a:p>
        </p:txBody>
      </p:sp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459485"/>
              </p:ext>
            </p:extLst>
          </p:nvPr>
        </p:nvGraphicFramePr>
        <p:xfrm>
          <a:off x="158330" y="2335857"/>
          <a:ext cx="3313003" cy="127648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15337">
                  <a:extLst>
                    <a:ext uri="{9D8B030D-6E8A-4147-A177-3AD203B41FA5}">
                      <a16:colId xmlns="" xmlns:a16="http://schemas.microsoft.com/office/drawing/2014/main" val="720243956"/>
                    </a:ext>
                  </a:extLst>
                </a:gridCol>
                <a:gridCol w="931333">
                  <a:extLst>
                    <a:ext uri="{9D8B030D-6E8A-4147-A177-3AD203B41FA5}">
                      <a16:colId xmlns="" xmlns:a16="http://schemas.microsoft.com/office/drawing/2014/main" val="2013684126"/>
                    </a:ext>
                  </a:extLst>
                </a:gridCol>
                <a:gridCol w="1566333">
                  <a:extLst>
                    <a:ext uri="{9D8B030D-6E8A-4147-A177-3AD203B41FA5}">
                      <a16:colId xmlns="" xmlns:a16="http://schemas.microsoft.com/office/drawing/2014/main" val="1119801833"/>
                    </a:ext>
                  </a:extLst>
                </a:gridCol>
              </a:tblGrid>
              <a:tr h="4840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Будни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Выходные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27519338"/>
                  </a:ext>
                </a:extLst>
              </a:tr>
              <a:tr h="3720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Стало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65219294"/>
                  </a:ext>
                </a:extLst>
              </a:tr>
              <a:tr h="29838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Было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ru-RU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ru-RU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верх 4"/>
          <p:cNvSpPr/>
          <p:nvPr/>
        </p:nvSpPr>
        <p:spPr>
          <a:xfrm>
            <a:off x="1850477" y="2910339"/>
            <a:ext cx="220133" cy="635000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Блок-схема: данные 14"/>
          <p:cNvSpPr/>
          <p:nvPr/>
        </p:nvSpPr>
        <p:spPr>
          <a:xfrm>
            <a:off x="45034" y="3762644"/>
            <a:ext cx="5322832" cy="775489"/>
          </a:xfrm>
          <a:prstGeom prst="flowChartInputOutpu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b="1" kern="0" dirty="0">
                <a:solidFill>
                  <a:prstClr val="white"/>
                </a:solidFill>
                <a:latin typeface="Calibri" panose="020F0502020204030204"/>
              </a:rPr>
              <a:t>Последнее отправление</a:t>
            </a:r>
          </a:p>
          <a:p>
            <a:pPr lvl="0" algn="ctr">
              <a:defRPr/>
            </a:pPr>
            <a:r>
              <a:rPr lang="ru-RU" b="1" kern="0" dirty="0">
                <a:solidFill>
                  <a:prstClr val="white"/>
                </a:solidFill>
                <a:latin typeface="Calibri" panose="020F0502020204030204"/>
              </a:rPr>
              <a:t>с конечного пункта улица 1905 года</a:t>
            </a:r>
          </a:p>
        </p:txBody>
      </p:sp>
      <p:sp>
        <p:nvSpPr>
          <p:cNvPr id="16" name="Параллелограмм 15"/>
          <p:cNvSpPr/>
          <p:nvPr/>
        </p:nvSpPr>
        <p:spPr>
          <a:xfrm>
            <a:off x="55544" y="4624288"/>
            <a:ext cx="1610524" cy="431915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latin typeface="Calibri" panose="020F0502020204030204"/>
              </a:rPr>
              <a:t>Было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7" name="Параллелограмм 16"/>
          <p:cNvSpPr/>
          <p:nvPr/>
        </p:nvSpPr>
        <p:spPr>
          <a:xfrm>
            <a:off x="2706450" y="4624287"/>
            <a:ext cx="1545670" cy="431915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Стало</a:t>
            </a:r>
          </a:p>
        </p:txBody>
      </p:sp>
      <p:sp>
        <p:nvSpPr>
          <p:cNvPr id="18" name="Параллелограмм 17"/>
          <p:cNvSpPr/>
          <p:nvPr/>
        </p:nvSpPr>
        <p:spPr>
          <a:xfrm>
            <a:off x="45034" y="5142358"/>
            <a:ext cx="1185353" cy="431915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r>
              <a:rPr lang="ru-RU" b="1" dirty="0"/>
              <a:t>21:35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араллелограмм 18"/>
          <p:cNvSpPr/>
          <p:nvPr/>
        </p:nvSpPr>
        <p:spPr>
          <a:xfrm>
            <a:off x="1137672" y="5142356"/>
            <a:ext cx="2002745" cy="416975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Будни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20" name="Параллелограмм 19"/>
          <p:cNvSpPr/>
          <p:nvPr/>
        </p:nvSpPr>
        <p:spPr>
          <a:xfrm>
            <a:off x="3047702" y="5134885"/>
            <a:ext cx="1185353" cy="431915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</a:rPr>
              <a:t>21:51</a:t>
            </a:r>
            <a:endParaRPr lang="ru-RU" b="1" dirty="0">
              <a:solidFill>
                <a:schemeClr val="bg1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араллелограмм 20"/>
          <p:cNvSpPr/>
          <p:nvPr/>
        </p:nvSpPr>
        <p:spPr>
          <a:xfrm>
            <a:off x="45034" y="5879943"/>
            <a:ext cx="1185353" cy="431915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r>
              <a:rPr lang="ru-RU" b="1" dirty="0"/>
              <a:t>21:35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араллелограмм 21"/>
          <p:cNvSpPr/>
          <p:nvPr/>
        </p:nvSpPr>
        <p:spPr>
          <a:xfrm>
            <a:off x="1137671" y="5887412"/>
            <a:ext cx="2002745" cy="416975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Выходные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23" name="Параллелограмм 22"/>
          <p:cNvSpPr/>
          <p:nvPr/>
        </p:nvSpPr>
        <p:spPr>
          <a:xfrm>
            <a:off x="3047700" y="5887412"/>
            <a:ext cx="1185353" cy="431915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</a:rPr>
              <a:t>22:30</a:t>
            </a:r>
            <a:endParaRPr lang="ru-RU" b="1" dirty="0">
              <a:solidFill>
                <a:schemeClr val="bg1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179" y="5594779"/>
            <a:ext cx="743776" cy="292633"/>
          </a:xfrm>
          <a:prstGeom prst="rect">
            <a:avLst/>
          </a:prstGeom>
        </p:spPr>
      </p:pic>
      <p:sp>
        <p:nvSpPr>
          <p:cNvPr id="26" name="Параллелограмм 25"/>
          <p:cNvSpPr/>
          <p:nvPr/>
        </p:nvSpPr>
        <p:spPr>
          <a:xfrm>
            <a:off x="6209419" y="3508698"/>
            <a:ext cx="3668538" cy="551612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Время ожидания, мин.</a:t>
            </a: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176937"/>
              </p:ext>
            </p:extLst>
          </p:nvPr>
        </p:nvGraphicFramePr>
        <p:xfrm>
          <a:off x="6254707" y="4324434"/>
          <a:ext cx="3623250" cy="196673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80050">
                  <a:extLst>
                    <a:ext uri="{9D8B030D-6E8A-4147-A177-3AD203B41FA5}">
                      <a16:colId xmlns="" xmlns:a16="http://schemas.microsoft.com/office/drawing/2014/main" val="720243956"/>
                    </a:ext>
                  </a:extLst>
                </a:gridCol>
                <a:gridCol w="1464733">
                  <a:extLst>
                    <a:ext uri="{9D8B030D-6E8A-4147-A177-3AD203B41FA5}">
                      <a16:colId xmlns="" xmlns:a16="http://schemas.microsoft.com/office/drawing/2014/main" val="2013684126"/>
                    </a:ext>
                  </a:extLst>
                </a:gridCol>
                <a:gridCol w="1278467">
                  <a:extLst>
                    <a:ext uri="{9D8B030D-6E8A-4147-A177-3AD203B41FA5}">
                      <a16:colId xmlns="" xmlns:a16="http://schemas.microsoft.com/office/drawing/2014/main" val="1119801833"/>
                    </a:ext>
                  </a:extLst>
                </a:gridCol>
              </a:tblGrid>
              <a:tr h="869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endParaRPr lang="ru-RU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l"/>
                      <a:r>
                        <a:rPr lang="ru-RU" sz="2000" dirty="0" smtClean="0">
                          <a:solidFill>
                            <a:schemeClr val="lt1"/>
                          </a:solidFill>
                          <a:latin typeface="Arial"/>
                          <a:cs typeface="DejaVu Sans"/>
                        </a:rPr>
                        <a:t>Часы</a:t>
                      </a:r>
                      <a:r>
                        <a:rPr lang="ru-RU" sz="2000" baseline="0" dirty="0" smtClean="0">
                          <a:solidFill>
                            <a:schemeClr val="lt1"/>
                          </a:solidFill>
                          <a:latin typeface="Arial"/>
                          <a:cs typeface="DejaVu Sans"/>
                        </a:rPr>
                        <a:t> пик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l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Межпик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27519338"/>
                  </a:ext>
                </a:extLst>
              </a:tr>
              <a:tr h="360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51-65</a:t>
                      </a:r>
                      <a:endParaRPr lang="ru-RU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89-120</a:t>
                      </a:r>
                    </a:p>
                    <a:p>
                      <a:pPr algn="ctr"/>
                      <a:endParaRPr lang="ru-RU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65219294"/>
                  </a:ext>
                </a:extLst>
              </a:tr>
              <a:tr h="37437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После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39-87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8653" y="4632371"/>
            <a:ext cx="451577" cy="4515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5374" y="4555192"/>
            <a:ext cx="605934" cy="6059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3678" y="5286903"/>
            <a:ext cx="335309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60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103" y="118371"/>
            <a:ext cx="713875" cy="885732"/>
          </a:xfrm>
          <a:prstGeom prst="rect">
            <a:avLst/>
          </a:prstGeom>
        </p:spPr>
      </p:pic>
      <p:sp>
        <p:nvSpPr>
          <p:cNvPr id="7" name="Параллелограмм 6"/>
          <p:cNvSpPr/>
          <p:nvPr/>
        </p:nvSpPr>
        <p:spPr>
          <a:xfrm>
            <a:off x="939118" y="78913"/>
            <a:ext cx="10116065" cy="1309016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Маршрут №60/60У </a:t>
            </a:r>
          </a:p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работает в режиме экспресс. </a:t>
            </a:r>
          </a:p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Ключевые изменения.</a:t>
            </a:r>
            <a:endParaRPr lang="ru-RU" sz="2000" b="1" dirty="0">
              <a:solidFill>
                <a:prstClr val="white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165" y="2604111"/>
            <a:ext cx="5146994" cy="1453979"/>
          </a:xfrm>
          <a:prstGeom prst="rect">
            <a:avLst/>
          </a:prstGeom>
        </p:spPr>
      </p:pic>
      <p:sp>
        <p:nvSpPr>
          <p:cNvPr id="28" name="Параллелограмм 27"/>
          <p:cNvSpPr/>
          <p:nvPr/>
        </p:nvSpPr>
        <p:spPr>
          <a:xfrm>
            <a:off x="281000" y="2103099"/>
            <a:ext cx="3668538" cy="551612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b="1" kern="0" dirty="0" smtClean="0">
                <a:solidFill>
                  <a:prstClr val="white"/>
                </a:solidFill>
                <a:latin typeface="Calibri" panose="020F0502020204030204"/>
              </a:rPr>
              <a:t>Остановочные пункты:</a:t>
            </a:r>
          </a:p>
        </p:txBody>
      </p:sp>
      <p:sp>
        <p:nvSpPr>
          <p:cNvPr id="29" name="CustomShape 3"/>
          <p:cNvSpPr/>
          <p:nvPr/>
        </p:nvSpPr>
        <p:spPr>
          <a:xfrm>
            <a:off x="109003" y="2863308"/>
            <a:ext cx="4012531" cy="32149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lnSpc>
                <a:spcPct val="107000"/>
              </a:lnSpc>
              <a:spcAft>
                <a:spcPts val="600"/>
              </a:spcAft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ru-RU" sz="1600" b="1" i="1" spc="-1" dirty="0" smtClean="0">
                <a:solidFill>
                  <a:srgbClr val="000000"/>
                </a:solidFill>
                <a:latin typeface="Calibri"/>
              </a:rPr>
              <a:t>ДДК им. Кирова</a:t>
            </a:r>
            <a:r>
              <a:rPr lang="ru-RU" sz="1600" i="1" spc="-1" dirty="0" smtClean="0">
                <a:solidFill>
                  <a:srgbClr val="000000"/>
                </a:solidFill>
                <a:latin typeface="Calibri"/>
              </a:rPr>
              <a:t>          Рынок (</a:t>
            </a:r>
            <a:r>
              <a:rPr lang="ru-RU" sz="1600" i="1" spc="-1" dirty="0" err="1" smtClean="0">
                <a:solidFill>
                  <a:srgbClr val="000000"/>
                </a:solidFill>
                <a:latin typeface="Calibri"/>
              </a:rPr>
              <a:t>Закамск</a:t>
            </a:r>
            <a:r>
              <a:rPr lang="ru-RU" sz="1600" i="1" spc="-1" dirty="0" smtClean="0">
                <a:solidFill>
                  <a:srgbClr val="000000"/>
                </a:solidFill>
                <a:latin typeface="Calibri"/>
              </a:rPr>
              <a:t>)      Кинотеатр «Экран»      </a:t>
            </a:r>
            <a:r>
              <a:rPr lang="ru-RU" sz="1600" i="1" spc="-1" dirty="0" err="1" smtClean="0">
                <a:solidFill>
                  <a:srgbClr val="000000"/>
                </a:solidFill>
                <a:latin typeface="Calibri"/>
              </a:rPr>
              <a:t>ул.Астраханская</a:t>
            </a:r>
            <a:r>
              <a:rPr lang="ru-RU" sz="1600" i="1" spc="-1" dirty="0" smtClean="0">
                <a:solidFill>
                  <a:srgbClr val="000000"/>
                </a:solidFill>
                <a:latin typeface="Calibri"/>
              </a:rPr>
              <a:t>         Кинотеатр «Рубин»         Парк культуры и отдыха   ул. Маршала Рыбалко         Микрорайон Водники         ул. Ушакова          Стадион «Авангард» 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ru-RU" sz="1600" b="1" i="1" spc="-1" dirty="0" smtClean="0">
                <a:solidFill>
                  <a:srgbClr val="000000"/>
                </a:solidFill>
                <a:latin typeface="Calibri"/>
              </a:rPr>
              <a:t>ул. Попова</a:t>
            </a:r>
            <a:r>
              <a:rPr lang="ru-RU" sz="1600" i="1" spc="-1" dirty="0" smtClean="0">
                <a:solidFill>
                  <a:srgbClr val="000000"/>
                </a:solidFill>
                <a:latin typeface="Calibri"/>
              </a:rPr>
              <a:t> (конечная остановка маршрута № 60У)</a:t>
            </a:r>
          </a:p>
          <a:p>
            <a:pPr>
              <a:lnSpc>
                <a:spcPct val="107000"/>
              </a:lnSpc>
              <a:spcAft>
                <a:spcPts val="600"/>
              </a:spcAft>
              <a:buClr>
                <a:srgbClr val="006600"/>
              </a:buClr>
            </a:pPr>
            <a:r>
              <a:rPr lang="ru-RU" sz="1600" i="1" spc="-1" dirty="0" smtClean="0">
                <a:solidFill>
                  <a:srgbClr val="000000"/>
                </a:solidFill>
                <a:latin typeface="Calibri"/>
              </a:rPr>
              <a:t>      ЦУМ            </a:t>
            </a:r>
            <a:r>
              <a:rPr lang="ru-RU" sz="1600" b="1" i="1" spc="-1" dirty="0" smtClean="0">
                <a:solidFill>
                  <a:srgbClr val="000000"/>
                </a:solidFill>
                <a:latin typeface="Calibri"/>
              </a:rPr>
              <a:t>Комсомольская площадь</a:t>
            </a:r>
            <a:endParaRPr lang="ru-RU" sz="1600" b="1" i="1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2400138" y="3297881"/>
            <a:ext cx="252000" cy="14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2055393" y="3517515"/>
            <a:ext cx="252000" cy="14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1250103" y="3806260"/>
            <a:ext cx="252000" cy="14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1607040" y="4559537"/>
            <a:ext cx="252000" cy="14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    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  <a:p>
            <a:pPr algn="ctr"/>
            <a:endParaRPr lang="ru-RU" dirty="0" smtClean="0">
              <a:solidFill>
                <a:prstClr val="white"/>
              </a:solidFill>
            </a:endParaRP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998103" y="5507373"/>
            <a:ext cx="252000" cy="14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    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  <a:p>
            <a:pPr algn="ctr"/>
            <a:endParaRPr lang="ru-RU" dirty="0" smtClean="0">
              <a:solidFill>
                <a:prstClr val="white"/>
              </a:solidFill>
            </a:endParaRP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2055393" y="2999630"/>
            <a:ext cx="252000" cy="14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Стрелка вправо 35"/>
          <p:cNvSpPr/>
          <p:nvPr/>
        </p:nvSpPr>
        <p:spPr>
          <a:xfrm>
            <a:off x="1326559" y="4292439"/>
            <a:ext cx="252000" cy="14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Стрелка вправо 36"/>
          <p:cNvSpPr/>
          <p:nvPr/>
        </p:nvSpPr>
        <p:spPr>
          <a:xfrm>
            <a:off x="2796115" y="4292439"/>
            <a:ext cx="252000" cy="14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Стрелка вправо 37"/>
          <p:cNvSpPr/>
          <p:nvPr/>
        </p:nvSpPr>
        <p:spPr>
          <a:xfrm>
            <a:off x="2544115" y="4058090"/>
            <a:ext cx="252000" cy="14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Стрелка вправо 38"/>
          <p:cNvSpPr/>
          <p:nvPr/>
        </p:nvSpPr>
        <p:spPr>
          <a:xfrm>
            <a:off x="2206121" y="5144365"/>
            <a:ext cx="252000" cy="14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Стрелка вправо 39"/>
          <p:cNvSpPr/>
          <p:nvPr/>
        </p:nvSpPr>
        <p:spPr>
          <a:xfrm>
            <a:off x="3886387" y="3005124"/>
            <a:ext cx="252000" cy="14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Стрелка вправо 40"/>
          <p:cNvSpPr/>
          <p:nvPr/>
        </p:nvSpPr>
        <p:spPr>
          <a:xfrm>
            <a:off x="3501452" y="3517515"/>
            <a:ext cx="252000" cy="14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09067" y="427270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</a:rPr>
              <a:t>Маршрут следования был перенесен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</a:rPr>
              <a:t>           на </a:t>
            </a:r>
            <a:r>
              <a:rPr lang="ru-RU" b="1" dirty="0">
                <a:solidFill>
                  <a:prstClr val="black"/>
                </a:solidFill>
              </a:rPr>
              <a:t>улицу </a:t>
            </a:r>
            <a:r>
              <a:rPr lang="ru-RU" b="1" dirty="0" smtClean="0">
                <a:solidFill>
                  <a:prstClr val="black"/>
                </a:solidFill>
              </a:rPr>
              <a:t>Якутскую.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</a:rPr>
              <a:t>Время поездки от </a:t>
            </a:r>
            <a:r>
              <a:rPr lang="ru-RU" dirty="0">
                <a:solidFill>
                  <a:prstClr val="black"/>
                </a:solidFill>
              </a:rPr>
              <a:t>остановки «ДДК им. Кирова» до остановки «Комсомольская площадь» </a:t>
            </a:r>
            <a:r>
              <a:rPr lang="ru-RU" dirty="0" smtClean="0">
                <a:solidFill>
                  <a:prstClr val="black"/>
                </a:solidFill>
              </a:rPr>
              <a:t>сократилось на </a:t>
            </a:r>
            <a:r>
              <a:rPr lang="ru-RU" dirty="0">
                <a:solidFill>
                  <a:prstClr val="black"/>
                </a:solidFill>
              </a:rPr>
              <a:t>20% </a:t>
            </a:r>
            <a:r>
              <a:rPr lang="ru-RU" b="1" dirty="0">
                <a:solidFill>
                  <a:prstClr val="black"/>
                </a:solidFill>
              </a:rPr>
              <a:t>с 67 минут до 55 минут. </a:t>
            </a:r>
            <a:r>
              <a:rPr lang="ru-RU" b="1" dirty="0" smtClean="0">
                <a:solidFill>
                  <a:prstClr val="black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</a:rPr>
              <a:t>С</a:t>
            </a:r>
            <a:r>
              <a:rPr lang="ru-RU" dirty="0" smtClean="0">
                <a:solidFill>
                  <a:prstClr val="black"/>
                </a:solidFill>
              </a:rPr>
              <a:t>ократилось </a:t>
            </a:r>
            <a:r>
              <a:rPr lang="ru-RU" dirty="0">
                <a:solidFill>
                  <a:prstClr val="black"/>
                </a:solidFill>
              </a:rPr>
              <a:t>время ожидания автобуса </a:t>
            </a:r>
            <a:r>
              <a:rPr lang="ru-RU" b="1" dirty="0">
                <a:solidFill>
                  <a:prstClr val="black"/>
                </a:solidFill>
              </a:rPr>
              <a:t>до 9-11 минут в часы пик. 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9132340" y="4415537"/>
            <a:ext cx="252000" cy="14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3916867" y="3770366"/>
            <a:ext cx="252000" cy="14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851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103" y="118371"/>
            <a:ext cx="713875" cy="885732"/>
          </a:xfrm>
          <a:prstGeom prst="rect">
            <a:avLst/>
          </a:prstGeom>
        </p:spPr>
      </p:pic>
      <p:sp>
        <p:nvSpPr>
          <p:cNvPr id="7" name="Параллелограмм 6"/>
          <p:cNvSpPr/>
          <p:nvPr/>
        </p:nvSpPr>
        <p:spPr>
          <a:xfrm>
            <a:off x="939118" y="78913"/>
            <a:ext cx="10116065" cy="1309016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Ключевые изменения.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29" name="CustomShape 3"/>
          <p:cNvSpPr/>
          <p:nvPr/>
        </p:nvSpPr>
        <p:spPr>
          <a:xfrm>
            <a:off x="109003" y="2863308"/>
            <a:ext cx="4012531" cy="32149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lnSpc>
                <a:spcPct val="107000"/>
              </a:lnSpc>
              <a:spcAft>
                <a:spcPts val="600"/>
              </a:spcAft>
              <a:buClr>
                <a:srgbClr val="006600"/>
              </a:buClr>
              <a:buFont typeface="Wingdings" panose="05000000000000000000" pitchFamily="2" charset="2"/>
              <a:buChar char="Ø"/>
            </a:pPr>
            <a:endParaRPr lang="ru-RU" sz="1600" b="1" i="1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13390" y="2274585"/>
            <a:ext cx="86232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Маршруты трамвая №2 и №11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prstClr val="black"/>
                </a:solidFill>
              </a:rPr>
              <a:t>На участке от </a:t>
            </a:r>
            <a:r>
              <a:rPr lang="ru-RU" sz="1400" b="1" dirty="0">
                <a:solidFill>
                  <a:prstClr val="black"/>
                </a:solidFill>
              </a:rPr>
              <a:t>улицы </a:t>
            </a:r>
            <a:r>
              <a:rPr lang="ru-RU" sz="1400" b="1" dirty="0" smtClean="0">
                <a:solidFill>
                  <a:prstClr val="black"/>
                </a:solidFill>
              </a:rPr>
              <a:t>Стахановская до </a:t>
            </a:r>
            <a:r>
              <a:rPr lang="ru-RU" sz="1400" b="1" dirty="0" err="1" smtClean="0">
                <a:solidFill>
                  <a:prstClr val="black"/>
                </a:solidFill>
              </a:rPr>
              <a:t>Осенцов</a:t>
            </a:r>
            <a:r>
              <a:rPr lang="ru-RU" sz="1400" b="1" dirty="0" smtClean="0">
                <a:solidFill>
                  <a:prstClr val="black"/>
                </a:solidFill>
              </a:rPr>
              <a:t> </a:t>
            </a:r>
            <a:r>
              <a:rPr lang="ru-RU" sz="1400" b="1" dirty="0">
                <a:solidFill>
                  <a:prstClr val="black"/>
                </a:solidFill>
              </a:rPr>
              <a:t>запущен трамвайный маршрут №2. </a:t>
            </a:r>
            <a:r>
              <a:rPr lang="ru-RU" sz="1400" b="1" dirty="0" smtClean="0">
                <a:solidFill>
                  <a:prstClr val="black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prstClr val="black"/>
                </a:solidFill>
              </a:rPr>
              <a:t>По </a:t>
            </a:r>
            <a:r>
              <a:rPr lang="ru-RU" sz="1400" b="1" dirty="0">
                <a:solidFill>
                  <a:prstClr val="black"/>
                </a:solidFill>
              </a:rPr>
              <a:t>выходным до станции </a:t>
            </a:r>
            <a:r>
              <a:rPr lang="ru-RU" sz="1400" b="1" dirty="0" err="1">
                <a:solidFill>
                  <a:prstClr val="black"/>
                </a:solidFill>
              </a:rPr>
              <a:t>Осенцы</a:t>
            </a:r>
            <a:r>
              <a:rPr lang="ru-RU" sz="1400" b="1" dirty="0">
                <a:solidFill>
                  <a:prstClr val="black"/>
                </a:solidFill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</a:rPr>
              <a:t>ходит </a:t>
            </a:r>
            <a:r>
              <a:rPr lang="ru-RU" sz="1400" b="1" dirty="0">
                <a:solidFill>
                  <a:prstClr val="black"/>
                </a:solidFill>
              </a:rPr>
              <a:t>только трамвайный маршрут №2.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prstClr val="black"/>
                </a:solidFill>
              </a:rPr>
              <a:t>В часы пик интервалы на маршруте №11 снизились до 6-10 минут.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prstClr val="black"/>
                </a:solidFill>
              </a:rPr>
              <a:t>В </a:t>
            </a:r>
            <a:r>
              <a:rPr lang="ru-RU" sz="1400" b="1" dirty="0">
                <a:solidFill>
                  <a:prstClr val="black"/>
                </a:solidFill>
              </a:rPr>
              <a:t>будни в часы пик </a:t>
            </a:r>
            <a:r>
              <a:rPr lang="ru-RU" sz="1400" b="1" dirty="0" smtClean="0">
                <a:solidFill>
                  <a:prstClr val="black"/>
                </a:solidFill>
              </a:rPr>
              <a:t>до </a:t>
            </a:r>
            <a:r>
              <a:rPr lang="ru-RU" sz="1400" b="1" dirty="0" err="1">
                <a:solidFill>
                  <a:prstClr val="black"/>
                </a:solidFill>
              </a:rPr>
              <a:t>Осенцов</a:t>
            </a:r>
            <a:r>
              <a:rPr lang="ru-RU" sz="1400" b="1" dirty="0">
                <a:solidFill>
                  <a:prstClr val="black"/>
                </a:solidFill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</a:rPr>
              <a:t>сохраняет </a:t>
            </a:r>
            <a:r>
              <a:rPr lang="ru-RU" sz="1400" b="1" dirty="0">
                <a:solidFill>
                  <a:prstClr val="black"/>
                </a:solidFill>
              </a:rPr>
              <a:t>свое движение трамвай №</a:t>
            </a:r>
            <a:r>
              <a:rPr lang="ru-RU" sz="1400" b="1" dirty="0" smtClean="0">
                <a:solidFill>
                  <a:prstClr val="black"/>
                </a:solidFill>
              </a:rPr>
              <a:t>11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2" t="3867" r="18280" b="9288"/>
          <a:stretch/>
        </p:blipFill>
        <p:spPr>
          <a:xfrm>
            <a:off x="578113" y="1969761"/>
            <a:ext cx="1589354" cy="1165526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3" y="5632389"/>
            <a:ext cx="3156809" cy="8917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76599" y="5066559"/>
            <a:ext cx="837353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Автобусные маршруты №3, 36 и 62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/>
              <a:t>Автобусный </a:t>
            </a:r>
            <a:r>
              <a:rPr lang="ru-RU" sz="1400" b="1" dirty="0"/>
              <a:t>маршрут №3 перенесен с Комсомольского проспекта на улицу Сибирскую в обоих направлениях после улицы Пушкина. </a:t>
            </a:r>
            <a:r>
              <a:rPr lang="ru-RU" sz="1400" b="1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/>
              <a:t>Автобусный </a:t>
            </a:r>
            <a:r>
              <a:rPr lang="ru-RU" sz="1400" b="1" dirty="0"/>
              <a:t>маршрут №36 перенаправлен с улицы Уральская на улицу Лебедева в обоих направлениях. </a:t>
            </a:r>
            <a:r>
              <a:rPr lang="ru-RU" sz="1400" b="1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/>
              <a:t>Автобусный </a:t>
            </a:r>
            <a:r>
              <a:rPr lang="ru-RU" sz="1400" b="1" dirty="0"/>
              <a:t>маршрут №62 по улице Братьев Игнатовых перенаправлен с улицы Мира на шоссе Космонавтов.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113" y="3717119"/>
            <a:ext cx="1591194" cy="116443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31923" y="3956556"/>
            <a:ext cx="86232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Маршрут трамвая №6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prstClr val="black"/>
                </a:solidFill>
              </a:rPr>
              <a:t>Конечный пункт маршрута трамвая №6 был перенесен до остановки «Разгуляй».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prstClr val="black"/>
                </a:solidFill>
              </a:rPr>
              <a:t>От остановки «Разгуляй» можно бесплатно пересесть на маршруты №4, 7, 8 и 11 в обе стороны.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prstClr val="black"/>
                </a:solidFill>
              </a:rPr>
              <a:t>И</a:t>
            </a:r>
            <a:r>
              <a:rPr lang="ru-RU" sz="1400" b="1" dirty="0" smtClean="0">
                <a:solidFill>
                  <a:prstClr val="black"/>
                </a:solidFill>
              </a:rPr>
              <a:t>нтервал движения маршрута №6 сократился на 4-5 минуты.</a:t>
            </a:r>
          </a:p>
        </p:txBody>
      </p:sp>
    </p:spTree>
    <p:extLst>
      <p:ext uri="{BB962C8B-B14F-4D97-AF65-F5344CB8AC3E}">
        <p14:creationId xmlns:p14="http://schemas.microsoft.com/office/powerpoint/2010/main" val="1172005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/>
              <a:t>9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6" y="41670"/>
            <a:ext cx="713874" cy="885732"/>
          </a:xfrm>
          <a:prstGeom prst="rect">
            <a:avLst/>
          </a:prstGeom>
        </p:spPr>
      </p:pic>
      <p:sp>
        <p:nvSpPr>
          <p:cNvPr id="7" name="Параллелограмм 6"/>
          <p:cNvSpPr/>
          <p:nvPr/>
        </p:nvSpPr>
        <p:spPr>
          <a:xfrm>
            <a:off x="939113" y="78905"/>
            <a:ext cx="10116065" cy="914183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КОНТАКТЫ</a:t>
            </a:r>
            <a:endParaRPr lang="ru-RU" sz="3200" b="1" dirty="0"/>
          </a:p>
        </p:txBody>
      </p:sp>
      <p:sp>
        <p:nvSpPr>
          <p:cNvPr id="11" name="Блок-схема: данные 10"/>
          <p:cNvSpPr/>
          <p:nvPr/>
        </p:nvSpPr>
        <p:spPr>
          <a:xfrm>
            <a:off x="457200" y="1219201"/>
            <a:ext cx="10473267" cy="4487332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bg1"/>
                </a:solidFill>
              </a:rPr>
              <a:t>250-25-50 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bg1"/>
                </a:solidFill>
              </a:rPr>
              <a:t>DDIT@GORODPERM.RU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bg1"/>
                </a:solidFill>
              </a:rPr>
              <a:t>Маршрутная сеть на 2020 год: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TEST.GORTRANSPERM.RU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bg1"/>
                </a:solidFill>
              </a:rPr>
              <a:t>Проложить маршрут по новой маршрутной сети можно на </a:t>
            </a:r>
            <a:r>
              <a:rPr lang="en-US" sz="3600" b="1" dirty="0" smtClean="0">
                <a:solidFill>
                  <a:schemeClr val="bg1"/>
                </a:solidFill>
              </a:rPr>
              <a:t>otp.test.gortransperm.ru</a:t>
            </a:r>
            <a:endParaRPr lang="ru-RU" sz="3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45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4232</TotalTime>
  <Words>641</Words>
  <Application>Microsoft Office PowerPoint</Application>
  <PresentationFormat>Произвольный</PresentationFormat>
  <Paragraphs>161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Новая маршрутная сеть</dc:title>
  <dc:creator>Павел Высоцкий</dc:creator>
  <cp:lastModifiedBy>Семенова Елена Васильевна</cp:lastModifiedBy>
  <cp:revision>333</cp:revision>
  <cp:lastPrinted>2019-05-13T11:32:22Z</cp:lastPrinted>
  <dcterms:created xsi:type="dcterms:W3CDTF">2018-10-25T08:50:21Z</dcterms:created>
  <dcterms:modified xsi:type="dcterms:W3CDTF">2019-06-04T04:46:21Z</dcterms:modified>
</cp:coreProperties>
</file>