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57" r:id="rId6"/>
    <p:sldId id="260" r:id="rId7"/>
    <p:sldId id="259" r:id="rId8"/>
    <p:sldId id="262" r:id="rId9"/>
    <p:sldId id="263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BF"/>
    <a:srgbClr val="F18142"/>
    <a:srgbClr val="6A5DA3"/>
    <a:srgbClr val="E8368A"/>
    <a:srgbClr val="FFCC01"/>
    <a:srgbClr val="D63947"/>
    <a:srgbClr val="559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F3AF2-EF92-4600-B6FC-B3DDB7296472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361B3-3737-4F33-A680-EA8BFF38AB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1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20A92-4648-4B5E-B3D8-A58415D0DE6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5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6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65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60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956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91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7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0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82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9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90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0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8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44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96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4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01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1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3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87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98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07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20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6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17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1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24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8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6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278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87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02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728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27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00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76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88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3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959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2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2CD0-7704-4B72-8275-0825468DA9C0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243F7-AC8C-4E20-9963-E8316AECB5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94"/>
            <a:fld id="{E5C750A7-4BDC-458C-AF3B-FCAB09519BC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94"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6094"/>
            <a:fld id="{88A7D8AD-902F-49F5-9A54-967EE4DA5F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60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3" indent="-342903" algn="l" defTabSz="91440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5" indent="-285752" algn="l" defTabSz="9144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FBB5-9DD1-40B3-91EC-B4D2D1C6363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CC90-CA95-420C-BAEC-1D58D984D09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3" y="1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6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4" y="186236"/>
            <a:ext cx="10627212" cy="6527603"/>
          </a:xfrm>
          <a:prstGeom prst="rect">
            <a:avLst/>
          </a:prstGeom>
          <a:solidFill>
            <a:srgbClr val="6A5DA3"/>
          </a:solidFill>
          <a:ln>
            <a:solidFill>
              <a:srgbClr val="FFCC01"/>
            </a:solidFill>
          </a:ln>
        </p:spPr>
      </p:pic>
    </p:spTree>
    <p:extLst>
      <p:ext uri="{BB962C8B-B14F-4D97-AF65-F5344CB8AC3E}">
        <p14:creationId xmlns:p14="http://schemas.microsoft.com/office/powerpoint/2010/main" val="365442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5"/>
          <a:stretch/>
        </p:blipFill>
        <p:spPr>
          <a:xfrm>
            <a:off x="134753" y="-228640"/>
            <a:ext cx="11656193" cy="6991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53481" y="364807"/>
            <a:ext cx="403654" cy="1812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973493" y="361374"/>
            <a:ext cx="163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7192" r="4662" b="81475"/>
          <a:stretch/>
        </p:blipFill>
        <p:spPr>
          <a:xfrm>
            <a:off x="675502" y="370703"/>
            <a:ext cx="10536195" cy="9309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3434768" y="5452455"/>
            <a:ext cx="357868" cy="357868"/>
          </a:xfrm>
          <a:prstGeom prst="diamond">
            <a:avLst/>
          </a:prstGeom>
        </p:spPr>
      </p:pic>
      <p:pic>
        <p:nvPicPr>
          <p:cNvPr id="172" name="Рисунок 1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2395028" y="5452455"/>
            <a:ext cx="357868" cy="357868"/>
          </a:xfrm>
          <a:prstGeom prst="diamond">
            <a:avLst/>
          </a:prstGeom>
        </p:spPr>
      </p:pic>
      <p:pic>
        <p:nvPicPr>
          <p:cNvPr id="174" name="Рисунок 17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5934001" y="3808062"/>
            <a:ext cx="357868" cy="357868"/>
          </a:xfrm>
          <a:prstGeom prst="diamond">
            <a:avLst/>
          </a:prstGeom>
        </p:spPr>
      </p:pic>
      <p:pic>
        <p:nvPicPr>
          <p:cNvPr id="175" name="Рисунок 17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5412659" y="6163358"/>
            <a:ext cx="357868" cy="357868"/>
          </a:xfrm>
          <a:prstGeom prst="diamond">
            <a:avLst/>
          </a:prstGeom>
        </p:spPr>
      </p:pic>
      <p:cxnSp>
        <p:nvCxnSpPr>
          <p:cNvPr id="7" name="Соединительная линия уступом 6"/>
          <p:cNvCxnSpPr/>
          <p:nvPr/>
        </p:nvCxnSpPr>
        <p:spPr>
          <a:xfrm flipV="1">
            <a:off x="750796" y="4346048"/>
            <a:ext cx="10614932" cy="1662122"/>
          </a:xfrm>
          <a:prstGeom prst="bentConnector3">
            <a:avLst/>
          </a:prstGeom>
          <a:ln w="254000" cap="flat">
            <a:solidFill>
              <a:srgbClr val="6A5DA3">
                <a:alpha val="92000"/>
              </a:srgb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Рисунок 17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6180640" y="4479877"/>
            <a:ext cx="357868" cy="357868"/>
          </a:xfrm>
          <a:prstGeom prst="diamond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7091847" y="3928104"/>
            <a:ext cx="237721" cy="237721"/>
          </a:xfrm>
          <a:prstGeom prst="diamond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8855275" y="3947530"/>
            <a:ext cx="237721" cy="237721"/>
          </a:xfrm>
          <a:prstGeom prst="diamond">
            <a:avLst/>
          </a:prstGeom>
        </p:spPr>
      </p:pic>
      <p:pic>
        <p:nvPicPr>
          <p:cNvPr id="182" name="Рисунок 18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8425507" y="3945140"/>
            <a:ext cx="237721" cy="237721"/>
          </a:xfrm>
          <a:prstGeom prst="diamond">
            <a:avLst/>
          </a:prstGeom>
        </p:spPr>
      </p:pic>
      <p:pic>
        <p:nvPicPr>
          <p:cNvPr id="187" name="Рисунок 18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6667236" y="3910829"/>
            <a:ext cx="237721" cy="237721"/>
          </a:xfrm>
          <a:prstGeom prst="diamond">
            <a:avLst/>
          </a:prstGeom>
        </p:spPr>
      </p:pic>
      <p:sp>
        <p:nvSpPr>
          <p:cNvPr id="188" name="Прямоугольник 187"/>
          <p:cNvSpPr/>
          <p:nvPr/>
        </p:nvSpPr>
        <p:spPr>
          <a:xfrm>
            <a:off x="7528257" y="3945140"/>
            <a:ext cx="707433" cy="203647"/>
          </a:xfrm>
          <a:prstGeom prst="rect">
            <a:avLst/>
          </a:prstGeom>
          <a:solidFill>
            <a:srgbClr val="F181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6" name="Рисунок 17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1170359" y="5452455"/>
            <a:ext cx="357868" cy="357868"/>
          </a:xfrm>
          <a:prstGeom prst="diamond">
            <a:avLst/>
          </a:prstGeom>
        </p:spPr>
      </p:pic>
      <p:pic>
        <p:nvPicPr>
          <p:cNvPr id="171" name="Рисунок 17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3533890" y="3964514"/>
            <a:ext cx="357868" cy="357868"/>
          </a:xfrm>
          <a:prstGeom prst="diamond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2270737" y="5143647"/>
            <a:ext cx="1951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Улица Ленина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836812" y="4200821"/>
            <a:ext cx="400110" cy="17145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Комсомольский пр.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631364" y="4173531"/>
            <a:ext cx="1421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Набережная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9392091" y="4864297"/>
            <a:ext cx="1816561" cy="1135732"/>
          </a:xfrm>
          <a:prstGeom prst="rect">
            <a:avLst/>
          </a:prstGeom>
          <a:noFill/>
          <a:ln w="38100">
            <a:solidFill>
              <a:srgbClr val="F18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3" name="TextBox 202"/>
          <p:cNvSpPr txBox="1"/>
          <p:nvPr/>
        </p:nvSpPr>
        <p:spPr>
          <a:xfrm>
            <a:off x="9259077" y="4928019"/>
            <a:ext cx="20729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A5DA3"/>
                </a:solidFill>
              </a:rPr>
              <a:t>28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арт-объектов</a:t>
            </a:r>
            <a:endParaRPr lang="ru-RU" dirty="0"/>
          </a:p>
        </p:txBody>
      </p:sp>
      <p:sp>
        <p:nvSpPr>
          <p:cNvPr id="208" name="Прямоугольник 207"/>
          <p:cNvSpPr/>
          <p:nvPr/>
        </p:nvSpPr>
        <p:spPr>
          <a:xfrm>
            <a:off x="2694148" y="4299413"/>
            <a:ext cx="424567" cy="299243"/>
          </a:xfrm>
          <a:prstGeom prst="rect">
            <a:avLst/>
          </a:prstGeom>
          <a:noFill/>
          <a:ln w="28575">
            <a:solidFill>
              <a:srgbClr val="6A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9" name="Прямоугольник 208"/>
          <p:cNvSpPr/>
          <p:nvPr/>
        </p:nvSpPr>
        <p:spPr>
          <a:xfrm>
            <a:off x="3267777" y="4306937"/>
            <a:ext cx="173710" cy="299243"/>
          </a:xfrm>
          <a:prstGeom prst="rect">
            <a:avLst/>
          </a:prstGeom>
          <a:noFill/>
          <a:ln w="28575">
            <a:solidFill>
              <a:srgbClr val="F18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Прямоугольник 209"/>
          <p:cNvSpPr/>
          <p:nvPr/>
        </p:nvSpPr>
        <p:spPr>
          <a:xfrm>
            <a:off x="3231009" y="4993488"/>
            <a:ext cx="144669" cy="17269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рямоугольник 211"/>
          <p:cNvSpPr/>
          <p:nvPr/>
        </p:nvSpPr>
        <p:spPr>
          <a:xfrm>
            <a:off x="3357809" y="4780353"/>
            <a:ext cx="134795" cy="147666"/>
          </a:xfrm>
          <a:prstGeom prst="rect">
            <a:avLst/>
          </a:prstGeom>
          <a:solidFill>
            <a:srgbClr val="F181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3" name="Прямоугольник 212"/>
          <p:cNvSpPr/>
          <p:nvPr/>
        </p:nvSpPr>
        <p:spPr>
          <a:xfrm>
            <a:off x="3538705" y="4505888"/>
            <a:ext cx="241598" cy="305846"/>
          </a:xfrm>
          <a:prstGeom prst="rect">
            <a:avLst/>
          </a:prstGeom>
          <a:noFill/>
          <a:ln w="28575">
            <a:solidFill>
              <a:srgbClr val="D63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4" name="Прямоугольник 213"/>
          <p:cNvSpPr/>
          <p:nvPr/>
        </p:nvSpPr>
        <p:spPr>
          <a:xfrm>
            <a:off x="2727304" y="4846008"/>
            <a:ext cx="180552" cy="1998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Прямоугольный треугольник 215"/>
          <p:cNvSpPr/>
          <p:nvPr/>
        </p:nvSpPr>
        <p:spPr>
          <a:xfrm>
            <a:off x="2126632" y="4314855"/>
            <a:ext cx="387380" cy="299244"/>
          </a:xfrm>
          <a:prstGeom prst="rtTriangle">
            <a:avLst/>
          </a:prstGeom>
          <a:noFill/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Прямоугольник 218"/>
          <p:cNvSpPr/>
          <p:nvPr/>
        </p:nvSpPr>
        <p:spPr>
          <a:xfrm rot="16200000">
            <a:off x="550721" y="4884066"/>
            <a:ext cx="748595" cy="292326"/>
          </a:xfrm>
          <a:prstGeom prst="rect">
            <a:avLst/>
          </a:prstGeom>
          <a:solidFill>
            <a:srgbClr val="F181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512036" y="3388915"/>
            <a:ext cx="117647" cy="131922"/>
          </a:xfrm>
          <a:prstGeom prst="rect">
            <a:avLst/>
          </a:prstGeom>
          <a:noFill/>
          <a:ln w="38100">
            <a:solidFill>
              <a:srgbClr val="FFC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4" name="Прямая соединительная линия 223"/>
          <p:cNvCxnSpPr/>
          <p:nvPr/>
        </p:nvCxnSpPr>
        <p:spPr>
          <a:xfrm>
            <a:off x="1641684" y="4262174"/>
            <a:ext cx="10506" cy="1618446"/>
          </a:xfrm>
          <a:prstGeom prst="line">
            <a:avLst/>
          </a:prstGeom>
          <a:ln w="127000">
            <a:solidFill>
              <a:srgbClr val="6A5DA3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/>
          <p:nvPr/>
        </p:nvCxnSpPr>
        <p:spPr>
          <a:xfrm>
            <a:off x="3911513" y="4262174"/>
            <a:ext cx="10506" cy="1618446"/>
          </a:xfrm>
          <a:prstGeom prst="line">
            <a:avLst/>
          </a:prstGeom>
          <a:ln w="127000">
            <a:solidFill>
              <a:srgbClr val="6A5DA3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5176289" y="4272145"/>
            <a:ext cx="10506" cy="1618446"/>
          </a:xfrm>
          <a:prstGeom prst="line">
            <a:avLst/>
          </a:prstGeom>
          <a:ln w="127000">
            <a:solidFill>
              <a:srgbClr val="6A5DA3">
                <a:alpha val="9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Прямоугольный треугольник 228"/>
          <p:cNvSpPr/>
          <p:nvPr/>
        </p:nvSpPr>
        <p:spPr>
          <a:xfrm rot="10800000">
            <a:off x="2198977" y="4296044"/>
            <a:ext cx="387380" cy="290857"/>
          </a:xfrm>
          <a:prstGeom prst="rtTriangle">
            <a:avLst/>
          </a:prstGeom>
          <a:solidFill>
            <a:srgbClr val="E8368A"/>
          </a:solidFill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Прямоугольник 229"/>
          <p:cNvSpPr/>
          <p:nvPr/>
        </p:nvSpPr>
        <p:spPr>
          <a:xfrm>
            <a:off x="1786253" y="5343322"/>
            <a:ext cx="524441" cy="408986"/>
          </a:xfrm>
          <a:prstGeom prst="rect">
            <a:avLst/>
          </a:prstGeom>
          <a:solidFill>
            <a:srgbClr val="0080BF"/>
          </a:solidFill>
          <a:ln>
            <a:solidFill>
              <a:srgbClr val="008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Прямоугольник 230"/>
          <p:cNvSpPr/>
          <p:nvPr/>
        </p:nvSpPr>
        <p:spPr>
          <a:xfrm>
            <a:off x="3056222" y="4870869"/>
            <a:ext cx="141229" cy="133434"/>
          </a:xfrm>
          <a:prstGeom prst="rect">
            <a:avLst/>
          </a:prstGeom>
          <a:solidFill>
            <a:srgbClr val="D63947"/>
          </a:solidFill>
          <a:ln>
            <a:solidFill>
              <a:srgbClr val="D63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3419573" y="5096900"/>
            <a:ext cx="332504" cy="321580"/>
          </a:xfrm>
          <a:prstGeom prst="rect">
            <a:avLst/>
          </a:prstGeom>
          <a:solidFill>
            <a:srgbClr val="6A5DA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4128119" y="4834200"/>
            <a:ext cx="577516" cy="297614"/>
          </a:xfrm>
          <a:prstGeom prst="rect">
            <a:avLst/>
          </a:prstGeom>
          <a:solidFill>
            <a:srgbClr val="E8368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2" name="Рисунок 20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4" t="25212" r="34812" b="53398"/>
          <a:stretch/>
        </p:blipFill>
        <p:spPr>
          <a:xfrm>
            <a:off x="10749388" y="5621607"/>
            <a:ext cx="681731" cy="681731"/>
          </a:xfrm>
          <a:prstGeom prst="diamond">
            <a:avLst/>
          </a:prstGeom>
        </p:spPr>
      </p:pic>
      <p:sp>
        <p:nvSpPr>
          <p:cNvPr id="237" name="TextBox 236"/>
          <p:cNvSpPr txBox="1"/>
          <p:nvPr/>
        </p:nvSpPr>
        <p:spPr>
          <a:xfrm>
            <a:off x="878603" y="2102521"/>
            <a:ext cx="2848247" cy="22467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Фестиваль «Структура»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Площадка ТНТ</a:t>
            </a:r>
          </a:p>
          <a:p>
            <a:r>
              <a:rPr lang="ru-RU" sz="1400" dirty="0" err="1" smtClean="0">
                <a:solidFill>
                  <a:srgbClr val="0070C0"/>
                </a:solidFill>
              </a:rPr>
              <a:t>Баскет</a:t>
            </a:r>
            <a:r>
              <a:rPr lang="ru-RU" sz="1400" dirty="0" smtClean="0">
                <a:solidFill>
                  <a:srgbClr val="0070C0"/>
                </a:solidFill>
              </a:rPr>
              <a:t>-зона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Пейнтбол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Футбол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Фестиваль «Горнило </a:t>
            </a:r>
            <a:r>
              <a:rPr lang="ru-RU" sz="1400" dirty="0" err="1" smtClean="0">
                <a:solidFill>
                  <a:srgbClr val="0070C0"/>
                </a:solidFill>
              </a:rPr>
              <a:t>Сварога</a:t>
            </a:r>
            <a:r>
              <a:rPr lang="ru-RU" sz="1400" dirty="0" smtClean="0">
                <a:solidFill>
                  <a:srgbClr val="0070C0"/>
                </a:solidFill>
              </a:rPr>
              <a:t>»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Аллея любви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Сцена</a:t>
            </a:r>
          </a:p>
          <a:p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239" name="Прямоугольник 238"/>
          <p:cNvSpPr/>
          <p:nvPr/>
        </p:nvSpPr>
        <p:spPr>
          <a:xfrm>
            <a:off x="675502" y="1414160"/>
            <a:ext cx="3513221" cy="533556"/>
          </a:xfrm>
          <a:prstGeom prst="rect">
            <a:avLst/>
          </a:prstGeom>
          <a:solidFill>
            <a:srgbClr val="F18142"/>
          </a:solidFill>
          <a:ln>
            <a:solidFill>
              <a:srgbClr val="F18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TextBox 234"/>
          <p:cNvSpPr txBox="1"/>
          <p:nvPr/>
        </p:nvSpPr>
        <p:spPr>
          <a:xfrm>
            <a:off x="4308180" y="1276573"/>
            <a:ext cx="225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12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18142"/>
                </a:solidFill>
              </a:rPr>
              <a:t>интерактивных площадок</a:t>
            </a:r>
            <a:endParaRPr lang="ru-RU" dirty="0">
              <a:solidFill>
                <a:srgbClr val="F18142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639968" y="2009940"/>
            <a:ext cx="3691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Детские фантазии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Л</a:t>
            </a:r>
            <a:r>
              <a:rPr lang="ru-RU" sz="1400" dirty="0" smtClean="0">
                <a:solidFill>
                  <a:srgbClr val="0070C0"/>
                </a:solidFill>
              </a:rPr>
              <a:t>аборатория электронной музыки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Площадка торгово-промышленной палаты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Лаборатория безопасности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Площадка СТС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Форвард-авто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Зона боевых искусств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Фонтан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>
            <a:off x="7695431" y="2082252"/>
            <a:ext cx="3516264" cy="1479899"/>
          </a:xfrm>
          <a:prstGeom prst="rect">
            <a:avLst/>
          </a:prstGeom>
          <a:noFill/>
          <a:ln w="28575">
            <a:solidFill>
              <a:srgbClr val="6A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3" name="TextBox 242"/>
          <p:cNvSpPr txBox="1"/>
          <p:nvPr/>
        </p:nvSpPr>
        <p:spPr>
          <a:xfrm>
            <a:off x="1719677" y="5857071"/>
            <a:ext cx="2109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Улица Ленина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4" name="Прямоугольник 243"/>
          <p:cNvSpPr/>
          <p:nvPr/>
        </p:nvSpPr>
        <p:spPr>
          <a:xfrm>
            <a:off x="2825947" y="5535298"/>
            <a:ext cx="168411" cy="230205"/>
          </a:xfrm>
          <a:prstGeom prst="rect">
            <a:avLst/>
          </a:prstGeom>
          <a:solidFill>
            <a:srgbClr val="FFCC01"/>
          </a:solidFill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>
            <a:off x="3491291" y="2945745"/>
            <a:ext cx="132090" cy="142607"/>
          </a:xfrm>
          <a:prstGeom prst="rect">
            <a:avLst/>
          </a:prstGeom>
          <a:noFill/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>
            <a:off x="10756084" y="378668"/>
            <a:ext cx="455612" cy="2848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рямоугольник 246"/>
          <p:cNvSpPr/>
          <p:nvPr/>
        </p:nvSpPr>
        <p:spPr>
          <a:xfrm>
            <a:off x="1774714" y="4295542"/>
            <a:ext cx="181252" cy="322035"/>
          </a:xfrm>
          <a:prstGeom prst="rect">
            <a:avLst/>
          </a:prstGeom>
          <a:noFill/>
          <a:ln w="38100">
            <a:solidFill>
              <a:srgbClr val="FFC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ый треугольник 247"/>
          <p:cNvSpPr/>
          <p:nvPr/>
        </p:nvSpPr>
        <p:spPr>
          <a:xfrm>
            <a:off x="686904" y="3003082"/>
            <a:ext cx="188796" cy="131428"/>
          </a:xfrm>
          <a:prstGeom prst="rtTriangle">
            <a:avLst/>
          </a:prstGeom>
          <a:noFill/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686904" y="2152843"/>
            <a:ext cx="212284" cy="156967"/>
          </a:xfrm>
          <a:prstGeom prst="rect">
            <a:avLst/>
          </a:prstGeom>
          <a:noFill/>
          <a:ln w="28575">
            <a:solidFill>
              <a:srgbClr val="6A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683963" y="2817242"/>
            <a:ext cx="148624" cy="113496"/>
          </a:xfrm>
          <a:prstGeom prst="rect">
            <a:avLst/>
          </a:prstGeom>
          <a:noFill/>
          <a:ln w="28575">
            <a:solidFill>
              <a:srgbClr val="F18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683729" y="3225906"/>
            <a:ext cx="148858" cy="126082"/>
          </a:xfrm>
          <a:prstGeom prst="rect">
            <a:avLst/>
          </a:prstGeom>
          <a:noFill/>
          <a:ln w="28575">
            <a:solidFill>
              <a:srgbClr val="D63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675502" y="2381204"/>
            <a:ext cx="134795" cy="147666"/>
          </a:xfrm>
          <a:prstGeom prst="rect">
            <a:avLst/>
          </a:prstGeom>
          <a:solidFill>
            <a:srgbClr val="F1814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3490863" y="2753342"/>
            <a:ext cx="141229" cy="133434"/>
          </a:xfrm>
          <a:prstGeom prst="rect">
            <a:avLst/>
          </a:prstGeom>
          <a:solidFill>
            <a:srgbClr val="D63947"/>
          </a:solidFill>
          <a:ln>
            <a:solidFill>
              <a:srgbClr val="D639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" name="Прямоугольник 253"/>
          <p:cNvSpPr/>
          <p:nvPr/>
        </p:nvSpPr>
        <p:spPr>
          <a:xfrm>
            <a:off x="3496372" y="2526452"/>
            <a:ext cx="126469" cy="146023"/>
          </a:xfrm>
          <a:prstGeom prst="rect">
            <a:avLst/>
          </a:prstGeom>
          <a:solidFill>
            <a:srgbClr val="6A5DA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" name="Прямоугольник 254"/>
          <p:cNvSpPr/>
          <p:nvPr/>
        </p:nvSpPr>
        <p:spPr>
          <a:xfrm>
            <a:off x="3102440" y="5533851"/>
            <a:ext cx="165199" cy="226981"/>
          </a:xfrm>
          <a:prstGeom prst="rect">
            <a:avLst/>
          </a:prstGeom>
          <a:noFill/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675502" y="2572539"/>
            <a:ext cx="188779" cy="17235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ый треугольник 256"/>
          <p:cNvSpPr/>
          <p:nvPr/>
        </p:nvSpPr>
        <p:spPr>
          <a:xfrm rot="10800000">
            <a:off x="710245" y="3447079"/>
            <a:ext cx="167173" cy="154646"/>
          </a:xfrm>
          <a:prstGeom prst="rtTriangle">
            <a:avLst/>
          </a:prstGeom>
          <a:solidFill>
            <a:srgbClr val="E8368A"/>
          </a:solidFill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3481612" y="2293981"/>
            <a:ext cx="137787" cy="147761"/>
          </a:xfrm>
          <a:prstGeom prst="rect">
            <a:avLst/>
          </a:prstGeom>
          <a:solidFill>
            <a:srgbClr val="FFCC01"/>
          </a:solidFill>
          <a:ln w="28575">
            <a:solidFill>
              <a:srgbClr val="E836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3481611" y="2061510"/>
            <a:ext cx="147155" cy="181992"/>
          </a:xfrm>
          <a:prstGeom prst="rect">
            <a:avLst/>
          </a:prstGeom>
          <a:solidFill>
            <a:srgbClr val="0080BF"/>
          </a:solidFill>
          <a:ln>
            <a:solidFill>
              <a:srgbClr val="008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7695431" y="1382612"/>
            <a:ext cx="3513221" cy="533556"/>
          </a:xfrm>
          <a:prstGeom prst="rect">
            <a:avLst/>
          </a:prstGeom>
          <a:solidFill>
            <a:srgbClr val="F18142"/>
          </a:solidFill>
          <a:ln>
            <a:solidFill>
              <a:srgbClr val="F181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TextBox 260"/>
          <p:cNvSpPr txBox="1"/>
          <p:nvPr/>
        </p:nvSpPr>
        <p:spPr>
          <a:xfrm>
            <a:off x="8782905" y="1420714"/>
            <a:ext cx="1973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Набережная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62" name="Прямоугольник 261"/>
          <p:cNvSpPr/>
          <p:nvPr/>
        </p:nvSpPr>
        <p:spPr>
          <a:xfrm>
            <a:off x="3490863" y="3162576"/>
            <a:ext cx="133478" cy="13477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3" name="TextBox 262"/>
          <p:cNvSpPr txBox="1"/>
          <p:nvPr/>
        </p:nvSpPr>
        <p:spPr>
          <a:xfrm>
            <a:off x="1173893" y="1492410"/>
            <a:ext cx="276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Городская эспланада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8235690" y="2298100"/>
            <a:ext cx="345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 театральных коллективов</a:t>
            </a:r>
          </a:p>
          <a:p>
            <a:r>
              <a:rPr lang="ru-RU" dirty="0" smtClean="0"/>
              <a:t>Мастер-классы</a:t>
            </a:r>
          </a:p>
          <a:p>
            <a:r>
              <a:rPr lang="ru-RU" dirty="0" smtClean="0"/>
              <a:t>Интерактивные зоны</a:t>
            </a:r>
            <a:endParaRPr lang="ru-RU" dirty="0"/>
          </a:p>
        </p:txBody>
      </p:sp>
      <p:sp>
        <p:nvSpPr>
          <p:cNvPr id="265" name="Прямоугольник 264"/>
          <p:cNvSpPr/>
          <p:nvPr/>
        </p:nvSpPr>
        <p:spPr>
          <a:xfrm rot="16200000">
            <a:off x="723847" y="3625076"/>
            <a:ext cx="133793" cy="214026"/>
          </a:xfrm>
          <a:prstGeom prst="rect">
            <a:avLst/>
          </a:prstGeom>
          <a:solidFill>
            <a:srgbClr val="F181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Прямоугольник 265"/>
          <p:cNvSpPr/>
          <p:nvPr/>
        </p:nvSpPr>
        <p:spPr>
          <a:xfrm>
            <a:off x="3503878" y="3612042"/>
            <a:ext cx="155244" cy="106300"/>
          </a:xfrm>
          <a:prstGeom prst="rect">
            <a:avLst/>
          </a:prstGeom>
          <a:solidFill>
            <a:srgbClr val="E8368A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4" name="Рисунок 2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04" y="5658915"/>
            <a:ext cx="643159" cy="646178"/>
          </a:xfrm>
          <a:prstGeom prst="rect">
            <a:avLst/>
          </a:prstGeom>
        </p:spPr>
      </p:pic>
      <p:sp>
        <p:nvSpPr>
          <p:cNvPr id="267" name="TextBox 266"/>
          <p:cNvSpPr txBox="1"/>
          <p:nvPr/>
        </p:nvSpPr>
        <p:spPr>
          <a:xfrm>
            <a:off x="10943924" y="490888"/>
            <a:ext cx="26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9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4409"/>
          <a:stretch/>
        </p:blipFill>
        <p:spPr>
          <a:xfrm>
            <a:off x="1376413" y="19251"/>
            <a:ext cx="9981398" cy="683875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849917" y="3461997"/>
            <a:ext cx="8230868" cy="140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26312" y="3029883"/>
            <a:ext cx="127244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11.06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03998" y="1665243"/>
            <a:ext cx="0" cy="1810773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943141" y="3288125"/>
            <a:ext cx="0" cy="219132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166906" y="3206572"/>
            <a:ext cx="795" cy="2187303"/>
          </a:xfrm>
          <a:prstGeom prst="line">
            <a:avLst/>
          </a:prstGeom>
          <a:ln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527682" y="2430839"/>
            <a:ext cx="6364" cy="1031157"/>
          </a:xfrm>
          <a:prstGeom prst="line">
            <a:avLst/>
          </a:prstGeom>
          <a:ln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37766" y="4371314"/>
            <a:ext cx="1708281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11.00-17.00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9230" y="4593175"/>
            <a:ext cx="135732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12.00-20.00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37765" y="4594398"/>
            <a:ext cx="1714512" cy="97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Репетиция карнавального шествия</a:t>
            </a:r>
          </a:p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«Пермское яркое»</a:t>
            </a:r>
          </a:p>
          <a:p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Ул. Ленина от Комсомольского </a:t>
            </a:r>
            <a:r>
              <a:rPr lang="ru-RU" sz="953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пр-та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до ул. </a:t>
            </a:r>
            <a:r>
              <a:rPr lang="ru-RU" sz="953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Крисанова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67834" y="2071430"/>
            <a:ext cx="1312384" cy="385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Открытие фонтана 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Эспланада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95737" y="1591096"/>
            <a:ext cx="2186339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11.00-11.45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4095737" y="1805410"/>
            <a:ext cx="1487279" cy="825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Церемония закладки плит на Аллее Доблести и Славы города Перми</a:t>
            </a:r>
            <a:b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Площадь у монумента «Героям фронта и тыла»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959769" y="3238749"/>
            <a:ext cx="4075827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166907" y="3733515"/>
            <a:ext cx="86868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3095604" y="3357562"/>
            <a:ext cx="35719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726907" y="4067797"/>
            <a:ext cx="127244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9.06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88490" y="4047798"/>
            <a:ext cx="127244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12.06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4915744" y="4830441"/>
            <a:ext cx="1487279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Культурно-массовые мероприятия </a:t>
            </a:r>
            <a:b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3 квартала Эспланады, Набережная реки Кама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666976" y="1865452"/>
            <a:ext cx="135732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23.00-00.00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84327" y="4597740"/>
            <a:ext cx="1357322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18.00-20.00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184328" y="4878872"/>
            <a:ext cx="2000264" cy="972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Карнавально- театрализованное шествие «Пермское яркое»</a:t>
            </a:r>
            <a:b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Ул. Ленина от Комсомольского </a:t>
            </a:r>
            <a:r>
              <a:rPr lang="ru-RU" sz="953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пр-та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до ул. </a:t>
            </a:r>
            <a:r>
              <a:rPr lang="ru-RU" sz="953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Крисанова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</a:p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/>
            </a:r>
            <a:b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endParaRPr lang="ru-RU" sz="953" b="1" dirty="0">
              <a:solidFill>
                <a:prstClr val="black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9525024" y="4076575"/>
            <a:ext cx="127244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33" b="1" dirty="0">
                <a:solidFill>
                  <a:srgbClr val="C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13.06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167835" y="1857117"/>
            <a:ext cx="1257677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70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23.30-00.00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666976" y="2079766"/>
            <a:ext cx="1312384" cy="67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53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Встреча дня города </a:t>
            </a:r>
          </a:p>
          <a:p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Сквер им. В.Н. Татищева</a:t>
            </a:r>
            <a:b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м/</a:t>
            </a:r>
            <a:r>
              <a:rPr lang="ru-RU" sz="953" b="1" dirty="0" err="1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</a:t>
            </a:r>
            <a:r>
              <a:rPr lang="ru-RU" sz="953" b="1" dirty="0">
                <a:solidFill>
                  <a:prstClr val="black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Разгуляй</a:t>
            </a: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4103205" y="3357562"/>
            <a:ext cx="357190" cy="1588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045822" y="2916255"/>
            <a:ext cx="97976" cy="570590"/>
            <a:chOff x="1984525" y="3203773"/>
            <a:chExt cx="108000" cy="628970"/>
          </a:xfrm>
        </p:grpSpPr>
        <p:cxnSp>
          <p:nvCxnSpPr>
            <p:cNvPr id="61" name="Прямая соединительная линия 60"/>
            <p:cNvCxnSpPr>
              <a:stCxn id="57" idx="4"/>
            </p:cNvCxnSpPr>
            <p:nvPr/>
          </p:nvCxnSpPr>
          <p:spPr>
            <a:xfrm>
              <a:off x="2038525" y="3311773"/>
              <a:ext cx="0" cy="520970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1984525" y="3203773"/>
              <a:ext cx="108000" cy="108000"/>
            </a:xfrm>
            <a:prstGeom prst="ellipse">
              <a:avLst/>
            </a:prstGeom>
            <a:solidFill>
              <a:srgbClr val="AE1F23"/>
            </a:solidFill>
            <a:ln>
              <a:solidFill>
                <a:srgbClr val="AE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53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 flipV="1">
            <a:off x="2044345" y="3497207"/>
            <a:ext cx="97976" cy="570590"/>
            <a:chOff x="1984525" y="3203773"/>
            <a:chExt cx="108000" cy="628970"/>
          </a:xfrm>
        </p:grpSpPr>
        <p:cxnSp>
          <p:nvCxnSpPr>
            <p:cNvPr id="62" name="Прямая соединительная линия 61"/>
            <p:cNvCxnSpPr>
              <a:stCxn id="63" idx="4"/>
            </p:cNvCxnSpPr>
            <p:nvPr/>
          </p:nvCxnSpPr>
          <p:spPr>
            <a:xfrm>
              <a:off x="2038525" y="3311773"/>
              <a:ext cx="0" cy="520970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Овал 62"/>
            <p:cNvSpPr/>
            <p:nvPr/>
          </p:nvSpPr>
          <p:spPr>
            <a:xfrm>
              <a:off x="1984525" y="3203773"/>
              <a:ext cx="108000" cy="108000"/>
            </a:xfrm>
            <a:prstGeom prst="ellipse">
              <a:avLst/>
            </a:prstGeom>
            <a:solidFill>
              <a:srgbClr val="AE1F23"/>
            </a:solidFill>
            <a:ln>
              <a:solidFill>
                <a:srgbClr val="AE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53">
                <a:solidFill>
                  <a:prstClr val="white"/>
                </a:solidFill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 flipV="1">
            <a:off x="3387774" y="3516255"/>
            <a:ext cx="97976" cy="570590"/>
            <a:chOff x="1984525" y="3203773"/>
            <a:chExt cx="108000" cy="628970"/>
          </a:xfrm>
        </p:grpSpPr>
        <p:cxnSp>
          <p:nvCxnSpPr>
            <p:cNvPr id="66" name="Прямая соединительная линия 65"/>
            <p:cNvCxnSpPr>
              <a:stCxn id="68" idx="4"/>
            </p:cNvCxnSpPr>
            <p:nvPr/>
          </p:nvCxnSpPr>
          <p:spPr>
            <a:xfrm>
              <a:off x="2038525" y="3311773"/>
              <a:ext cx="0" cy="520970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/>
            <p:cNvSpPr/>
            <p:nvPr/>
          </p:nvSpPr>
          <p:spPr>
            <a:xfrm>
              <a:off x="1984525" y="3203773"/>
              <a:ext cx="108000" cy="108000"/>
            </a:xfrm>
            <a:prstGeom prst="ellipse">
              <a:avLst/>
            </a:prstGeom>
            <a:solidFill>
              <a:srgbClr val="AE1F23"/>
            </a:solidFill>
            <a:ln>
              <a:solidFill>
                <a:srgbClr val="AE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53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flipV="1">
            <a:off x="9796673" y="3497207"/>
            <a:ext cx="97976" cy="570590"/>
            <a:chOff x="1984525" y="3203773"/>
            <a:chExt cx="108000" cy="628970"/>
          </a:xfrm>
        </p:grpSpPr>
        <p:cxnSp>
          <p:nvCxnSpPr>
            <p:cNvPr id="74" name="Прямая соединительная линия 73"/>
            <p:cNvCxnSpPr>
              <a:stCxn id="75" idx="4"/>
            </p:cNvCxnSpPr>
            <p:nvPr/>
          </p:nvCxnSpPr>
          <p:spPr>
            <a:xfrm>
              <a:off x="2038525" y="3311773"/>
              <a:ext cx="0" cy="520970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1984525" y="3203773"/>
              <a:ext cx="108000" cy="108000"/>
            </a:xfrm>
            <a:prstGeom prst="ellipse">
              <a:avLst/>
            </a:prstGeom>
            <a:solidFill>
              <a:srgbClr val="AE1F23"/>
            </a:solidFill>
            <a:ln>
              <a:solidFill>
                <a:srgbClr val="AE1F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53">
                <a:solidFill>
                  <a:prstClr val="white"/>
                </a:solidFill>
              </a:endParaRPr>
            </a:p>
          </p:txBody>
        </p:sp>
      </p:grpSp>
      <p:cxnSp>
        <p:nvCxnSpPr>
          <p:cNvPr id="13" name="Прямая соединительная линия 12"/>
          <p:cNvCxnSpPr/>
          <p:nvPr/>
        </p:nvCxnSpPr>
        <p:spPr>
          <a:xfrm flipV="1">
            <a:off x="9035596" y="1730701"/>
            <a:ext cx="0" cy="16983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79122" y="1617690"/>
            <a:ext cx="1656474" cy="76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89" b="1" dirty="0">
                <a:solidFill>
                  <a:prstClr val="black"/>
                </a:solidFill>
                <a:latin typeface="PT Sans"/>
                <a:cs typeface="Times New Roman" panose="02020603050405020304" pitchFamily="18" charset="0"/>
              </a:rPr>
              <a:t>21.45-22.45</a:t>
            </a:r>
            <a:r>
              <a:rPr lang="ru-RU" sz="1452" dirty="0">
                <a:solidFill>
                  <a:prstClr val="black"/>
                </a:solidFill>
                <a:latin typeface="PT Sans"/>
              </a:rPr>
              <a:t/>
            </a:r>
            <a:br>
              <a:rPr lang="ru-RU" sz="1452" dirty="0">
                <a:solidFill>
                  <a:prstClr val="black"/>
                </a:solidFill>
                <a:latin typeface="PT Sans"/>
              </a:rPr>
            </a:br>
            <a:r>
              <a:rPr lang="ru-RU" sz="1089" dirty="0">
                <a:solidFill>
                  <a:prstClr val="black"/>
                </a:solidFill>
                <a:latin typeface="PT Sans"/>
                <a:cs typeface="Times New Roman" panose="02020603050405020304" pitchFamily="18" charset="0"/>
              </a:rPr>
              <a:t>Выступление </a:t>
            </a:r>
            <a:r>
              <a:rPr lang="ru-RU" sz="1089" dirty="0" err="1">
                <a:solidFill>
                  <a:prstClr val="black"/>
                </a:solidFill>
                <a:latin typeface="PT Sans"/>
                <a:cs typeface="Times New Roman" panose="02020603050405020304" pitchFamily="18" charset="0"/>
              </a:rPr>
              <a:t>хэдлайнера</a:t>
            </a:r>
            <a:endParaRPr lang="ru-RU" sz="1089" dirty="0">
              <a:solidFill>
                <a:prstClr val="black"/>
              </a:solidFill>
              <a:latin typeface="PT Sans"/>
              <a:cs typeface="Times New Roman" panose="02020603050405020304" pitchFamily="18" charset="0"/>
            </a:endParaRPr>
          </a:p>
          <a:p>
            <a:pPr algn="r"/>
            <a:r>
              <a:rPr lang="ru-RU" sz="1089" b="1" dirty="0">
                <a:solidFill>
                  <a:prstClr val="black"/>
                </a:solidFill>
                <a:latin typeface="PT Sans"/>
                <a:cs typeface="Times New Roman" panose="02020603050405020304" pitchFamily="18" charset="0"/>
              </a:rPr>
              <a:t>Главная сцена</a:t>
            </a:r>
            <a:endParaRPr lang="ru-RU" sz="1270" b="1" dirty="0">
              <a:solidFill>
                <a:prstClr val="black"/>
              </a:solidFill>
              <a:latin typeface="PT Sans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047218" y="3238749"/>
            <a:ext cx="326622" cy="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5674355" y="1709002"/>
            <a:ext cx="15089" cy="1735652"/>
          </a:xfrm>
          <a:prstGeom prst="line">
            <a:avLst/>
          </a:prstGeom>
          <a:ln w="158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42756" y="301423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9383" y="1628288"/>
            <a:ext cx="1362201" cy="115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2" b="1" dirty="0">
                <a:solidFill>
                  <a:prstClr val="black"/>
                </a:solidFill>
              </a:rPr>
              <a:t>13.00-15.00</a:t>
            </a:r>
          </a:p>
          <a:p>
            <a:r>
              <a:rPr lang="ru-RU" sz="1089" dirty="0">
                <a:solidFill>
                  <a:prstClr val="black"/>
                </a:solidFill>
              </a:rPr>
              <a:t>Торжественный прием Главы города Перми</a:t>
            </a:r>
            <a:br>
              <a:rPr lang="ru-RU" sz="1089" dirty="0">
                <a:solidFill>
                  <a:prstClr val="black"/>
                </a:solidFill>
              </a:rPr>
            </a:br>
            <a:r>
              <a:rPr lang="ru-RU" sz="1089" b="1" dirty="0">
                <a:solidFill>
                  <a:prstClr val="black"/>
                </a:solidFill>
              </a:rPr>
              <a:t>ДК им. А.Г. Солдатова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27323" y="5821392"/>
            <a:ext cx="9635852" cy="1008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33">
              <a:solidFill>
                <a:prstClr val="white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360939" y="3499721"/>
            <a:ext cx="0" cy="115936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8117" y="4523380"/>
            <a:ext cx="1321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09.00</a:t>
            </a:r>
            <a:r>
              <a:rPr lang="ru-RU" sz="1100" dirty="0" smtClean="0"/>
              <a:t> Городской </a:t>
            </a:r>
            <a:r>
              <a:rPr lang="ru-RU" sz="1100" dirty="0" err="1" smtClean="0"/>
              <a:t>квест</a:t>
            </a:r>
            <a:r>
              <a:rPr lang="ru-RU" sz="1100" dirty="0" smtClean="0"/>
              <a:t> «Большая летняя прогулка»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0578164" y="182879"/>
            <a:ext cx="219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7206" r="4629" b="81743"/>
          <a:stretch/>
        </p:blipFill>
        <p:spPr>
          <a:xfrm>
            <a:off x="469557" y="230663"/>
            <a:ext cx="11007795" cy="947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5503" y="444843"/>
            <a:ext cx="2314832" cy="510746"/>
          </a:xfrm>
          <a:prstGeom prst="rect">
            <a:avLst/>
          </a:prstGeom>
          <a:solidFill>
            <a:srgbClr val="00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505" y="300109"/>
            <a:ext cx="5609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white"/>
                </a:solidFill>
              </a:rPr>
              <a:t>организация безопасности периметра культурно-массовых мероприятий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308" y="515549"/>
            <a:ext cx="369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День города 12 июня 2019 года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9555" y="1352304"/>
            <a:ext cx="3393992" cy="8505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A4147">
                  <a:alpha val="97000"/>
                  <a:lumMod val="100000"/>
                </a:srgbClr>
              </a:gs>
              <a:gs pos="52000">
                <a:srgbClr val="E66045"/>
              </a:gs>
              <a:gs pos="100000">
                <a:srgbClr val="EF7E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85898" y="5586739"/>
            <a:ext cx="2546661" cy="8505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A4147">
                  <a:alpha val="97000"/>
                  <a:lumMod val="100000"/>
                </a:srgbClr>
              </a:gs>
              <a:gs pos="52000">
                <a:srgbClr val="E66045"/>
              </a:gs>
              <a:gs pos="100000">
                <a:srgbClr val="EF7E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9555" y="4976952"/>
            <a:ext cx="5969023" cy="1458092"/>
          </a:xfrm>
          <a:prstGeom prst="rect">
            <a:avLst/>
          </a:prstGeom>
          <a:solidFill>
            <a:srgbClr val="82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437" y="5024746"/>
            <a:ext cx="4579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E66045"/>
                </a:solidFill>
              </a:rPr>
              <a:t>Формирование карнавального шествия 14.00-18.00</a:t>
            </a:r>
            <a:endParaRPr lang="ru-RU" sz="1400" b="1" dirty="0">
              <a:solidFill>
                <a:srgbClr val="E6604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63" y="5283912"/>
            <a:ext cx="22916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EEECE1"/>
                </a:solidFill>
              </a:rPr>
              <a:t>5 коробок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EEECE1"/>
                </a:solidFill>
              </a:rPr>
              <a:t>50 ограждений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EEECE1"/>
                </a:solidFill>
              </a:rPr>
              <a:t>50 сотрудников ЧОП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EEECE1"/>
                </a:solidFill>
              </a:rPr>
              <a:t>6 </a:t>
            </a:r>
            <a:r>
              <a:rPr lang="ru-RU" sz="1400" dirty="0" err="1">
                <a:solidFill>
                  <a:srgbClr val="EEECE1"/>
                </a:solidFill>
              </a:rPr>
              <a:t>металлодетекторов</a:t>
            </a:r>
            <a:endParaRPr lang="ru-RU" sz="1400" dirty="0">
              <a:solidFill>
                <a:srgbClr val="EEE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EEE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EEE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EEE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EEECE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EEECE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4278" y="6170082"/>
            <a:ext cx="3176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EEECE1"/>
                </a:solidFill>
              </a:rPr>
              <a:t>1 бригада скорой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8678" y="1428819"/>
            <a:ext cx="3727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EEECE1"/>
                </a:solidFill>
              </a:rPr>
              <a:t>290 </a:t>
            </a:r>
            <a:r>
              <a:rPr lang="ru-RU" sz="1200" dirty="0">
                <a:solidFill>
                  <a:srgbClr val="EEECE1"/>
                </a:solidFill>
              </a:rPr>
              <a:t>сотрудников </a:t>
            </a:r>
            <a:r>
              <a:rPr lang="ru-RU" sz="1200" dirty="0">
                <a:solidFill>
                  <a:srgbClr val="EEECE1"/>
                </a:solidFill>
              </a:rPr>
              <a:t>ЧОП  </a:t>
            </a:r>
          </a:p>
          <a:p>
            <a:r>
              <a:rPr lang="ru-RU" sz="1200" b="1" dirty="0">
                <a:solidFill>
                  <a:srgbClr val="EEECE1"/>
                </a:solidFill>
              </a:rPr>
              <a:t>+ </a:t>
            </a:r>
            <a:r>
              <a:rPr lang="ru-RU" sz="1200" b="1" dirty="0">
                <a:solidFill>
                  <a:srgbClr val="EEECE1"/>
                </a:solidFill>
              </a:rPr>
              <a:t>добавочно </a:t>
            </a:r>
            <a:r>
              <a:rPr lang="ru-RU" sz="1200" b="1" dirty="0">
                <a:solidFill>
                  <a:srgbClr val="EEECE1"/>
                </a:solidFill>
              </a:rPr>
              <a:t>250 сотрудников ЧОП  на период карнавального шествия </a:t>
            </a:r>
            <a:r>
              <a:rPr lang="ru-RU" sz="1200" b="1" dirty="0">
                <a:solidFill>
                  <a:srgbClr val="EEECE1"/>
                </a:solidFill>
              </a:rPr>
              <a:t>с 17:00 до 20:30</a:t>
            </a:r>
          </a:p>
          <a:p>
            <a:pPr>
              <a:buFont typeface="Arial" charset="0"/>
              <a:buChar char="•"/>
            </a:pPr>
            <a:endParaRPr lang="ru-RU" sz="1200" dirty="0">
              <a:solidFill>
                <a:srgbClr val="EEECE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7074" y="5647152"/>
            <a:ext cx="245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EEECE1"/>
                </a:solidFill>
              </a:rPr>
              <a:t>700 ограждений</a:t>
            </a:r>
          </a:p>
          <a:p>
            <a:r>
              <a:rPr lang="ru-RU" dirty="0">
                <a:solidFill>
                  <a:srgbClr val="EEECE1"/>
                </a:solidFill>
              </a:rPr>
              <a:t>39 </a:t>
            </a:r>
            <a:r>
              <a:rPr lang="ru-RU" dirty="0" err="1">
                <a:solidFill>
                  <a:srgbClr val="EEECE1"/>
                </a:solidFill>
              </a:rPr>
              <a:t>металлодетекторов</a:t>
            </a:r>
            <a:endParaRPr lang="ru-RU" dirty="0">
              <a:solidFill>
                <a:srgbClr val="EEECE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15743" y="1428819"/>
            <a:ext cx="157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80BF"/>
                </a:solidFill>
              </a:rPr>
              <a:t>единицы </a:t>
            </a:r>
            <a:r>
              <a:rPr lang="ru-RU" sz="1600" dirty="0">
                <a:solidFill>
                  <a:srgbClr val="0080BF"/>
                </a:solidFill>
              </a:rPr>
              <a:t>тяжелой техники</a:t>
            </a:r>
            <a:endParaRPr lang="ru-RU" sz="1600" dirty="0">
              <a:solidFill>
                <a:srgbClr val="0080B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4762" y="1375372"/>
            <a:ext cx="154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80BF"/>
                </a:solidFill>
              </a:rPr>
              <a:t>24</a:t>
            </a:r>
            <a:endParaRPr lang="ru-RU" sz="5400" dirty="0">
              <a:solidFill>
                <a:srgbClr val="0080B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12973" y="4976956"/>
            <a:ext cx="1824763" cy="8505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rgbClr val="DA4147">
                  <a:alpha val="97000"/>
                  <a:lumMod val="100000"/>
                </a:srgbClr>
              </a:gs>
              <a:gs pos="52000">
                <a:srgbClr val="E66045"/>
              </a:gs>
              <a:gs pos="100000">
                <a:srgbClr val="EF7E4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6752" y="5020333"/>
            <a:ext cx="1837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white"/>
                </a:solidFill>
              </a:rPr>
              <a:t>Локация: ул. Ленина между ул. Сибирской и Комсомольский пр.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088131" y="230659"/>
            <a:ext cx="389220" cy="205946"/>
          </a:xfrm>
          <a:prstGeom prst="rect">
            <a:avLst/>
          </a:prstGeom>
          <a:solidFill>
            <a:srgbClr val="55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8915" y="3171568"/>
            <a:ext cx="45719" cy="988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273" t="16360" r="15605" b="38359"/>
          <a:stretch/>
        </p:blipFill>
        <p:spPr bwMode="auto">
          <a:xfrm>
            <a:off x="846559" y="2544110"/>
            <a:ext cx="6056749" cy="216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9375" t="30000" r="35468" b="25000"/>
          <a:stretch/>
        </p:blipFill>
        <p:spPr bwMode="auto">
          <a:xfrm>
            <a:off x="6805844" y="2534946"/>
            <a:ext cx="4257835" cy="217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69555" y="2496060"/>
            <a:ext cx="11007796" cy="229732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03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94" t="29854" r="10746" b="6100"/>
          <a:stretch/>
        </p:blipFill>
        <p:spPr>
          <a:xfrm>
            <a:off x="0" y="1173062"/>
            <a:ext cx="9729312" cy="564796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605863" y="2054413"/>
            <a:ext cx="1051737" cy="343628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779227" y="2031328"/>
            <a:ext cx="1422780" cy="439162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72547" y="2084710"/>
            <a:ext cx="484494" cy="308118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321579" y="3124839"/>
            <a:ext cx="2807459" cy="872207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20528449">
            <a:off x="772979" y="3732368"/>
            <a:ext cx="169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Петропавловская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538922" y="3648326"/>
            <a:ext cx="673581" cy="225880"/>
          </a:xfrm>
          <a:prstGeom prst="line">
            <a:avLst/>
          </a:prstGeom>
          <a:ln w="698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413909" y="3806552"/>
            <a:ext cx="846916" cy="135309"/>
          </a:xfrm>
          <a:prstGeom prst="line">
            <a:avLst/>
          </a:prstGeom>
          <a:ln w="698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01370" y="3628552"/>
            <a:ext cx="281893" cy="901148"/>
          </a:xfrm>
          <a:prstGeom prst="line">
            <a:avLst/>
          </a:prstGeom>
          <a:ln w="698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511016" y="3884835"/>
            <a:ext cx="2040230" cy="644865"/>
          </a:xfrm>
          <a:prstGeom prst="line">
            <a:avLst/>
          </a:prstGeom>
          <a:ln w="1079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40489" y="3122954"/>
            <a:ext cx="363328" cy="1109029"/>
          </a:xfrm>
          <a:prstGeom prst="line">
            <a:avLst/>
          </a:prstGeom>
          <a:ln w="69850">
            <a:solidFill>
              <a:srgbClr val="00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224428" y="3409597"/>
            <a:ext cx="827212" cy="223140"/>
          </a:xfrm>
          <a:prstGeom prst="line">
            <a:avLst/>
          </a:prstGeom>
          <a:ln w="698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4276807" y="3464187"/>
            <a:ext cx="761186" cy="340619"/>
          </a:xfrm>
          <a:prstGeom prst="line">
            <a:avLst/>
          </a:prstGeom>
          <a:ln w="698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25088" y="3293380"/>
            <a:ext cx="585043" cy="146204"/>
          </a:xfrm>
          <a:prstGeom prst="line">
            <a:avLst/>
          </a:prstGeom>
          <a:ln w="107950">
            <a:solidFill>
              <a:srgbClr val="FF11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5592139" y="2945631"/>
            <a:ext cx="785130" cy="354647"/>
          </a:xfrm>
          <a:prstGeom prst="line">
            <a:avLst/>
          </a:prstGeom>
          <a:ln w="1079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389205" y="2669830"/>
            <a:ext cx="221697" cy="650761"/>
          </a:xfrm>
          <a:prstGeom prst="line">
            <a:avLst/>
          </a:prstGeom>
          <a:ln w="1079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25361" y="2392828"/>
            <a:ext cx="597219" cy="1296452"/>
          </a:xfrm>
          <a:prstGeom prst="line">
            <a:avLst/>
          </a:prstGeom>
          <a:ln w="698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222288" y="2354287"/>
            <a:ext cx="583873" cy="1274265"/>
          </a:xfrm>
          <a:prstGeom prst="line">
            <a:avLst/>
          </a:prstGeom>
          <a:ln w="698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6500981" y="2344965"/>
            <a:ext cx="1171433" cy="561833"/>
          </a:xfrm>
          <a:prstGeom prst="line">
            <a:avLst/>
          </a:prstGeom>
          <a:ln w="107950">
            <a:solidFill>
              <a:srgbClr val="FF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7026458" y="2003973"/>
            <a:ext cx="392970" cy="902825"/>
          </a:xfrm>
          <a:prstGeom prst="line">
            <a:avLst/>
          </a:prstGeom>
          <a:ln w="69850">
            <a:solidFill>
              <a:srgbClr val="FF66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775531" y="3591294"/>
            <a:ext cx="287245" cy="938406"/>
          </a:xfrm>
          <a:prstGeom prst="line">
            <a:avLst/>
          </a:prstGeom>
          <a:ln w="69850">
            <a:solidFill>
              <a:srgbClr val="92D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579285">
            <a:off x="1855441" y="4112861"/>
            <a:ext cx="838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Ленина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068463" y="2729464"/>
            <a:ext cx="1321086" cy="436374"/>
          </a:xfrm>
          <a:prstGeom prst="line">
            <a:avLst/>
          </a:prstGeom>
          <a:ln w="107950">
            <a:solidFill>
              <a:srgbClr val="9E54D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967246" y="5082918"/>
            <a:ext cx="2710218" cy="829077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1757882" y="4567581"/>
            <a:ext cx="2735577" cy="849429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4525771" y="4120265"/>
            <a:ext cx="1310022" cy="448081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4656849" y="4675007"/>
            <a:ext cx="1317073" cy="413363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5796558" y="3506268"/>
            <a:ext cx="1290139" cy="617447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924168" y="4034016"/>
            <a:ext cx="1346184" cy="654639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157724" y="4949429"/>
            <a:ext cx="381198" cy="1190114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20528449">
            <a:off x="2346102" y="4810406"/>
            <a:ext cx="1575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Екатерининская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 rot="20528449">
            <a:off x="3217210" y="5137643"/>
            <a:ext cx="1375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Луначарского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09356" y="2432790"/>
            <a:ext cx="517038" cy="1601226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4320000">
            <a:off x="529408" y="3130326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prstClr val="black"/>
                </a:solidFill>
              </a:rPr>
              <a:t>Крисанова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1338968" y="4028325"/>
            <a:ext cx="624517" cy="1883670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10819772" y="1507198"/>
            <a:ext cx="1006032" cy="4441"/>
          </a:xfrm>
          <a:prstGeom prst="line">
            <a:avLst/>
          </a:prstGeom>
          <a:ln w="1079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10819772" y="1785771"/>
            <a:ext cx="1006032" cy="4441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 flipH="1">
            <a:off x="3497336" y="5635845"/>
            <a:ext cx="1316057" cy="401047"/>
          </a:xfrm>
          <a:prstGeom prst="line">
            <a:avLst/>
          </a:prstGeom>
          <a:ln w="1079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4320000">
            <a:off x="3699172" y="3290530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Попова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709969" y="2084710"/>
            <a:ext cx="267814" cy="898772"/>
          </a:xfrm>
          <a:prstGeom prst="straightConnector1">
            <a:avLst/>
          </a:prstGeom>
          <a:ln w="47625">
            <a:solidFill>
              <a:srgbClr val="9E54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958441" y="2297436"/>
            <a:ext cx="2277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</a:rPr>
              <a:t>Ул. Ленина, ул. Борчанинова с </a:t>
            </a:r>
            <a:r>
              <a:rPr lang="ru-RU" sz="1400" b="1" dirty="0">
                <a:solidFill>
                  <a:prstClr val="black"/>
                </a:solidFill>
              </a:rPr>
              <a:t>06:00 </a:t>
            </a:r>
            <a:r>
              <a:rPr lang="ru-RU" sz="1400" dirty="0">
                <a:solidFill>
                  <a:prstClr val="black"/>
                </a:solidFill>
              </a:rPr>
              <a:t>12 июня 2019 г. </a:t>
            </a:r>
            <a:r>
              <a:rPr lang="ru-RU" sz="1400" b="1" dirty="0">
                <a:solidFill>
                  <a:prstClr val="black"/>
                </a:solidFill>
              </a:rPr>
              <a:t>до </a:t>
            </a:r>
            <a:r>
              <a:rPr lang="en-US" sz="1400" b="1" dirty="0">
                <a:solidFill>
                  <a:prstClr val="black"/>
                </a:solidFill>
              </a:rPr>
              <a:t>01</a:t>
            </a:r>
            <a:r>
              <a:rPr lang="ru-RU" sz="1400" b="1" dirty="0">
                <a:solidFill>
                  <a:prstClr val="black"/>
                </a:solidFill>
              </a:rPr>
              <a:t>:</a:t>
            </a:r>
            <a:r>
              <a:rPr lang="en-US" sz="1400" b="1" dirty="0">
                <a:solidFill>
                  <a:prstClr val="black"/>
                </a:solidFill>
              </a:rPr>
              <a:t>00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13 </a:t>
            </a:r>
            <a:r>
              <a:rPr lang="ru-RU" sz="1400" dirty="0">
                <a:solidFill>
                  <a:prstClr val="black"/>
                </a:solidFill>
              </a:rPr>
              <a:t>июня 2019 г.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10451704" y="3265888"/>
            <a:ext cx="1742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</a:rPr>
              <a:t>Ул. Борчанинова с </a:t>
            </a:r>
            <a:r>
              <a:rPr lang="ru-RU" sz="1400" b="1" dirty="0">
                <a:solidFill>
                  <a:prstClr val="black"/>
                </a:solidFill>
              </a:rPr>
              <a:t>18.00 час. до 23:00 </a:t>
            </a:r>
            <a:r>
              <a:rPr lang="ru-RU" sz="1400" dirty="0">
                <a:solidFill>
                  <a:prstClr val="black"/>
                </a:solidFill>
              </a:rPr>
              <a:t>12 июня 2019г.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214608" y="4278684"/>
            <a:ext cx="2017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</a:rPr>
              <a:t>Ул. Попова с </a:t>
            </a:r>
            <a:r>
              <a:rPr lang="ru-RU" sz="1400" b="1" dirty="0">
                <a:solidFill>
                  <a:prstClr val="black"/>
                </a:solidFill>
              </a:rPr>
              <a:t>18:00 </a:t>
            </a:r>
            <a:r>
              <a:rPr lang="ru-RU" sz="1400" b="1" dirty="0">
                <a:solidFill>
                  <a:prstClr val="black"/>
                </a:solidFill>
              </a:rPr>
              <a:t>до </a:t>
            </a:r>
            <a:r>
              <a:rPr lang="ru-RU" sz="1400" b="1" dirty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9:3</a:t>
            </a:r>
            <a:r>
              <a:rPr lang="en-US" sz="1400" b="1" dirty="0">
                <a:solidFill>
                  <a:prstClr val="black"/>
                </a:solidFill>
              </a:rPr>
              <a:t>0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12 июня 2019 г</a:t>
            </a:r>
            <a:r>
              <a:rPr lang="ru-RU" sz="1400" dirty="0">
                <a:solidFill>
                  <a:prstClr val="black"/>
                </a:solidFill>
              </a:rPr>
              <a:t>.;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</a:rPr>
              <a:t>С 22.30 12 июня- 01.00 </a:t>
            </a:r>
            <a:r>
              <a:rPr lang="ru-RU" sz="1400" dirty="0">
                <a:solidFill>
                  <a:prstClr val="black"/>
                </a:solidFill>
              </a:rPr>
              <a:t>13 июня</a:t>
            </a:r>
          </a:p>
          <a:p>
            <a:pPr algn="r"/>
            <a:r>
              <a:rPr lang="ru-RU" sz="1400" b="1" dirty="0">
                <a:solidFill>
                  <a:prstClr val="black"/>
                </a:solidFill>
              </a:rPr>
              <a:t> 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9765907" y="2663706"/>
            <a:ext cx="288877" cy="2275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9812893" y="3439584"/>
            <a:ext cx="288877" cy="2275"/>
          </a:xfrm>
          <a:prstGeom prst="line">
            <a:avLst/>
          </a:prstGeom>
          <a:ln w="69850">
            <a:solidFill>
              <a:srgbClr val="96E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9779534" y="4444363"/>
            <a:ext cx="288877" cy="2275"/>
          </a:xfrm>
          <a:prstGeom prst="line">
            <a:avLst/>
          </a:prstGeom>
          <a:ln w="698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775237" y="5519185"/>
            <a:ext cx="270216" cy="0"/>
          </a:xfrm>
          <a:prstGeom prst="line">
            <a:avLst/>
          </a:prstGeom>
          <a:ln w="63500">
            <a:solidFill>
              <a:srgbClr val="9E5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400734" y="5371748"/>
            <a:ext cx="17421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prstClr val="black"/>
                </a:solidFill>
              </a:rPr>
              <a:t>Ул. Попова С 22.30 </a:t>
            </a:r>
            <a:r>
              <a:rPr lang="ru-RU" sz="1400" dirty="0">
                <a:solidFill>
                  <a:prstClr val="black"/>
                </a:solidFill>
              </a:rPr>
              <a:t>12 июня </a:t>
            </a:r>
            <a:r>
              <a:rPr lang="ru-RU" sz="1400" b="1" dirty="0">
                <a:solidFill>
                  <a:prstClr val="black"/>
                </a:solidFill>
              </a:rPr>
              <a:t>до 01.00 </a:t>
            </a:r>
            <a:r>
              <a:rPr lang="ru-RU" sz="1400" dirty="0">
                <a:solidFill>
                  <a:prstClr val="black"/>
                </a:solidFill>
              </a:rPr>
              <a:t>13 июня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278" y="1353602"/>
            <a:ext cx="563313" cy="5633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7206" r="4629" b="81743"/>
          <a:stretch/>
        </p:blipFill>
        <p:spPr>
          <a:xfrm>
            <a:off x="459618" y="132972"/>
            <a:ext cx="11007795" cy="947351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665564" y="347152"/>
            <a:ext cx="2314832" cy="510746"/>
          </a:xfrm>
          <a:prstGeom prst="rect">
            <a:avLst/>
          </a:prstGeom>
          <a:solidFill>
            <a:srgbClr val="00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607900" y="187028"/>
            <a:ext cx="490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организация дорожного движения и общественного транспорта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93369" y="417858"/>
            <a:ext cx="369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День города 12 июня 2019 года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078192" y="132968"/>
            <a:ext cx="389220" cy="205946"/>
          </a:xfrm>
          <a:prstGeom prst="rect">
            <a:avLst/>
          </a:prstGeom>
          <a:solidFill>
            <a:srgbClr val="559C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7649" b="26315"/>
          <a:stretch/>
        </p:blipFill>
        <p:spPr>
          <a:xfrm>
            <a:off x="413887" y="1395663"/>
            <a:ext cx="11205912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7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285</Words>
  <Application>Microsoft Office PowerPoint</Application>
  <PresentationFormat>Широкоэкранный</PresentationFormat>
  <Paragraphs>91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Times New Roman</vt:lpstr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Колыванова Мария Вячеславовна</dc:creator>
  <cp:lastModifiedBy>Колыванова Мария Вячеславовна</cp:lastModifiedBy>
  <cp:revision>22</cp:revision>
  <dcterms:created xsi:type="dcterms:W3CDTF">2019-06-04T08:23:42Z</dcterms:created>
  <dcterms:modified xsi:type="dcterms:W3CDTF">2019-06-04T11:58:59Z</dcterms:modified>
</cp:coreProperties>
</file>