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95" r:id="rId2"/>
    <p:sldId id="326" r:id="rId3"/>
    <p:sldId id="388" r:id="rId4"/>
    <p:sldId id="389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8" r:id="rId13"/>
    <p:sldId id="399" r:id="rId14"/>
    <p:sldId id="400" r:id="rId15"/>
    <p:sldId id="401" r:id="rId16"/>
    <p:sldId id="402" r:id="rId17"/>
    <p:sldId id="405" r:id="rId18"/>
    <p:sldId id="404" r:id="rId19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747"/>
    <a:srgbClr val="0DE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6" autoAdjust="0"/>
    <p:restoredTop sz="96056" autoAdjust="0"/>
  </p:normalViewPr>
  <p:slideViewPr>
    <p:cSldViewPr snapToGrid="0">
      <p:cViewPr varScale="1">
        <p:scale>
          <a:sx n="116" d="100"/>
          <a:sy n="116" d="100"/>
        </p:scale>
        <p:origin x="20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chemeClr val="tx1"/>
                </a:solidFill>
              </a:rPr>
              <a:t>Всего получено 1249 обращений </a:t>
            </a:r>
            <a:r>
              <a:rPr lang="ru-RU" sz="2800" b="1" dirty="0" smtClean="0">
                <a:solidFill>
                  <a:schemeClr val="tx1"/>
                </a:solidFill>
              </a:rPr>
              <a:t>(1551 вопрос)</a:t>
            </a:r>
            <a:endParaRPr lang="ru-RU" sz="2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6707255008823105"/>
          <c:y val="2.14156533811859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551898242843804E-2"/>
          <c:y val="0.27944240728496739"/>
          <c:w val="0.94321986451211048"/>
          <c:h val="0.560627669955290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получено 1249 обращений (1551 вопрос)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bg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4740541809302879"/>
                  <c:y val="6.42399352202334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594889787806089"/>
                  <c:y val="-0.265848135279191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Учтено</c:v>
                </c:pt>
                <c:pt idx="1">
                  <c:v>Частично учтено</c:v>
                </c:pt>
                <c:pt idx="2">
                  <c:v>Не учтено по причине  нецелесообразности реализации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485</c:v>
                </c:pt>
                <c:pt idx="1">
                  <c:v>771</c:v>
                </c:pt>
                <c:pt idx="2">
                  <c:v>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767979149879039E-2"/>
          <c:y val="6.8032489417432215E-2"/>
          <c:w val="0.95412924092309126"/>
          <c:h val="0.8791824382879104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1.4906668026023228E-2"/>
                  <c:y val="-2.1170549532075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2539598326910404E-2"/>
                  <c:y val="-3.447844069238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1.6090202875579641E-2"/>
                  <c:y val="2.7625051389067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1.1356063477353993E-2"/>
                  <c:y val="-3.2260458832335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Лист2!$D$2:$D$78</c:f>
              <c:numCache>
                <c:formatCode>General</c:formatCode>
                <c:ptCount val="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42</c:v>
                </c:pt>
                <c:pt idx="39">
                  <c:v>43</c:v>
                </c:pt>
                <c:pt idx="40">
                  <c:v>44</c:v>
                </c:pt>
                <c:pt idx="41">
                  <c:v>45</c:v>
                </c:pt>
                <c:pt idx="42">
                  <c:v>46</c:v>
                </c:pt>
                <c:pt idx="43">
                  <c:v>47</c:v>
                </c:pt>
                <c:pt idx="44">
                  <c:v>48</c:v>
                </c:pt>
                <c:pt idx="45">
                  <c:v>49</c:v>
                </c:pt>
                <c:pt idx="46">
                  <c:v>52</c:v>
                </c:pt>
                <c:pt idx="47">
                  <c:v>53</c:v>
                </c:pt>
                <c:pt idx="48">
                  <c:v>54</c:v>
                </c:pt>
                <c:pt idx="49">
                  <c:v>55</c:v>
                </c:pt>
                <c:pt idx="50">
                  <c:v>56</c:v>
                </c:pt>
                <c:pt idx="51">
                  <c:v>58</c:v>
                </c:pt>
                <c:pt idx="52">
                  <c:v>59</c:v>
                </c:pt>
                <c:pt idx="53">
                  <c:v>60</c:v>
                </c:pt>
                <c:pt idx="54">
                  <c:v>61</c:v>
                </c:pt>
                <c:pt idx="55">
                  <c:v>62</c:v>
                </c:pt>
                <c:pt idx="56">
                  <c:v>63</c:v>
                </c:pt>
                <c:pt idx="57">
                  <c:v>64</c:v>
                </c:pt>
                <c:pt idx="58">
                  <c:v>65</c:v>
                </c:pt>
                <c:pt idx="59">
                  <c:v>66</c:v>
                </c:pt>
                <c:pt idx="60">
                  <c:v>67</c:v>
                </c:pt>
                <c:pt idx="61">
                  <c:v>68</c:v>
                </c:pt>
                <c:pt idx="62">
                  <c:v>71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  <c:pt idx="66">
                  <c:v>77</c:v>
                </c:pt>
                <c:pt idx="67">
                  <c:v>78</c:v>
                </c:pt>
                <c:pt idx="68">
                  <c:v>80</c:v>
                </c:pt>
              </c:numCache>
            </c:numRef>
          </c:cat>
          <c:val>
            <c:numRef>
              <c:f>Лист2!$E$2:$E$78</c:f>
              <c:numCache>
                <c:formatCode>General</c:formatCode>
                <c:ptCount val="77"/>
                <c:pt idx="0">
                  <c:v>2</c:v>
                </c:pt>
                <c:pt idx="1">
                  <c:v>2</c:v>
                </c:pt>
                <c:pt idx="2">
                  <c:v>18</c:v>
                </c:pt>
                <c:pt idx="3">
                  <c:v>14</c:v>
                </c:pt>
                <c:pt idx="4">
                  <c:v>14</c:v>
                </c:pt>
                <c:pt idx="5">
                  <c:v>6</c:v>
                </c:pt>
                <c:pt idx="6">
                  <c:v>13</c:v>
                </c:pt>
                <c:pt idx="7">
                  <c:v>5</c:v>
                </c:pt>
                <c:pt idx="8">
                  <c:v>4</c:v>
                </c:pt>
                <c:pt idx="9">
                  <c:v>59</c:v>
                </c:pt>
                <c:pt idx="10">
                  <c:v>5</c:v>
                </c:pt>
                <c:pt idx="11">
                  <c:v>3</c:v>
                </c:pt>
                <c:pt idx="12">
                  <c:v>48</c:v>
                </c:pt>
                <c:pt idx="13">
                  <c:v>82</c:v>
                </c:pt>
                <c:pt idx="14">
                  <c:v>26</c:v>
                </c:pt>
                <c:pt idx="15">
                  <c:v>26</c:v>
                </c:pt>
                <c:pt idx="16">
                  <c:v>4</c:v>
                </c:pt>
                <c:pt idx="17">
                  <c:v>84</c:v>
                </c:pt>
                <c:pt idx="18">
                  <c:v>33</c:v>
                </c:pt>
                <c:pt idx="19">
                  <c:v>43</c:v>
                </c:pt>
                <c:pt idx="20">
                  <c:v>7</c:v>
                </c:pt>
                <c:pt idx="21">
                  <c:v>1</c:v>
                </c:pt>
                <c:pt idx="22">
                  <c:v>3</c:v>
                </c:pt>
                <c:pt idx="23">
                  <c:v>16</c:v>
                </c:pt>
                <c:pt idx="24">
                  <c:v>17</c:v>
                </c:pt>
                <c:pt idx="25">
                  <c:v>11</c:v>
                </c:pt>
                <c:pt idx="26">
                  <c:v>7</c:v>
                </c:pt>
                <c:pt idx="27">
                  <c:v>10</c:v>
                </c:pt>
                <c:pt idx="28">
                  <c:v>17</c:v>
                </c:pt>
                <c:pt idx="29">
                  <c:v>2</c:v>
                </c:pt>
                <c:pt idx="30">
                  <c:v>26</c:v>
                </c:pt>
                <c:pt idx="31">
                  <c:v>32</c:v>
                </c:pt>
                <c:pt idx="32">
                  <c:v>18</c:v>
                </c:pt>
                <c:pt idx="33">
                  <c:v>37</c:v>
                </c:pt>
                <c:pt idx="34">
                  <c:v>3</c:v>
                </c:pt>
                <c:pt idx="35">
                  <c:v>39</c:v>
                </c:pt>
                <c:pt idx="36">
                  <c:v>5</c:v>
                </c:pt>
                <c:pt idx="37">
                  <c:v>1</c:v>
                </c:pt>
                <c:pt idx="38">
                  <c:v>8</c:v>
                </c:pt>
                <c:pt idx="39">
                  <c:v>20</c:v>
                </c:pt>
                <c:pt idx="40">
                  <c:v>5</c:v>
                </c:pt>
                <c:pt idx="41">
                  <c:v>4</c:v>
                </c:pt>
                <c:pt idx="42">
                  <c:v>1</c:v>
                </c:pt>
                <c:pt idx="43">
                  <c:v>17</c:v>
                </c:pt>
                <c:pt idx="44">
                  <c:v>2</c:v>
                </c:pt>
                <c:pt idx="45">
                  <c:v>34</c:v>
                </c:pt>
                <c:pt idx="46">
                  <c:v>11</c:v>
                </c:pt>
                <c:pt idx="47">
                  <c:v>6</c:v>
                </c:pt>
                <c:pt idx="48">
                  <c:v>6</c:v>
                </c:pt>
                <c:pt idx="49">
                  <c:v>2</c:v>
                </c:pt>
                <c:pt idx="50">
                  <c:v>36</c:v>
                </c:pt>
                <c:pt idx="51">
                  <c:v>13</c:v>
                </c:pt>
                <c:pt idx="52">
                  <c:v>42</c:v>
                </c:pt>
                <c:pt idx="53">
                  <c:v>26</c:v>
                </c:pt>
                <c:pt idx="54">
                  <c:v>8</c:v>
                </c:pt>
                <c:pt idx="55">
                  <c:v>18</c:v>
                </c:pt>
                <c:pt idx="56">
                  <c:v>47</c:v>
                </c:pt>
                <c:pt idx="57">
                  <c:v>3</c:v>
                </c:pt>
                <c:pt idx="58">
                  <c:v>1</c:v>
                </c:pt>
                <c:pt idx="59">
                  <c:v>18</c:v>
                </c:pt>
                <c:pt idx="60">
                  <c:v>28</c:v>
                </c:pt>
                <c:pt idx="61">
                  <c:v>35</c:v>
                </c:pt>
                <c:pt idx="62">
                  <c:v>4</c:v>
                </c:pt>
                <c:pt idx="63">
                  <c:v>3</c:v>
                </c:pt>
                <c:pt idx="64">
                  <c:v>64</c:v>
                </c:pt>
                <c:pt idx="65">
                  <c:v>35</c:v>
                </c:pt>
                <c:pt idx="66">
                  <c:v>107</c:v>
                </c:pt>
                <c:pt idx="67">
                  <c:v>9</c:v>
                </c:pt>
                <c:pt idx="68">
                  <c:v>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151-4082-B00E-D2ECC6ADE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453280"/>
        <c:axId val="154450928"/>
      </c:lineChart>
      <c:catAx>
        <c:axId val="15445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450928"/>
        <c:crosses val="autoZero"/>
        <c:auto val="1"/>
        <c:lblAlgn val="ctr"/>
        <c:lblOffset val="100"/>
        <c:noMultiLvlLbl val="0"/>
      </c:catAx>
      <c:valAx>
        <c:axId val="154450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4532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551898242843804E-2"/>
          <c:y val="0.27944240728496739"/>
          <c:w val="0.94321986451211048"/>
          <c:h val="0.5606276699552907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Учтено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Индустриальный район</c:v>
                </c:pt>
                <c:pt idx="1">
                  <c:v>Свердловский район</c:v>
                </c:pt>
                <c:pt idx="2">
                  <c:v>Кировский район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</c:v>
                </c:pt>
                <c:pt idx="1">
                  <c:v>47</c:v>
                </c:pt>
                <c:pt idx="2">
                  <c:v>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 учтено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475246587633867E-2"/>
                  <c:y val="-2.09922444400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792077646056445E-3"/>
                  <c:y val="-3.4987074066809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8688116469084667E-3"/>
                  <c:y val="-4.8981903693533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Индустриальный район</c:v>
                </c:pt>
                <c:pt idx="1">
                  <c:v>Свердловский район</c:v>
                </c:pt>
                <c:pt idx="2">
                  <c:v>Кировский район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213</c:v>
                </c:pt>
                <c:pt idx="1">
                  <c:v>143</c:v>
                </c:pt>
                <c:pt idx="2">
                  <c:v>79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учтено по причине нецелесообразности реализации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896038823028222E-2"/>
                  <c:y val="-1.0496122220042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896038823028222E-2"/>
                  <c:y val="-1.7493537033404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737623293816933E-2"/>
                  <c:y val="-2.09922444400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Индустриальный район</c:v>
                </c:pt>
                <c:pt idx="1">
                  <c:v>Свердловский район</c:v>
                </c:pt>
                <c:pt idx="2">
                  <c:v>Кировский район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34</c:v>
                </c:pt>
                <c:pt idx="1">
                  <c:v>87</c:v>
                </c:pt>
                <c:pt idx="2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456416"/>
        <c:axId val="154454848"/>
        <c:axId val="0"/>
      </c:bar3DChart>
      <c:catAx>
        <c:axId val="15445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454848"/>
        <c:crosses val="autoZero"/>
        <c:auto val="1"/>
        <c:lblAlgn val="ctr"/>
        <c:lblOffset val="100"/>
        <c:noMultiLvlLbl val="0"/>
      </c:catAx>
      <c:valAx>
        <c:axId val="15445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45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Учтено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Дзержинский район</c:v>
                </c:pt>
                <c:pt idx="1">
                  <c:v>Мотовилихинский район</c:v>
                </c:pt>
                <c:pt idx="2">
                  <c:v>Орджоникидзевский район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95</c:v>
                </c:pt>
                <c:pt idx="1">
                  <c:v>95</c:v>
                </c:pt>
                <c:pt idx="2">
                  <c:v>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 учтено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475246587633867E-2"/>
                  <c:y val="-2.09922444400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792077646056445E-3"/>
                  <c:y val="-3.4987074066809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8688116469084667E-3"/>
                  <c:y val="-4.8981903693533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Дзержинский район</c:v>
                </c:pt>
                <c:pt idx="1">
                  <c:v>Мотовилихинский район</c:v>
                </c:pt>
                <c:pt idx="2">
                  <c:v>Орджоникидзевский район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36</c:v>
                </c:pt>
                <c:pt idx="1">
                  <c:v>105</c:v>
                </c:pt>
                <c:pt idx="2">
                  <c:v>179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учтено по причине нецелесообразности реализации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896038823028222E-2"/>
                  <c:y val="-1.0496122220042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896038823028222E-2"/>
                  <c:y val="-1.7493537033404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737623293816933E-2"/>
                  <c:y val="-2.09922444400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Дзержинский район</c:v>
                </c:pt>
                <c:pt idx="1">
                  <c:v>Мотовилихинский район</c:v>
                </c:pt>
                <c:pt idx="2">
                  <c:v>Орджоникидзевский район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46</c:v>
                </c:pt>
                <c:pt idx="1">
                  <c:v>16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455240"/>
        <c:axId val="154453672"/>
        <c:axId val="0"/>
      </c:bar3DChart>
      <c:catAx>
        <c:axId val="154455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453672"/>
        <c:crosses val="autoZero"/>
        <c:auto val="1"/>
        <c:lblAlgn val="ctr"/>
        <c:lblOffset val="100"/>
        <c:noMultiLvlLbl val="0"/>
      </c:catAx>
      <c:valAx>
        <c:axId val="154453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455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0.75536</cdr:y>
    </cdr:from>
    <cdr:to>
      <cdr:x>0.92617</cdr:x>
      <cdr:y>0.75971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 flipV="1">
          <a:off x="278913" y="4325108"/>
          <a:ext cx="9659389" cy="2493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0.62332</cdr:x>
      <cdr:y>0.02465</cdr:y>
    </cdr:from>
    <cdr:to>
      <cdr:x>0.76848</cdr:x>
      <cdr:y>0.37611</cdr:y>
    </cdr:to>
    <cdr:sp macro="" textlink="">
      <cdr:nvSpPr>
        <cdr:cNvPr id="4" name="Параллелограмм 3"/>
        <cdr:cNvSpPr/>
      </cdr:nvSpPr>
      <cdr:spPr>
        <a:xfrm xmlns:a="http://schemas.openxmlformats.org/drawingml/2006/main">
          <a:off x="7340781" y="141116"/>
          <a:ext cx="1709532" cy="2012485"/>
        </a:xfrm>
        <a:prstGeom xmlns:a="http://schemas.openxmlformats.org/drawingml/2006/main" prst="parallelogram">
          <a:avLst/>
        </a:prstGeom>
        <a:solidFill xmlns:a="http://schemas.openxmlformats.org/drawingml/2006/main">
          <a:schemeClr val="accent6">
            <a:lumMod val="75000"/>
          </a:schemeClr>
        </a:solidFill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/>
            <a:t>№74 «Владимирский – </a:t>
          </a:r>
          <a:r>
            <a:rPr lang="ru-RU" sz="1200" b="1" dirty="0" err="1" smtClean="0"/>
            <a:t>Заостровка</a:t>
          </a:r>
          <a:r>
            <a:rPr lang="ru-RU" sz="1200" b="1" dirty="0" smtClean="0"/>
            <a:t>». </a:t>
          </a:r>
        </a:p>
        <a:p xmlns:a="http://schemas.openxmlformats.org/drawingml/2006/main">
          <a:pPr algn="ctr"/>
          <a:r>
            <a:rPr lang="ru-RU" sz="1200" b="1" dirty="0" smtClean="0"/>
            <a:t>Маршрут будет следовать до ст. Пермь-2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0.32556</cdr:x>
      <cdr:y>0.03314</cdr:y>
    </cdr:from>
    <cdr:to>
      <cdr:x>0.6507</cdr:x>
      <cdr:y>0.19906</cdr:y>
    </cdr:to>
    <cdr:sp macro="" textlink="">
      <cdr:nvSpPr>
        <cdr:cNvPr id="5" name="Параллелограмм 4"/>
        <cdr:cNvSpPr/>
      </cdr:nvSpPr>
      <cdr:spPr>
        <a:xfrm xmlns:a="http://schemas.openxmlformats.org/drawingml/2006/main">
          <a:off x="3834124" y="189739"/>
          <a:ext cx="3829109" cy="950072"/>
        </a:xfrm>
        <a:prstGeom xmlns:a="http://schemas.openxmlformats.org/drawingml/2006/main" prst="parallelogram">
          <a:avLst/>
        </a:prstGeom>
        <a:solidFill xmlns:a="http://schemas.openxmlformats.org/drawingml/2006/main">
          <a:schemeClr val="accent6">
            <a:lumMod val="75000"/>
          </a:schemeClr>
        </a:solidFill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/>
            <a:t>№14 «</a:t>
          </a:r>
          <a:r>
            <a:rPr lang="ru-RU" sz="1200" b="1" dirty="0" err="1" smtClean="0"/>
            <a:t>Заостровка</a:t>
          </a:r>
          <a:r>
            <a:rPr lang="ru-RU" sz="1200" b="1" dirty="0" smtClean="0"/>
            <a:t> – Юбилейный». </a:t>
          </a:r>
        </a:p>
        <a:p xmlns:a="http://schemas.openxmlformats.org/drawingml/2006/main">
          <a:pPr algn="ctr"/>
          <a:r>
            <a:rPr lang="ru-RU" sz="1200" b="1" dirty="0" smtClean="0"/>
            <a:t>Планировалось укоротить до Драмтеатра. </a:t>
          </a:r>
        </a:p>
        <a:p xmlns:a="http://schemas.openxmlformats.org/drawingml/2006/main">
          <a:pPr algn="ctr"/>
          <a:r>
            <a:rPr lang="ru-RU" sz="1200" b="1" dirty="0"/>
            <a:t>М</a:t>
          </a:r>
          <a:r>
            <a:rPr lang="ru-RU" sz="1200" b="1" dirty="0" smtClean="0"/>
            <a:t>аршрут не будет меняться.  </a:t>
          </a:r>
        </a:p>
      </cdr:txBody>
    </cdr:sp>
  </cdr:relSizeAnchor>
  <cdr:relSizeAnchor xmlns:cdr="http://schemas.openxmlformats.org/drawingml/2006/chartDrawing">
    <cdr:from>
      <cdr:x>0.29627</cdr:x>
      <cdr:y>0.20979</cdr:y>
    </cdr:from>
    <cdr:to>
      <cdr:x>0.61745</cdr:x>
      <cdr:y>0.39517</cdr:y>
    </cdr:to>
    <cdr:sp macro="" textlink="">
      <cdr:nvSpPr>
        <cdr:cNvPr id="6" name="Параллелограмм 5"/>
        <cdr:cNvSpPr/>
      </cdr:nvSpPr>
      <cdr:spPr>
        <a:xfrm xmlns:a="http://schemas.openxmlformats.org/drawingml/2006/main">
          <a:off x="3489115" y="1201214"/>
          <a:ext cx="3782609" cy="1061504"/>
        </a:xfrm>
        <a:prstGeom xmlns:a="http://schemas.openxmlformats.org/drawingml/2006/main" prst="parallelogram">
          <a:avLst/>
        </a:prstGeom>
        <a:solidFill xmlns:a="http://schemas.openxmlformats.org/drawingml/2006/main">
          <a:schemeClr val="accent6">
            <a:lumMod val="75000"/>
          </a:schemeClr>
        </a:solidFill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/>
            <a:t>№18 «ПВИ - Садовый». </a:t>
          </a:r>
        </a:p>
        <a:p xmlns:a="http://schemas.openxmlformats.org/drawingml/2006/main">
          <a:pPr algn="ctr"/>
          <a:r>
            <a:rPr lang="ru-RU" sz="1200" b="1" dirty="0" smtClean="0"/>
            <a:t>Планировалось укоротить до ул. 1905 года.   </a:t>
          </a:r>
        </a:p>
        <a:p xmlns:a="http://schemas.openxmlformats.org/drawingml/2006/main">
          <a:pPr algn="ctr"/>
          <a:r>
            <a:rPr lang="ru-RU" sz="1200" b="1" dirty="0" smtClean="0"/>
            <a:t>Только часть рейсов будет укорочена, когда пассажиропоток минимален.</a:t>
          </a:r>
        </a:p>
      </cdr:txBody>
    </cdr:sp>
  </cdr:relSizeAnchor>
  <cdr:relSizeAnchor xmlns:cdr="http://schemas.openxmlformats.org/drawingml/2006/chartDrawing">
    <cdr:from>
      <cdr:x>0</cdr:x>
      <cdr:y>0.03499</cdr:y>
    </cdr:from>
    <cdr:to>
      <cdr:x>0.33395</cdr:x>
      <cdr:y>0.24421</cdr:y>
    </cdr:to>
    <cdr:sp macro="" textlink="">
      <cdr:nvSpPr>
        <cdr:cNvPr id="7" name="Параллелограмм 6"/>
        <cdr:cNvSpPr/>
      </cdr:nvSpPr>
      <cdr:spPr>
        <a:xfrm xmlns:a="http://schemas.openxmlformats.org/drawingml/2006/main">
          <a:off x="-415053" y="200335"/>
          <a:ext cx="3642824" cy="1198019"/>
        </a:xfrm>
        <a:prstGeom xmlns:a="http://schemas.openxmlformats.org/drawingml/2006/main" prst="parallelogram">
          <a:avLst/>
        </a:prstGeom>
        <a:solidFill xmlns:a="http://schemas.openxmlformats.org/drawingml/2006/main">
          <a:schemeClr val="accent6">
            <a:lumMod val="75000"/>
          </a:schemeClr>
        </a:solidFill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/>
            <a:t>№10 «Владимирский – Нагорный». </a:t>
          </a:r>
        </a:p>
        <a:p xmlns:a="http://schemas.openxmlformats.org/drawingml/2006/main">
          <a:pPr algn="ctr"/>
          <a:r>
            <a:rPr lang="ru-RU" sz="1200" b="1" dirty="0" smtClean="0"/>
            <a:t>Планировалось закрытие маршрута. </a:t>
          </a:r>
        </a:p>
        <a:p xmlns:a="http://schemas.openxmlformats.org/drawingml/2006/main">
          <a:pPr algn="ctr"/>
          <a:r>
            <a:rPr lang="ru-RU" sz="1200" b="1" dirty="0" smtClean="0"/>
            <a:t>Маршрут будет разделен на два: </a:t>
          </a:r>
        </a:p>
        <a:p xmlns:a="http://schemas.openxmlformats.org/drawingml/2006/main">
          <a:pPr algn="ctr"/>
          <a:r>
            <a:rPr lang="ru-RU" sz="1200" b="1" dirty="0" smtClean="0"/>
            <a:t>№10 «Нагорный – Октябрьская площадь» </a:t>
          </a:r>
        </a:p>
        <a:p xmlns:a="http://schemas.openxmlformats.org/drawingml/2006/main">
          <a:pPr algn="ctr"/>
          <a:r>
            <a:rPr lang="ru-RU" sz="1200" b="1" dirty="0" smtClean="0"/>
            <a:t>№51 «Владимирский – Пермь-1»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0.24654</cdr:x>
      <cdr:y>0.41586</cdr:y>
    </cdr:from>
    <cdr:to>
      <cdr:x>0.71662</cdr:x>
      <cdr:y>0.58417</cdr:y>
    </cdr:to>
    <cdr:sp macro="" textlink="">
      <cdr:nvSpPr>
        <cdr:cNvPr id="8" name="Параллелограмм 7"/>
        <cdr:cNvSpPr/>
      </cdr:nvSpPr>
      <cdr:spPr>
        <a:xfrm xmlns:a="http://schemas.openxmlformats.org/drawingml/2006/main">
          <a:off x="2903496" y="2381191"/>
          <a:ext cx="5536095" cy="963705"/>
        </a:xfrm>
        <a:prstGeom xmlns:a="http://schemas.openxmlformats.org/drawingml/2006/main" prst="parallelogram">
          <a:avLst/>
        </a:prstGeom>
        <a:solidFill xmlns:a="http://schemas.openxmlformats.org/drawingml/2006/main">
          <a:schemeClr val="accent6">
            <a:lumMod val="75000"/>
          </a:schemeClr>
        </a:solidFill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/>
            <a:t>№77 «</a:t>
          </a:r>
          <a:r>
            <a:rPr lang="ru-RU" sz="1200" b="1" dirty="0" err="1" smtClean="0"/>
            <a:t>Лёвшино</a:t>
          </a:r>
          <a:r>
            <a:rPr lang="ru-RU" sz="1200" b="1" dirty="0" smtClean="0"/>
            <a:t>– Ироничная компания». </a:t>
          </a:r>
        </a:p>
        <a:p xmlns:a="http://schemas.openxmlformats.org/drawingml/2006/main">
          <a:pPr algn="ctr"/>
          <a:r>
            <a:rPr lang="ru-RU" sz="1200" b="1" dirty="0" smtClean="0"/>
            <a:t>Планировалось укоротить до ЦКР. </a:t>
          </a:r>
        </a:p>
        <a:p xmlns:a="http://schemas.openxmlformats.org/drawingml/2006/main">
          <a:pPr algn="ctr"/>
          <a:r>
            <a:rPr lang="ru-RU" sz="1200" b="1" dirty="0" smtClean="0"/>
            <a:t>Маршрут от </a:t>
          </a:r>
          <a:r>
            <a:rPr lang="ru-RU" sz="1200" b="1" dirty="0" err="1" smtClean="0"/>
            <a:t>Лёвшино</a:t>
          </a:r>
          <a:r>
            <a:rPr lang="ru-RU" sz="1200" b="1" dirty="0" smtClean="0"/>
            <a:t> будет ездить до </a:t>
          </a:r>
          <a:r>
            <a:rPr lang="ru-RU" sz="1200" b="1" dirty="0" err="1" smtClean="0"/>
            <a:t>Мильчакова</a:t>
          </a:r>
          <a:r>
            <a:rPr lang="ru-RU" sz="1200" b="1" dirty="0" smtClean="0"/>
            <a:t>. </a:t>
          </a:r>
        </a:p>
        <a:p xmlns:a="http://schemas.openxmlformats.org/drawingml/2006/main">
          <a:pPr algn="ctr"/>
          <a:r>
            <a:rPr lang="ru-RU" sz="1200" b="1" dirty="0" smtClean="0"/>
            <a:t>При этом маршрут №36 будет продлен до Ироничной компании.  </a:t>
          </a:r>
        </a:p>
      </cdr:txBody>
    </cdr:sp>
  </cdr:relSizeAnchor>
  <cdr:relSizeAnchor xmlns:cdr="http://schemas.openxmlformats.org/drawingml/2006/chartDrawing">
    <cdr:from>
      <cdr:x>0.1159</cdr:x>
      <cdr:y>0.44237</cdr:y>
    </cdr:from>
    <cdr:to>
      <cdr:x>0.15019</cdr:x>
      <cdr:y>0.51024</cdr:y>
    </cdr:to>
    <cdr:sp macro="" textlink="">
      <cdr:nvSpPr>
        <cdr:cNvPr id="9" name="Овал 8"/>
        <cdr:cNvSpPr/>
      </cdr:nvSpPr>
      <cdr:spPr>
        <a:xfrm xmlns:a="http://schemas.openxmlformats.org/drawingml/2006/main">
          <a:off x="1364943" y="2533002"/>
          <a:ext cx="403801" cy="38861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>
            <a:ln>
              <a:solidFill>
                <a:srgbClr val="FF0000"/>
              </a:solidFill>
            </a:ln>
            <a:noFill/>
          </a:endParaRPr>
        </a:p>
      </cdr:txBody>
    </cdr:sp>
  </cdr:relSizeAnchor>
  <cdr:relSizeAnchor xmlns:cdr="http://schemas.openxmlformats.org/drawingml/2006/chartDrawing">
    <cdr:from>
      <cdr:x>0.79522</cdr:x>
      <cdr:y>0.40844</cdr:y>
    </cdr:from>
    <cdr:to>
      <cdr:x>0.82951</cdr:x>
      <cdr:y>0.47631</cdr:y>
    </cdr:to>
    <cdr:sp macro="" textlink="">
      <cdr:nvSpPr>
        <cdr:cNvPr id="10" name="Овал 9"/>
        <cdr:cNvSpPr/>
      </cdr:nvSpPr>
      <cdr:spPr>
        <a:xfrm xmlns:a="http://schemas.openxmlformats.org/drawingml/2006/main">
          <a:off x="9365246" y="2338693"/>
          <a:ext cx="403801" cy="38861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>
            <a:ln>
              <a:solidFill>
                <a:srgbClr val="FF0000"/>
              </a:solidFill>
            </a:ln>
            <a:noFill/>
          </a:endParaRPr>
        </a:p>
      </cdr:txBody>
    </cdr:sp>
  </cdr:relSizeAnchor>
  <cdr:relSizeAnchor xmlns:cdr="http://schemas.openxmlformats.org/drawingml/2006/chartDrawing">
    <cdr:from>
      <cdr:x>0.21066</cdr:x>
      <cdr:y>0.25216</cdr:y>
    </cdr:from>
    <cdr:to>
      <cdr:x>0.24495</cdr:x>
      <cdr:y>0.32003</cdr:y>
    </cdr:to>
    <cdr:sp macro="" textlink="">
      <cdr:nvSpPr>
        <cdr:cNvPr id="11" name="Овал 10"/>
        <cdr:cNvSpPr/>
      </cdr:nvSpPr>
      <cdr:spPr>
        <a:xfrm xmlns:a="http://schemas.openxmlformats.org/drawingml/2006/main">
          <a:off x="2480915" y="1443824"/>
          <a:ext cx="403801" cy="38861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>
            <a:ln>
              <a:solidFill>
                <a:srgbClr val="FF0000"/>
              </a:solidFill>
            </a:ln>
            <a:noFill/>
          </a:endParaRPr>
        </a:p>
      </cdr:txBody>
    </cdr:sp>
  </cdr:relSizeAnchor>
  <cdr:relSizeAnchor xmlns:cdr="http://schemas.openxmlformats.org/drawingml/2006/chartDrawing">
    <cdr:from>
      <cdr:x>0.16171</cdr:x>
      <cdr:y>0.26431</cdr:y>
    </cdr:from>
    <cdr:to>
      <cdr:x>0.196</cdr:x>
      <cdr:y>0.33218</cdr:y>
    </cdr:to>
    <cdr:sp macro="" textlink="">
      <cdr:nvSpPr>
        <cdr:cNvPr id="12" name="Овал 11"/>
        <cdr:cNvSpPr/>
      </cdr:nvSpPr>
      <cdr:spPr>
        <a:xfrm xmlns:a="http://schemas.openxmlformats.org/drawingml/2006/main">
          <a:off x="1904445" y="1513397"/>
          <a:ext cx="403801" cy="38861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>
            <a:ln>
              <a:solidFill>
                <a:srgbClr val="FF0000"/>
              </a:solidFill>
            </a:ln>
            <a:noFill/>
          </a:endParaRPr>
        </a:p>
      </cdr:txBody>
    </cdr:sp>
  </cdr:relSizeAnchor>
  <cdr:relSizeAnchor xmlns:cdr="http://schemas.openxmlformats.org/drawingml/2006/chartDrawing">
    <cdr:from>
      <cdr:x>0.81914</cdr:x>
      <cdr:y>0.08725</cdr:y>
    </cdr:from>
    <cdr:to>
      <cdr:x>0.85343</cdr:x>
      <cdr:y>0.15512</cdr:y>
    </cdr:to>
    <cdr:sp macro="" textlink="">
      <cdr:nvSpPr>
        <cdr:cNvPr id="13" name="Овал 12"/>
        <cdr:cNvSpPr/>
      </cdr:nvSpPr>
      <cdr:spPr>
        <a:xfrm xmlns:a="http://schemas.openxmlformats.org/drawingml/2006/main">
          <a:off x="9647028" y="499607"/>
          <a:ext cx="403801" cy="38861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>
            <a:ln>
              <a:solidFill>
                <a:srgbClr val="FF0000"/>
              </a:solidFill>
            </a:ln>
            <a:noFill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4.01225E-6</cdr:x>
      <cdr:y>0</cdr:y>
    </cdr:from>
    <cdr:to>
      <cdr:x>0.74093</cdr:x>
      <cdr:y>1</cdr:y>
    </cdr:to>
    <cdr:sp macro="" textlink="">
      <cdr:nvSpPr>
        <cdr:cNvPr id="3" name="TextBox 4"/>
        <cdr:cNvSpPr txBox="1"/>
      </cdr:nvSpPr>
      <cdr:spPr>
        <a:xfrm xmlns:a="http://schemas.openxmlformats.org/drawingml/2006/main" rot="16200000">
          <a:off x="-1089303" y="754064"/>
          <a:ext cx="254794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/>
            <a:t>Количество</a:t>
          </a:r>
          <a:r>
            <a:rPr lang="ru-RU" b="1" dirty="0"/>
            <a:t> </a:t>
          </a:r>
          <a:r>
            <a:rPr lang="ru-RU" b="1" dirty="0" smtClean="0"/>
            <a:t>обращений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DA225-27C0-4264-B313-7C4E94F1338B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5558D-F430-4EDA-9F4E-826FABCF4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644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7D18-470D-419A-936C-57F9215763E7}" type="datetime1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0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DDB4-6790-465B-814D-9F354C7E216F}" type="datetime1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18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51D6-3C05-4ABE-8A0F-9FF6C3066B4F}" type="datetime1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411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1E62E-82E2-491E-B128-D998C49EA1ED}" type="datetime1">
              <a:rPr lang="ru-RU" smtClean="0"/>
              <a:t>14.05.2019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280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E34-7902-4627-8652-7BBDA18C6A2B}" type="datetime1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7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C807-B7FD-410A-9227-812DDC8E2034}" type="datetime1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36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CA17-EBDB-4008-8913-5A3DC8D1057F}" type="datetime1">
              <a:rPr lang="ru-RU" smtClean="0"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94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6D8C-00B4-4484-AB7C-41DC354D154C}" type="datetime1">
              <a:rPr lang="ru-RU" smtClean="0"/>
              <a:t>14.05.2019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06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73BE-3A1E-4DAE-B055-5C7EE5A432A1}" type="datetime1">
              <a:rPr lang="ru-RU" smtClean="0"/>
              <a:t>14.05.2019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8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2D6D-75CC-4AB5-8BA0-25C3D1EA5891}" type="datetime1">
              <a:rPr lang="ru-RU" smtClean="0"/>
              <a:t>14.05.2019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01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C4E3-80A7-4F89-93CC-F10405BE70AB}" type="datetime1">
              <a:rPr lang="ru-RU" smtClean="0"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37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58B0-CBED-4766-915E-59BE67F21FE3}" type="datetime1">
              <a:rPr lang="ru-RU" smtClean="0"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1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C9C21-8E4E-48C3-8A92-5A2EA8DF1844}" type="datetime1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34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>
          <a:xfrm>
            <a:off x="1213361" y="5183569"/>
            <a:ext cx="9733822" cy="1100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3600" b="1" spc="-1" dirty="0" smtClean="0">
                <a:solidFill>
                  <a:srgbClr val="C00000"/>
                </a:solidFill>
                <a:latin typeface="Calibri"/>
              </a:rPr>
              <a:t>Новая маршрутная сеть. Город Пермь. </a:t>
            </a:r>
          </a:p>
          <a:p>
            <a:pPr algn="ct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C00000"/>
                </a:solidFill>
                <a:latin typeface="Calibri"/>
              </a:rPr>
              <a:t>2020 год. </a:t>
            </a:r>
            <a:endParaRPr lang="ru-RU" sz="3600" b="1" strike="noStrike" spc="-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150" y="136070"/>
            <a:ext cx="8499953" cy="49505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43" y="5183569"/>
            <a:ext cx="987879" cy="122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6" y="41670"/>
            <a:ext cx="713874" cy="885732"/>
          </a:xfrm>
          <a:prstGeom prst="rect">
            <a:avLst/>
          </a:prstGeom>
        </p:spPr>
      </p:pic>
      <p:sp>
        <p:nvSpPr>
          <p:cNvPr id="7" name="Параллелограмм 6"/>
          <p:cNvSpPr/>
          <p:nvPr/>
        </p:nvSpPr>
        <p:spPr>
          <a:xfrm>
            <a:off x="939113" y="78905"/>
            <a:ext cx="10116065" cy="914183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Свердловский район.  </a:t>
            </a:r>
          </a:p>
          <a:p>
            <a:pPr algn="ctr"/>
            <a:r>
              <a:rPr lang="ru-RU" sz="3200" b="1" dirty="0" smtClean="0"/>
              <a:t>Наиболее  частые обращения. </a:t>
            </a:r>
            <a:endParaRPr lang="ru-RU" sz="32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295292"/>
              </p:ext>
            </p:extLst>
          </p:nvPr>
        </p:nvGraphicFramePr>
        <p:xfrm>
          <a:off x="341243" y="1288912"/>
          <a:ext cx="11603914" cy="4617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27990"/>
                <a:gridCol w="1271847"/>
                <a:gridCol w="1561969"/>
                <a:gridCol w="1561969"/>
                <a:gridCol w="5780139"/>
              </a:tblGrid>
              <a:tr h="449473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№ маршрута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Количество обращений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Действующий маршрут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Первоначальный проект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Обращения жителей / принятое решение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00"/>
                      </a:srgbClr>
                    </a:solidFill>
                  </a:tcPr>
                </a:tc>
              </a:tr>
              <a:tr h="4422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16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26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Владимирский – Запруд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Без изменений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/>
                        <a:t>Обращения</a:t>
                      </a:r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: п</a:t>
                      </a:r>
                      <a:r>
                        <a:rPr lang="ru-RU" sz="1500" b="0" i="0" u="none" strike="noStrike" baseline="0" dirty="0" smtClean="0">
                          <a:effectLst/>
                          <a:latin typeface="+mn-lt"/>
                        </a:rPr>
                        <a:t>родлить до Центральной усадьбы, </a:t>
                      </a:r>
                      <a:r>
                        <a:rPr lang="ru-RU" sz="1500" b="0" i="0" u="none" strike="noStrike" baseline="0" dirty="0" err="1" smtClean="0">
                          <a:effectLst/>
                          <a:latin typeface="+mn-lt"/>
                        </a:rPr>
                        <a:t>Крохалева</a:t>
                      </a:r>
                      <a:r>
                        <a:rPr lang="ru-RU" sz="1500" b="0" i="0" u="none" strike="noStrike" baseline="0" dirty="0" smtClean="0">
                          <a:effectLst/>
                          <a:latin typeface="+mn-lt"/>
                        </a:rPr>
                        <a:t>, Липовой горы.</a:t>
                      </a:r>
                      <a:endParaRPr lang="ru-RU" sz="1500" b="0" i="0" u="none" strike="noStrike" dirty="0" smtClean="0"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Не учтено: п</a:t>
                      </a:r>
                      <a:r>
                        <a:rPr lang="ru-RU" sz="1500" b="0" i="0" u="none" strike="noStrike" baseline="0" dirty="0" smtClean="0">
                          <a:effectLst/>
                          <a:latin typeface="+mn-lt"/>
                        </a:rPr>
                        <a:t>родление до Центральной усадьбы невозможно ввиду отсутствия разворотной площадки для автобусов большой вместимости. В части </a:t>
                      </a:r>
                      <a:r>
                        <a:rPr lang="ru-RU" sz="1500" b="0" i="0" u="none" strike="noStrike" baseline="0" dirty="0" err="1" smtClean="0">
                          <a:effectLst/>
                          <a:latin typeface="+mn-lt"/>
                        </a:rPr>
                        <a:t>Крохалева</a:t>
                      </a:r>
                      <a:r>
                        <a:rPr lang="ru-RU" sz="1500" b="0" i="0" u="none" strike="noStrike" baseline="0" dirty="0" smtClean="0">
                          <a:effectLst/>
                          <a:latin typeface="+mn-lt"/>
                        </a:rPr>
                        <a:t>, Липовой горы рассматривается возможность запуска отдельного маршрута внутри Свердловского района.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00"/>
                      </a:srgbClr>
                    </a:solidFill>
                  </a:tcPr>
                </a:tc>
              </a:tr>
              <a:tr h="5085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63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/>
                        <a:t>47</a:t>
                      </a:r>
                      <a:endParaRPr lang="ru-RU" sz="16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err="1" smtClean="0">
                          <a:effectLst/>
                          <a:latin typeface="+mn-lt"/>
                        </a:rPr>
                        <a:t>Крохалева</a:t>
                      </a:r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 – пл. Восстания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Закрыть маршрут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/>
                        <a:t>Обращения: не закрывать</a:t>
                      </a:r>
                      <a:r>
                        <a:rPr lang="ru-RU" sz="1500" b="0" baseline="0" dirty="0" smtClean="0"/>
                        <a:t> маршрут.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Учтено частично:</a:t>
                      </a:r>
                      <a:r>
                        <a:rPr lang="ru-RU" sz="1500" b="0" i="0" u="none" strike="noStrike" baseline="0" dirty="0" smtClean="0">
                          <a:effectLst/>
                          <a:latin typeface="+mn-lt"/>
                        </a:rPr>
                        <a:t> маршрут сохранен в Свердловском районе сообщением «</a:t>
                      </a:r>
                      <a:r>
                        <a:rPr lang="ru-RU" sz="1500" b="0" i="0" u="none" strike="noStrike" baseline="0" dirty="0" err="1" smtClean="0">
                          <a:effectLst/>
                          <a:latin typeface="+mn-lt"/>
                        </a:rPr>
                        <a:t>Крохалева</a:t>
                      </a:r>
                      <a:r>
                        <a:rPr lang="ru-RU" sz="1500" b="0" i="0" u="none" strike="noStrike" baseline="0" dirty="0" smtClean="0">
                          <a:effectLst/>
                          <a:latin typeface="+mn-lt"/>
                        </a:rPr>
                        <a:t> – </a:t>
                      </a:r>
                      <a:r>
                        <a:rPr lang="ru-RU" sz="1500" b="0" i="0" u="none" strike="noStrike" baseline="0" dirty="0" err="1" smtClean="0">
                          <a:effectLst/>
                          <a:latin typeface="+mn-lt"/>
                        </a:rPr>
                        <a:t>ул.Революции</a:t>
                      </a:r>
                      <a:r>
                        <a:rPr lang="ru-RU" sz="1500" b="0" i="0" u="none" strike="noStrike" baseline="0" dirty="0" smtClean="0">
                          <a:effectLst/>
                          <a:latin typeface="+mn-lt"/>
                        </a:rPr>
                        <a:t>»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00"/>
                      </a:srgbClr>
                    </a:solidFill>
                  </a:tcPr>
                </a:tc>
              </a:tr>
              <a:tr h="5085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74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/>
                        <a:t>64</a:t>
                      </a:r>
                      <a:endParaRPr lang="ru-RU" sz="16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Владимирский – </a:t>
                      </a:r>
                      <a:r>
                        <a:rPr lang="ru-RU" sz="15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Заостровка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Владимирский – ст. Пермь-2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/>
                        <a:t>Обращения: не изменять маршрут</a:t>
                      </a:r>
                      <a:endParaRPr lang="ru-RU" sz="1500" i="0" dirty="0" smtClean="0"/>
                    </a:p>
                    <a:p>
                      <a:pPr algn="ctr"/>
                      <a:r>
                        <a:rPr lang="ru-RU" sz="1500" i="0" dirty="0" smtClean="0"/>
                        <a:t>Учтено частично: маршрут сохранен сообщением «Владимирский – ст. Пермь 2»</a:t>
                      </a:r>
                      <a:r>
                        <a:rPr lang="ru-RU" sz="1500" i="0" baseline="0" dirty="0" smtClean="0"/>
                        <a:t>. Для поездок в </a:t>
                      </a:r>
                      <a:r>
                        <a:rPr lang="ru-RU" sz="1500" i="0" baseline="0" dirty="0" err="1" smtClean="0"/>
                        <a:t>Заостровку</a:t>
                      </a:r>
                      <a:r>
                        <a:rPr lang="ru-RU" sz="1500" i="0" baseline="0" dirty="0" smtClean="0"/>
                        <a:t> (Парковый) возможно пересесть на маршрут № 14, 64, 67</a:t>
                      </a:r>
                      <a:endParaRPr lang="ru-RU" sz="15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00"/>
                      </a:srgbClr>
                    </a:solidFill>
                  </a:tcPr>
                </a:tc>
              </a:tr>
              <a:tr h="5085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75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/>
                        <a:t>35</a:t>
                      </a:r>
                      <a:endParaRPr lang="ru-RU" sz="16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/>
                        <a:t>Соболи – </a:t>
                      </a:r>
                      <a:r>
                        <a:rPr lang="ru-RU" sz="1500" i="0" dirty="0" err="1" smtClean="0"/>
                        <a:t>Костарево</a:t>
                      </a:r>
                      <a:endParaRPr lang="ru-RU" sz="15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/>
                        <a:t>Соболи – Комсомольская пл.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/>
                        <a:t>Обращения: не изменять маршрут</a:t>
                      </a:r>
                      <a:endParaRPr lang="ru-RU" sz="1500" b="0" i="0" u="none" strike="noStrike" dirty="0" smtClean="0"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Учтено частично:</a:t>
                      </a:r>
                      <a:r>
                        <a:rPr lang="ru-RU" sz="1500" b="0" i="0" u="none" strike="noStrike" baseline="0" dirty="0" smtClean="0">
                          <a:effectLst/>
                          <a:latin typeface="+mn-lt"/>
                        </a:rPr>
                        <a:t> маршрут продлен до </a:t>
                      </a:r>
                      <a:r>
                        <a:rPr lang="ru-RU" sz="1500" b="0" i="0" u="none" strike="noStrike" baseline="0" dirty="0" err="1" smtClean="0">
                          <a:effectLst/>
                          <a:latin typeface="+mn-lt"/>
                        </a:rPr>
                        <a:t>пл.Дружбы</a:t>
                      </a:r>
                      <a:r>
                        <a:rPr lang="ru-RU" sz="1500" b="0" i="0" u="none" strike="noStrike" baseline="0" dirty="0" smtClean="0">
                          <a:effectLst/>
                          <a:latin typeface="+mn-lt"/>
                        </a:rPr>
                        <a:t> и организован сообщением «Соболи – пл. Дружбы». </a:t>
                      </a:r>
                      <a:endParaRPr lang="ru-RU" sz="15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564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11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6" y="41670"/>
            <a:ext cx="713874" cy="885732"/>
          </a:xfrm>
          <a:prstGeom prst="rect">
            <a:avLst/>
          </a:prstGeom>
        </p:spPr>
      </p:pic>
      <p:sp>
        <p:nvSpPr>
          <p:cNvPr id="7" name="Параллелограмм 6"/>
          <p:cNvSpPr/>
          <p:nvPr/>
        </p:nvSpPr>
        <p:spPr>
          <a:xfrm>
            <a:off x="939113" y="78905"/>
            <a:ext cx="10116065" cy="914183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Кировский район.  </a:t>
            </a:r>
          </a:p>
          <a:p>
            <a:pPr algn="ctr"/>
            <a:r>
              <a:rPr lang="ru-RU" sz="3200" b="1" dirty="0" smtClean="0"/>
              <a:t>Наиболее  частые обращения. </a:t>
            </a:r>
            <a:endParaRPr lang="ru-RU" sz="3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999931"/>
              </p:ext>
            </p:extLst>
          </p:nvPr>
        </p:nvGraphicFramePr>
        <p:xfrm>
          <a:off x="212035" y="1555750"/>
          <a:ext cx="11822560" cy="4160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64603"/>
                <a:gridCol w="1345714"/>
                <a:gridCol w="1648179"/>
                <a:gridCol w="1648179"/>
                <a:gridCol w="5715885"/>
              </a:tblGrid>
              <a:tr h="449473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№ маршрута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Количество обращений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Действующий маршрут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Первоначальный проект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Обращения жителей / принятое решение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00"/>
                      </a:srgbClr>
                    </a:solidFill>
                  </a:tcPr>
                </a:tc>
              </a:tr>
              <a:tr h="447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38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Южная – </a:t>
                      </a:r>
                    </a:p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ст.Пермь-2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Закрыть маршрут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/>
                        <a:t>Обращения</a:t>
                      </a:r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: не закрывать маршрут, сохранить связь Новых Водников и Железнодорожного.</a:t>
                      </a:r>
                      <a:endParaRPr lang="ru-RU" sz="15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Учтено частично: </a:t>
                      </a:r>
                      <a:r>
                        <a:rPr lang="ru-RU" sz="1500" baseline="0" dirty="0" smtClean="0"/>
                        <a:t>маршрут </a:t>
                      </a:r>
                      <a:r>
                        <a:rPr lang="ru-RU" sz="1500" dirty="0" smtClean="0"/>
                        <a:t>сохранен</a:t>
                      </a:r>
                      <a:r>
                        <a:rPr lang="ru-RU" sz="1500" baseline="0" dirty="0" smtClean="0"/>
                        <a:t> сообщением «</a:t>
                      </a:r>
                      <a:r>
                        <a:rPr lang="ru-RU" sz="1500" baseline="0" dirty="0" err="1" smtClean="0"/>
                        <a:t>М.Рыбалко</a:t>
                      </a:r>
                      <a:r>
                        <a:rPr lang="ru-RU" sz="1500" baseline="0" dirty="0" smtClean="0"/>
                        <a:t> –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Драмтеатр»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00"/>
                      </a:srgbClr>
                    </a:solidFill>
                  </a:tcPr>
                </a:tc>
              </a:tr>
              <a:tr h="4422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20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46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Новый Крым – Драмтеатр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движения по ул. Якутской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/>
                        <a:t>Обращения</a:t>
                      </a:r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: не</a:t>
                      </a:r>
                      <a:r>
                        <a:rPr lang="ru-RU" sz="1500" b="0" i="0" u="none" strike="noStrike" baseline="0" dirty="0" smtClean="0">
                          <a:effectLst/>
                          <a:latin typeface="+mn-lt"/>
                        </a:rPr>
                        <a:t> переносить на ул. Якутскую, продлить до ЦР.</a:t>
                      </a:r>
                      <a:endParaRPr lang="ru-RU" sz="1500" b="0" i="0" u="none" strike="noStrike" dirty="0" smtClean="0"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Учтено: маршрут </a:t>
                      </a: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продлен до Центрального рынка, но с </a:t>
                      </a:r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сохранением движения </a:t>
                      </a: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ул. Якутской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00"/>
                      </a:srgbClr>
                    </a:solidFill>
                  </a:tcPr>
                </a:tc>
              </a:tr>
              <a:tr h="5085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30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ДДК </a:t>
                      </a:r>
                      <a:r>
                        <a:rPr lang="ru-RU" sz="15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им.Кирова</a:t>
                      </a: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5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Комс</a:t>
                      </a: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пл.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Закрыть маршрут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/>
                        <a:t>Обращения</a:t>
                      </a:r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: не закрывать маршрут.</a:t>
                      </a:r>
                      <a:endParaRPr lang="ru-RU" sz="15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учтено: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поездки в направлении Комсомольской пл. возможна пересадка с маршрутов № 8, 15, 20 на маршруты № 10, 14, 50, 68 на ул. Попова (увеличено время на бесплатную пересадку до 60 минут). 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00"/>
                      </a:srgbClr>
                    </a:solidFill>
                  </a:tcPr>
                </a:tc>
              </a:tr>
              <a:tr h="5085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80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/>
                        <a:t>42</a:t>
                      </a:r>
                      <a:endParaRPr lang="ru-RU" sz="15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ДДК им. Кирова –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Ераничи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ДДК им. Кирова – Ипподром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/>
                        <a:t>Обращения</a:t>
                      </a:r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: не изменять маршрут.</a:t>
                      </a:r>
                      <a:endParaRPr lang="ru-RU" sz="15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Учтено частично: движение маршрута организовано через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СК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им.Сухарева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ул.Леонова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возможности пересадки на маршруты, следующие в центр с  Нагорного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250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12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6" y="41670"/>
            <a:ext cx="713874" cy="885732"/>
          </a:xfrm>
          <a:prstGeom prst="rect">
            <a:avLst/>
          </a:prstGeom>
        </p:spPr>
      </p:pic>
      <p:sp>
        <p:nvSpPr>
          <p:cNvPr id="7" name="Параллелограмм 6"/>
          <p:cNvSpPr/>
          <p:nvPr/>
        </p:nvSpPr>
        <p:spPr>
          <a:xfrm>
            <a:off x="939113" y="78905"/>
            <a:ext cx="10116065" cy="914183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Дзержинский район.  </a:t>
            </a:r>
          </a:p>
          <a:p>
            <a:pPr algn="ctr"/>
            <a:r>
              <a:rPr lang="ru-RU" sz="3200" b="1" dirty="0" smtClean="0"/>
              <a:t>Наиболее  частые обращения. </a:t>
            </a:r>
            <a:endParaRPr lang="ru-RU" sz="32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931248"/>
              </p:ext>
            </p:extLst>
          </p:nvPr>
        </p:nvGraphicFramePr>
        <p:xfrm>
          <a:off x="331551" y="1376200"/>
          <a:ext cx="11757859" cy="352602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64901">
                  <a:extLst>
                    <a:ext uri="{9D8B030D-6E8A-4147-A177-3AD203B41FA5}">
                      <a16:colId xmlns="" xmlns:a16="http://schemas.microsoft.com/office/drawing/2014/main" val="3640788369"/>
                    </a:ext>
                  </a:extLst>
                </a:gridCol>
                <a:gridCol w="1263534">
                  <a:extLst>
                    <a:ext uri="{9D8B030D-6E8A-4147-A177-3AD203B41FA5}">
                      <a16:colId xmlns="" xmlns:a16="http://schemas.microsoft.com/office/drawing/2014/main" val="3436263830"/>
                    </a:ext>
                  </a:extLst>
                </a:gridCol>
                <a:gridCol w="16724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24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684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9473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№ маршрута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Количество обращений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Действующий маршрут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Первоначальный проект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Обращения жителей / принятое решение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7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82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Юбилейный –  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Заостровка</a:t>
                      </a: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Юбилейный – Драмтеатр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Обращения: не изменять маршрут.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Учтено: </a:t>
                      </a:r>
                      <a:r>
                        <a:rPr lang="ru-RU" sz="1500" baseline="0" dirty="0" smtClean="0"/>
                        <a:t>маршрут </a:t>
                      </a:r>
                      <a:r>
                        <a:rPr lang="ru-RU" sz="1500" dirty="0" smtClean="0"/>
                        <a:t>сохранен </a:t>
                      </a:r>
                      <a:r>
                        <a:rPr lang="ru-RU" sz="1500" baseline="0" dirty="0" smtClean="0"/>
                        <a:t>сообщением «Юбилейный – </a:t>
                      </a:r>
                      <a:r>
                        <a:rPr lang="ru-RU" sz="1500" baseline="0" dirty="0" err="1" smtClean="0"/>
                        <a:t>Заостровка</a:t>
                      </a:r>
                      <a:r>
                        <a:rPr lang="ru-RU" sz="1500" baseline="0" dirty="0" smtClean="0"/>
                        <a:t>»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8950738"/>
                  </a:ext>
                </a:extLst>
              </a:tr>
              <a:tr h="5085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32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Ст. Пермь-2 – Комсомольская пл.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Ст. Пермь-2 – Липовая гора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Обращения: не изменять маршрут.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учтено: связь ул. Васильева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ул. Куйбышева обеспечена трамваем № 5.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8777781"/>
                  </a:ext>
                </a:extLst>
              </a:tr>
              <a:tr h="5085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28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Парковый –  Садовый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Парковый –  </a:t>
                      </a:r>
                      <a:r>
                        <a:rPr lang="ru-RU" sz="15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Архиерейка</a:t>
                      </a: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Обращения: продлить маршрут до </a:t>
                      </a:r>
                      <a:r>
                        <a:rPr lang="ru-RU" sz="15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Застровки</a:t>
                      </a: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Учтено: маршрут продлен до </a:t>
                      </a:r>
                      <a:r>
                        <a:rPr lang="ru-RU" sz="15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Заостровки</a:t>
                      </a: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9970886"/>
                  </a:ext>
                </a:extLst>
              </a:tr>
              <a:tr h="5085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/>
                        <a:t>64</a:t>
                      </a:r>
                      <a:endParaRPr lang="ru-RU" sz="16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Владимирский – </a:t>
                      </a:r>
                      <a:r>
                        <a:rPr lang="ru-RU" sz="15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Заостровка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Владимирский – ст. Пермь-2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/>
                        <a:t>Обращения: не изменять маршрут</a:t>
                      </a:r>
                      <a:endParaRPr lang="ru-RU" sz="1500" i="0" dirty="0" smtClean="0"/>
                    </a:p>
                    <a:p>
                      <a:pPr algn="ctr"/>
                      <a:r>
                        <a:rPr lang="ru-RU" sz="1500" i="0" dirty="0" smtClean="0"/>
                        <a:t>Учтено частично: до </a:t>
                      </a:r>
                      <a:r>
                        <a:rPr lang="ru-RU" sz="1500" i="0" dirty="0" err="1" smtClean="0"/>
                        <a:t>Заостровки</a:t>
                      </a:r>
                      <a:r>
                        <a:rPr lang="ru-RU" sz="1500" i="0" dirty="0" smtClean="0"/>
                        <a:t> продлен маршрут № 67 (связь с Центральным рынком)</a:t>
                      </a:r>
                      <a:r>
                        <a:rPr lang="ru-RU" sz="1500" i="0" baseline="0" dirty="0" smtClean="0"/>
                        <a:t>. Для поездок </a:t>
                      </a:r>
                      <a:r>
                        <a:rPr lang="ru-RU" sz="1500" baseline="0" dirty="0" smtClean="0"/>
                        <a:t>по </a:t>
                      </a:r>
                      <a:r>
                        <a:rPr lang="ru-RU" sz="1500" b="0" i="0" u="none" strike="noStrike" baseline="0" dirty="0" smtClean="0">
                          <a:effectLst/>
                          <a:latin typeface="+mn-lt"/>
                        </a:rPr>
                        <a:t>Комсомольскому пр. </a:t>
                      </a:r>
                      <a:r>
                        <a:rPr lang="ru-RU" sz="1500" baseline="0" dirty="0" smtClean="0"/>
                        <a:t>можно бесплатно пересесть на маршруты № 1, 45, 50, 51, 74</a:t>
                      </a:r>
                      <a:r>
                        <a:rPr lang="ru-RU" sz="1500" i="0" baseline="0" dirty="0" smtClean="0"/>
                        <a:t>.</a:t>
                      </a:r>
                      <a:endParaRPr lang="ru-RU" sz="15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7696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424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13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6" y="41670"/>
            <a:ext cx="713874" cy="885732"/>
          </a:xfrm>
          <a:prstGeom prst="rect">
            <a:avLst/>
          </a:prstGeom>
        </p:spPr>
      </p:pic>
      <p:sp>
        <p:nvSpPr>
          <p:cNvPr id="7" name="Параллелограмм 6"/>
          <p:cNvSpPr/>
          <p:nvPr/>
        </p:nvSpPr>
        <p:spPr>
          <a:xfrm>
            <a:off x="939113" y="78905"/>
            <a:ext cx="10116065" cy="914183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Мотовилихинский район.  </a:t>
            </a:r>
          </a:p>
          <a:p>
            <a:pPr algn="ctr"/>
            <a:r>
              <a:rPr lang="ru-RU" sz="3200" b="1" dirty="0" smtClean="0"/>
              <a:t>Наиболее  частые обращения. </a:t>
            </a:r>
            <a:endParaRPr lang="ru-RU" sz="32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979169"/>
              </p:ext>
            </p:extLst>
          </p:nvPr>
        </p:nvGraphicFramePr>
        <p:xfrm>
          <a:off x="194030" y="1291397"/>
          <a:ext cx="11757858" cy="5303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23337">
                  <a:extLst>
                    <a:ext uri="{9D8B030D-6E8A-4147-A177-3AD203B41FA5}">
                      <a16:colId xmlns="" xmlns:a16="http://schemas.microsoft.com/office/drawing/2014/main" val="3640788369"/>
                    </a:ext>
                  </a:extLst>
                </a:gridCol>
                <a:gridCol w="1238597">
                  <a:extLst>
                    <a:ext uri="{9D8B030D-6E8A-4147-A177-3AD203B41FA5}">
                      <a16:colId xmlns="" xmlns:a16="http://schemas.microsoft.com/office/drawing/2014/main" val="3436263830"/>
                    </a:ext>
                  </a:extLst>
                </a:gridCol>
                <a:gridCol w="17056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056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684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9473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№ маршрута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Количество обращений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Действующий маршрут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Первоначальный проект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Обращения жителей / принятое решение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7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32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Архиерейка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город Сердца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Костарево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Город сердца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Обращения: не изменять маршрут (связь Ивы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средней дамбы)</a:t>
                      </a: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Учтено частично: из 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Архиерейки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организован маршрут № 13,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обеспечивающий связь микрорайона, ул. Ушинского и средней дамбы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Для поездки в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направлении ЦУМа в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озможна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пересадка на маршруты № 14, 51.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8950738"/>
                  </a:ext>
                </a:extLst>
              </a:tr>
              <a:tr h="447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36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36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</a:t>
                      </a:r>
                      <a:r>
                        <a:rPr lang="ru-RU" sz="15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Мильчакова</a:t>
                      </a: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Вышка-2 – Вышка-1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</a:t>
                      </a:r>
                      <a:r>
                        <a:rPr lang="ru-RU" sz="15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Мильчакова</a:t>
                      </a: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Вышка-2 – Вышка-1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Обращения:</a:t>
                      </a:r>
                      <a:r>
                        <a:rPr lang="ru-RU" sz="1500" b="0" i="0" u="none" strike="noStrike" baseline="0" dirty="0" smtClean="0">
                          <a:effectLst/>
                          <a:latin typeface="+mn-lt"/>
                        </a:rPr>
                        <a:t> продлить все рейсы до Вышки-1.</a:t>
                      </a:r>
                      <a:endParaRPr lang="ru-RU" sz="1500" b="0" i="0" u="none" strike="noStrike" dirty="0" smtClean="0"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Учтено частично: продлить все рейсы до Вышки-1 не представляется возможным из-за недостаточной</a:t>
                      </a:r>
                      <a:r>
                        <a:rPr lang="ru-RU" sz="15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ширины проезжей</a:t>
                      </a:r>
                      <a:r>
                        <a:rPr lang="ru-RU" sz="1500" b="0" i="0" u="none" strike="noStrike" baseline="0" dirty="0" smtClean="0">
                          <a:effectLst/>
                          <a:latin typeface="+mn-lt"/>
                        </a:rPr>
                        <a:t> части для автобуса большого класса. Дополнительно до Вышки-1 организовано движение маршрута № 58 автобусами среднего класса.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4828504"/>
                  </a:ext>
                </a:extLst>
              </a:tr>
              <a:tr h="4422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38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39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Пл. Дружбы –  </a:t>
                      </a:r>
                      <a:r>
                        <a:rPr lang="ru-RU" sz="15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Архиерейка</a:t>
                      </a: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 Гарцы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Гарцы – ул. Ушинского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Обращения: не изменять маршрут (связь </a:t>
                      </a:r>
                      <a:r>
                        <a:rPr lang="ru-RU" sz="1500" b="0" i="0" u="none" strike="noStrike" dirty="0" err="1" smtClean="0">
                          <a:effectLst/>
                          <a:latin typeface="+mn-lt"/>
                        </a:rPr>
                        <a:t>Костарево</a:t>
                      </a:r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 и пл. Дружбы)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Учтено частично: для внутрирайонных</a:t>
                      </a:r>
                      <a:r>
                        <a:rPr lang="ru-RU" sz="1500" b="0" i="0" u="none" strike="noStrike" baseline="0" dirty="0" smtClean="0">
                          <a:effectLst/>
                          <a:latin typeface="+mn-lt"/>
                        </a:rPr>
                        <a:t> связей </a:t>
                      </a:r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открыт маршрут №37 «Ива — </a:t>
                      </a:r>
                      <a:r>
                        <a:rPr lang="ru-RU" sz="1500" b="0" i="0" u="none" strike="noStrike" dirty="0" err="1" smtClean="0">
                          <a:effectLst/>
                          <a:latin typeface="+mn-lt"/>
                        </a:rPr>
                        <a:t>ул.Грачева</a:t>
                      </a:r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 ( кольцевой)». Маршрут № 38</a:t>
                      </a:r>
                      <a:r>
                        <a:rPr lang="ru-RU" sz="1500" b="0" i="0" u="none" strike="noStrike" baseline="0" dirty="0" smtClean="0">
                          <a:effectLst/>
                          <a:latin typeface="+mn-lt"/>
                        </a:rPr>
                        <a:t> для удобства жителей микрорайона Гарцы направлен по ул. Уральская без заезда в </a:t>
                      </a:r>
                      <a:r>
                        <a:rPr lang="ru-RU" sz="1500" b="0" i="0" u="none" strike="noStrike" baseline="0" dirty="0" err="1" smtClean="0">
                          <a:effectLst/>
                          <a:latin typeface="+mn-lt"/>
                        </a:rPr>
                        <a:t>Костарево</a:t>
                      </a:r>
                      <a:r>
                        <a:rPr lang="ru-RU" sz="1500" b="0" i="0" u="none" strike="noStrike" baseline="0" dirty="0" smtClean="0">
                          <a:effectLst/>
                          <a:latin typeface="+mn-lt"/>
                        </a:rPr>
                        <a:t> сообщением « Гарцы –  Садовый».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7827150"/>
                  </a:ext>
                </a:extLst>
              </a:tr>
              <a:tr h="5085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28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Парковый –  Садовый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Парковый –  </a:t>
                      </a:r>
                      <a:r>
                        <a:rPr lang="ru-RU" sz="15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Архиерейка</a:t>
                      </a: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Обращения: сохранить связь ул. Тургенева и средней дамбы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Учтено: связь ул. Тургенева и средней дамбы включена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маршрут № 4 «Пл. Дружбы – Нагорный» </a:t>
                      </a:r>
                      <a:endParaRPr lang="ru-RU" sz="15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8777781"/>
                  </a:ext>
                </a:extLst>
              </a:tr>
              <a:tr h="5085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68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35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Ст. Пермь-</a:t>
                      </a:r>
                      <a:r>
                        <a:rPr lang="en-U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 – </a:t>
                      </a: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Садовый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Садовый –  </a:t>
                      </a:r>
                      <a:r>
                        <a:rPr lang="ru-RU" sz="1500" b="0" i="0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Заостровка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Обращения: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изменять маршрут.</a:t>
                      </a:r>
                      <a:endParaRPr lang="ru-RU" sz="15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Учтено: маршрут возвращен на Пермь-2.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497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14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6" y="41670"/>
            <a:ext cx="713874" cy="885732"/>
          </a:xfrm>
          <a:prstGeom prst="rect">
            <a:avLst/>
          </a:prstGeom>
        </p:spPr>
      </p:pic>
      <p:sp>
        <p:nvSpPr>
          <p:cNvPr id="7" name="Параллелограмм 6"/>
          <p:cNvSpPr/>
          <p:nvPr/>
        </p:nvSpPr>
        <p:spPr>
          <a:xfrm>
            <a:off x="939113" y="78905"/>
            <a:ext cx="10116065" cy="914183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Орджоникидзевский район.  </a:t>
            </a:r>
          </a:p>
          <a:p>
            <a:pPr algn="ctr"/>
            <a:r>
              <a:rPr lang="ru-RU" sz="3200" b="1" dirty="0" smtClean="0"/>
              <a:t>Наиболее  частые обращения. </a:t>
            </a:r>
            <a:endParaRPr lang="ru-RU" sz="32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354346"/>
              </p:ext>
            </p:extLst>
          </p:nvPr>
        </p:nvGraphicFramePr>
        <p:xfrm>
          <a:off x="251791" y="1398242"/>
          <a:ext cx="11757858" cy="36631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89839"/>
                <a:gridCol w="1363287"/>
                <a:gridCol w="1610064"/>
                <a:gridCol w="1765332"/>
                <a:gridCol w="5529336"/>
              </a:tblGrid>
              <a:tr h="449473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№ маршрута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Количество обращений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Действующий маршрут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Первоначальный проект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Обращения жителей / принятое решение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00"/>
                      </a:srgbClr>
                    </a:solidFill>
                  </a:tcPr>
                </a:tc>
              </a:tr>
              <a:tr h="447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82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Садовый - Пермский военный институт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Садовый – 1905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Обращения: не изменять маршрут.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Учтено частично: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маршрут сохранен до Садового в будние дни в часы «пик». В выходные дни и межпиковое время до ул. 1905 года с возможностью бесплатной пересадки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00"/>
                      </a:srgbClr>
                    </a:solidFill>
                  </a:tcPr>
                </a:tc>
              </a:tr>
              <a:tr h="4422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32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25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Васильевка - Центральный рынок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Васильевка – Октябрьская пл.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Обращения: не изменять маршрут.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Учтено: маршрут сохранен до ЦР. Увеличена 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пассажировместимость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транспортных средств до особо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большой.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00"/>
                      </a:srgbClr>
                    </a:solidFill>
                  </a:tcPr>
                </a:tc>
              </a:tr>
              <a:tr h="5085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34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Заозерье - станция Пермь-</a:t>
                      </a:r>
                      <a:r>
                        <a:rPr lang="en-U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Заозерье – 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ул.Попова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Обращения: не изменять маршрут.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Учтено: маршрут сохранен до Перми-2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00"/>
                      </a:srgbClr>
                    </a:solidFill>
                  </a:tcPr>
                </a:tc>
              </a:tr>
              <a:tr h="5085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78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Левшино</a:t>
                      </a: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5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Ераничи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Левшино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ЦР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Обращения: не изменять маршрут.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Учтено частично: маршрут продлен до 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ул.Мильчакова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Возможна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бесплатная пересадка на маршрут № 36, который продлен до микрорайона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Ераничи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970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15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6" y="41670"/>
            <a:ext cx="713874" cy="885732"/>
          </a:xfrm>
          <a:prstGeom prst="rect">
            <a:avLst/>
          </a:prstGeom>
        </p:spPr>
      </p:pic>
      <p:sp>
        <p:nvSpPr>
          <p:cNvPr id="7" name="Параллелограмм 6"/>
          <p:cNvSpPr/>
          <p:nvPr/>
        </p:nvSpPr>
        <p:spPr>
          <a:xfrm>
            <a:off x="939113" y="78905"/>
            <a:ext cx="10116065" cy="914183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Новые транспортные связи </a:t>
            </a:r>
            <a:endParaRPr lang="ru-RU" sz="3200" b="1" dirty="0"/>
          </a:p>
        </p:txBody>
      </p:sp>
      <p:sp>
        <p:nvSpPr>
          <p:cNvPr id="4" name="Блок-схема: данные 3"/>
          <p:cNvSpPr/>
          <p:nvPr/>
        </p:nvSpPr>
        <p:spPr>
          <a:xfrm>
            <a:off x="540027" y="1566600"/>
            <a:ext cx="3306416" cy="1020791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Маршрут №11</a:t>
            </a:r>
            <a:endParaRPr lang="ru-RU" dirty="0"/>
          </a:p>
        </p:txBody>
      </p:sp>
      <p:sp>
        <p:nvSpPr>
          <p:cNvPr id="8" name="Блок-схема: данные 7"/>
          <p:cNvSpPr/>
          <p:nvPr/>
        </p:nvSpPr>
        <p:spPr>
          <a:xfrm>
            <a:off x="495301" y="3052529"/>
            <a:ext cx="3351142" cy="923123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Маршрут №24</a:t>
            </a:r>
            <a:endParaRPr lang="ru-RU" dirty="0"/>
          </a:p>
        </p:txBody>
      </p:sp>
      <p:sp>
        <p:nvSpPr>
          <p:cNvPr id="10" name="Блок-схема: данные 9"/>
          <p:cNvSpPr/>
          <p:nvPr/>
        </p:nvSpPr>
        <p:spPr>
          <a:xfrm>
            <a:off x="415053" y="4281074"/>
            <a:ext cx="3282304" cy="867396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Маршрут №9 и №23</a:t>
            </a:r>
            <a:endParaRPr lang="ru-RU" dirty="0"/>
          </a:p>
        </p:txBody>
      </p:sp>
      <p:sp>
        <p:nvSpPr>
          <p:cNvPr id="11" name="Блок-схема: данные 10"/>
          <p:cNvSpPr/>
          <p:nvPr/>
        </p:nvSpPr>
        <p:spPr>
          <a:xfrm>
            <a:off x="341243" y="5551281"/>
            <a:ext cx="3356113" cy="909154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Маршрут №39</a:t>
            </a:r>
            <a:endParaRPr lang="ru-RU" dirty="0"/>
          </a:p>
        </p:txBody>
      </p:sp>
      <p:sp>
        <p:nvSpPr>
          <p:cNvPr id="6" name="Параллелограмм 5"/>
          <p:cNvSpPr/>
          <p:nvPr/>
        </p:nvSpPr>
        <p:spPr>
          <a:xfrm>
            <a:off x="4343400" y="1649896"/>
            <a:ext cx="6711778" cy="1033669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«Парковый – Садовый» через ул. Переселенческую, Гознак, Стахановскую, Чкалова, </a:t>
            </a:r>
            <a:r>
              <a:rPr lang="ru-RU" dirty="0" err="1">
                <a:solidFill>
                  <a:schemeClr val="tx1"/>
                </a:solidFill>
              </a:rPr>
              <a:t>Старцева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(обеспечена связь ул</a:t>
            </a:r>
            <a:r>
              <a:rPr lang="ru-RU" dirty="0">
                <a:solidFill>
                  <a:schemeClr val="tx1"/>
                </a:solidFill>
              </a:rPr>
              <a:t>. Переселенческой,  Авиатор)</a:t>
            </a:r>
          </a:p>
        </p:txBody>
      </p:sp>
      <p:sp>
        <p:nvSpPr>
          <p:cNvPr id="12" name="Параллелограмм 11"/>
          <p:cNvSpPr/>
          <p:nvPr/>
        </p:nvSpPr>
        <p:spPr>
          <a:xfrm>
            <a:off x="4535556" y="2941983"/>
            <a:ext cx="6711778" cy="1033669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«Автопарк – пл. Дружбы» </a:t>
            </a:r>
            <a:r>
              <a:rPr lang="ru-RU" dirty="0" smtClean="0">
                <a:solidFill>
                  <a:schemeClr val="tx1"/>
                </a:solidFill>
              </a:rPr>
              <a:t>(появится связь микрорайонов </a:t>
            </a:r>
            <a:r>
              <a:rPr lang="ru-RU" dirty="0" err="1" smtClean="0">
                <a:solidFill>
                  <a:schemeClr val="tx1"/>
                </a:solidFill>
              </a:rPr>
              <a:t>Камгэс</a:t>
            </a:r>
            <a:r>
              <a:rPr lang="ru-RU" dirty="0">
                <a:solidFill>
                  <a:schemeClr val="tx1"/>
                </a:solidFill>
              </a:rPr>
              <a:t>, ПДК, Январский, Энергетик </a:t>
            </a:r>
            <a:r>
              <a:rPr lang="ru-RU" dirty="0" smtClean="0">
                <a:solidFill>
                  <a:schemeClr val="tx1"/>
                </a:solidFill>
              </a:rPr>
              <a:t>с </a:t>
            </a:r>
            <a:r>
              <a:rPr lang="ru-RU" dirty="0">
                <a:solidFill>
                  <a:schemeClr val="tx1"/>
                </a:solidFill>
              </a:rPr>
              <a:t>центральной частью города)</a:t>
            </a:r>
          </a:p>
        </p:txBody>
      </p:sp>
      <p:sp>
        <p:nvSpPr>
          <p:cNvPr id="13" name="Параллелограмм 12"/>
          <p:cNvSpPr/>
          <p:nvPr/>
        </p:nvSpPr>
        <p:spPr>
          <a:xfrm>
            <a:off x="4642022" y="4197937"/>
            <a:ext cx="6711778" cy="1033669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Преимущество для </a:t>
            </a:r>
            <a:r>
              <a:rPr lang="ru-RU" dirty="0">
                <a:solidFill>
                  <a:schemeClr val="tx1"/>
                </a:solidFill>
              </a:rPr>
              <a:t>жителей </a:t>
            </a:r>
            <a:r>
              <a:rPr lang="ru-RU" dirty="0" err="1">
                <a:solidFill>
                  <a:schemeClr val="tx1"/>
                </a:solidFill>
              </a:rPr>
              <a:t>Субботино</a:t>
            </a:r>
            <a:r>
              <a:rPr lang="ru-RU" dirty="0">
                <a:solidFill>
                  <a:schemeClr val="tx1"/>
                </a:solidFill>
              </a:rPr>
              <a:t> и Голованово за счет перевода маршрутов в регулируемый </a:t>
            </a:r>
            <a:r>
              <a:rPr lang="ru-RU" dirty="0" smtClean="0">
                <a:solidFill>
                  <a:schemeClr val="tx1"/>
                </a:solidFill>
              </a:rPr>
              <a:t>тариф с перспективой бесплатной пересадки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араллелограмм 13"/>
          <p:cNvSpPr/>
          <p:nvPr/>
        </p:nvSpPr>
        <p:spPr>
          <a:xfrm>
            <a:off x="4343400" y="5551281"/>
            <a:ext cx="6711778" cy="1033669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Транспортное </a:t>
            </a:r>
            <a:r>
              <a:rPr lang="ru-RU" dirty="0">
                <a:solidFill>
                  <a:schemeClr val="tx1"/>
                </a:solidFill>
              </a:rPr>
              <a:t>сообщение с  </a:t>
            </a:r>
            <a:r>
              <a:rPr lang="ru-RU" dirty="0" err="1" smtClean="0">
                <a:solidFill>
                  <a:schemeClr val="tx1"/>
                </a:solidFill>
              </a:rPr>
              <a:t>Ласьвинскими</a:t>
            </a:r>
            <a:r>
              <a:rPr lang="ru-RU" dirty="0" smtClean="0">
                <a:solidFill>
                  <a:schemeClr val="tx1"/>
                </a:solidFill>
              </a:rPr>
              <a:t> хуторами </a:t>
            </a:r>
            <a:r>
              <a:rPr lang="ru-RU" dirty="0">
                <a:solidFill>
                  <a:schemeClr val="tx1"/>
                </a:solidFill>
              </a:rPr>
              <a:t>будет обеспечено в круглогодичном режиме</a:t>
            </a:r>
          </a:p>
        </p:txBody>
      </p:sp>
    </p:spTree>
    <p:extLst>
      <p:ext uri="{BB962C8B-B14F-4D97-AF65-F5344CB8AC3E}">
        <p14:creationId xmlns:p14="http://schemas.microsoft.com/office/powerpoint/2010/main" val="25237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16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6" y="41670"/>
            <a:ext cx="713874" cy="885732"/>
          </a:xfrm>
          <a:prstGeom prst="rect">
            <a:avLst/>
          </a:prstGeom>
        </p:spPr>
      </p:pic>
      <p:sp>
        <p:nvSpPr>
          <p:cNvPr id="7" name="Параллелограмм 6"/>
          <p:cNvSpPr/>
          <p:nvPr/>
        </p:nvSpPr>
        <p:spPr>
          <a:xfrm>
            <a:off x="939113" y="78905"/>
            <a:ext cx="10116065" cy="914183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Сокращение интервалов движения</a:t>
            </a:r>
            <a:endParaRPr lang="ru-RU" sz="3200" b="1" dirty="0"/>
          </a:p>
        </p:txBody>
      </p:sp>
      <p:sp>
        <p:nvSpPr>
          <p:cNvPr id="11" name="Блок-схема: данные 10"/>
          <p:cNvSpPr/>
          <p:nvPr/>
        </p:nvSpPr>
        <p:spPr>
          <a:xfrm>
            <a:off x="311427" y="1158185"/>
            <a:ext cx="3356113" cy="909154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Микрорайоны</a:t>
            </a:r>
            <a:endParaRPr lang="ru-RU" b="1" dirty="0"/>
          </a:p>
        </p:txBody>
      </p:sp>
      <p:sp>
        <p:nvSpPr>
          <p:cNvPr id="15" name="Блок-схема: данные 14"/>
          <p:cNvSpPr/>
          <p:nvPr/>
        </p:nvSpPr>
        <p:spPr>
          <a:xfrm>
            <a:off x="4031975" y="1158185"/>
            <a:ext cx="3356113" cy="909154"/>
          </a:xfrm>
          <a:prstGeom prst="flowChartInputOutpu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Было</a:t>
            </a:r>
            <a:endParaRPr lang="ru-RU" b="1" dirty="0"/>
          </a:p>
        </p:txBody>
      </p:sp>
      <p:sp>
        <p:nvSpPr>
          <p:cNvPr id="16" name="Блок-схема: данные 15"/>
          <p:cNvSpPr/>
          <p:nvPr/>
        </p:nvSpPr>
        <p:spPr>
          <a:xfrm>
            <a:off x="7573619" y="1241011"/>
            <a:ext cx="3356113" cy="909154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Станет</a:t>
            </a:r>
            <a:endParaRPr lang="ru-RU" b="1" dirty="0"/>
          </a:p>
        </p:txBody>
      </p:sp>
      <p:sp>
        <p:nvSpPr>
          <p:cNvPr id="17" name="Блок-схема: данные 16"/>
          <p:cNvSpPr/>
          <p:nvPr/>
        </p:nvSpPr>
        <p:spPr>
          <a:xfrm>
            <a:off x="311425" y="2491298"/>
            <a:ext cx="2779645" cy="758798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Архиерейка</a:t>
            </a:r>
            <a:r>
              <a:rPr lang="ru-RU" b="1" dirty="0" smtClean="0"/>
              <a:t> Ива</a:t>
            </a:r>
            <a:endParaRPr lang="ru-RU" b="1" dirty="0"/>
          </a:p>
        </p:txBody>
      </p:sp>
      <p:sp>
        <p:nvSpPr>
          <p:cNvPr id="18" name="Блок-схема: данные 17"/>
          <p:cNvSpPr/>
          <p:nvPr/>
        </p:nvSpPr>
        <p:spPr>
          <a:xfrm>
            <a:off x="311425" y="3558127"/>
            <a:ext cx="2683564" cy="760840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Камский </a:t>
            </a:r>
          </a:p>
          <a:p>
            <a:pPr algn="ctr"/>
            <a:r>
              <a:rPr lang="ru-RU" b="1" dirty="0" smtClean="0"/>
              <a:t>Васильевка</a:t>
            </a:r>
            <a:endParaRPr lang="ru-RU" b="1" dirty="0"/>
          </a:p>
        </p:txBody>
      </p:sp>
      <p:sp>
        <p:nvSpPr>
          <p:cNvPr id="19" name="Блок-схема: данные 18"/>
          <p:cNvSpPr/>
          <p:nvPr/>
        </p:nvSpPr>
        <p:spPr>
          <a:xfrm>
            <a:off x="183875" y="4615427"/>
            <a:ext cx="2811114" cy="712165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Новые </a:t>
            </a:r>
            <a:r>
              <a:rPr lang="ru-RU" b="1" dirty="0" err="1" smtClean="0"/>
              <a:t>Ляды</a:t>
            </a:r>
            <a:endParaRPr lang="ru-RU" b="1" dirty="0"/>
          </a:p>
        </p:txBody>
      </p:sp>
      <p:sp>
        <p:nvSpPr>
          <p:cNvPr id="20" name="Блок-схема: данные 19"/>
          <p:cNvSpPr/>
          <p:nvPr/>
        </p:nvSpPr>
        <p:spPr>
          <a:xfrm>
            <a:off x="159853" y="5601583"/>
            <a:ext cx="2859157" cy="754767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Верхняя Курья</a:t>
            </a:r>
            <a:endParaRPr lang="ru-RU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597965" y="2981739"/>
            <a:ext cx="3031435" cy="3578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667539" y="4055990"/>
            <a:ext cx="3031435" cy="3578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667540" y="5086892"/>
            <a:ext cx="3031435" cy="3578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597964" y="6161143"/>
            <a:ext cx="3031435" cy="3578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вверх 23"/>
          <p:cNvSpPr/>
          <p:nvPr/>
        </p:nvSpPr>
        <p:spPr>
          <a:xfrm>
            <a:off x="7464288" y="2620140"/>
            <a:ext cx="3780181" cy="66934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углом вверх 24"/>
          <p:cNvSpPr/>
          <p:nvPr/>
        </p:nvSpPr>
        <p:spPr>
          <a:xfrm>
            <a:off x="7452624" y="3649622"/>
            <a:ext cx="3780181" cy="66934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углом вверх 25"/>
          <p:cNvSpPr/>
          <p:nvPr/>
        </p:nvSpPr>
        <p:spPr>
          <a:xfrm>
            <a:off x="7464288" y="4712279"/>
            <a:ext cx="3780181" cy="66934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углом вверх 26"/>
          <p:cNvSpPr/>
          <p:nvPr/>
        </p:nvSpPr>
        <p:spPr>
          <a:xfrm>
            <a:off x="7464288" y="5716877"/>
            <a:ext cx="3780181" cy="66934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483484" y="2782409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13 минут</a:t>
            </a:r>
            <a:endParaRPr lang="ru-RU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716990" y="4567993"/>
            <a:ext cx="12554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53 минуты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80 минут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655460" y="3511276"/>
            <a:ext cx="73997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нтервал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движения внутрирайонных маршрутов сокращен в два раза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счет включения участков маршрута № 22 в маршруты № 58 и № 44</a:t>
            </a:r>
          </a:p>
          <a:p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483485" y="5878543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25 минут</a:t>
            </a:r>
            <a:endParaRPr lang="ru-RU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610600" y="2791311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минут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716913" y="5825943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15 минут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716913" y="4604580"/>
            <a:ext cx="10903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35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минут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55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минут</a:t>
            </a:r>
          </a:p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716927" y="4562127"/>
            <a:ext cx="766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34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61 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825" y="2512845"/>
            <a:ext cx="668299" cy="66829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39" y="5640019"/>
            <a:ext cx="705089" cy="70508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367" y="2550621"/>
            <a:ext cx="1036154" cy="54133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367" y="5640019"/>
            <a:ext cx="1055553" cy="55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08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2781" y="6411974"/>
            <a:ext cx="2743200" cy="365125"/>
          </a:xfrm>
        </p:spPr>
        <p:txBody>
          <a:bodyPr/>
          <a:lstStyle/>
          <a:p>
            <a:fld id="{489CF898-69B3-4756-92BD-9CF9C149CE16}" type="slidenum">
              <a:rPr lang="ru-RU" smtClean="0"/>
              <a:t>17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6" y="41670"/>
            <a:ext cx="713874" cy="885732"/>
          </a:xfrm>
          <a:prstGeom prst="rect">
            <a:avLst/>
          </a:prstGeom>
        </p:spPr>
      </p:pic>
      <p:sp>
        <p:nvSpPr>
          <p:cNvPr id="7" name="Параллелограмм 6"/>
          <p:cNvSpPr/>
          <p:nvPr/>
        </p:nvSpPr>
        <p:spPr>
          <a:xfrm>
            <a:off x="939113" y="78905"/>
            <a:ext cx="10116065" cy="914183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Организация внутрирайонных маршрутов</a:t>
            </a:r>
            <a:endParaRPr lang="ru-RU" sz="3200" b="1" dirty="0"/>
          </a:p>
        </p:txBody>
      </p:sp>
      <p:sp>
        <p:nvSpPr>
          <p:cNvPr id="11" name="Блок-схема: данные 10"/>
          <p:cNvSpPr/>
          <p:nvPr/>
        </p:nvSpPr>
        <p:spPr>
          <a:xfrm>
            <a:off x="311427" y="1158185"/>
            <a:ext cx="3356113" cy="909154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Район</a:t>
            </a:r>
            <a:endParaRPr lang="ru-RU" b="1" dirty="0"/>
          </a:p>
        </p:txBody>
      </p:sp>
      <p:sp>
        <p:nvSpPr>
          <p:cNvPr id="15" name="Блок-схема: данные 14"/>
          <p:cNvSpPr/>
          <p:nvPr/>
        </p:nvSpPr>
        <p:spPr>
          <a:xfrm>
            <a:off x="4031975" y="1158185"/>
            <a:ext cx="3356113" cy="909154"/>
          </a:xfrm>
          <a:prstGeom prst="flowChartInputOutp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№ маршрута</a:t>
            </a:r>
            <a:endParaRPr lang="ru-RU" b="1" dirty="0"/>
          </a:p>
        </p:txBody>
      </p:sp>
      <p:sp>
        <p:nvSpPr>
          <p:cNvPr id="16" name="Блок-схема: данные 15"/>
          <p:cNvSpPr/>
          <p:nvPr/>
        </p:nvSpPr>
        <p:spPr>
          <a:xfrm>
            <a:off x="7573619" y="1241011"/>
            <a:ext cx="3356113" cy="909154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Связь </a:t>
            </a:r>
            <a:endParaRPr lang="ru-RU" b="1" dirty="0"/>
          </a:p>
        </p:txBody>
      </p:sp>
      <p:sp>
        <p:nvSpPr>
          <p:cNvPr id="17" name="Блок-схема: данные 16"/>
          <p:cNvSpPr/>
          <p:nvPr/>
        </p:nvSpPr>
        <p:spPr>
          <a:xfrm>
            <a:off x="311424" y="2402143"/>
            <a:ext cx="3269040" cy="300013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Индустриальный</a:t>
            </a:r>
            <a:endParaRPr lang="ru-RU" b="1" dirty="0"/>
          </a:p>
        </p:txBody>
      </p:sp>
      <p:sp>
        <p:nvSpPr>
          <p:cNvPr id="33" name="Блок-схема: данные 32"/>
          <p:cNvSpPr/>
          <p:nvPr/>
        </p:nvSpPr>
        <p:spPr>
          <a:xfrm>
            <a:off x="354963" y="3334465"/>
            <a:ext cx="3269040" cy="300013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Кировский</a:t>
            </a:r>
            <a:endParaRPr lang="ru-RU" b="1" dirty="0"/>
          </a:p>
        </p:txBody>
      </p:sp>
      <p:sp>
        <p:nvSpPr>
          <p:cNvPr id="35" name="Блок-схема: данные 34"/>
          <p:cNvSpPr/>
          <p:nvPr/>
        </p:nvSpPr>
        <p:spPr>
          <a:xfrm>
            <a:off x="211028" y="4386327"/>
            <a:ext cx="3412975" cy="300013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Мотовилихинский</a:t>
            </a:r>
            <a:endParaRPr lang="ru-RU" b="1" dirty="0"/>
          </a:p>
        </p:txBody>
      </p:sp>
      <p:sp>
        <p:nvSpPr>
          <p:cNvPr id="42" name="Блок-схема: данные 41"/>
          <p:cNvSpPr/>
          <p:nvPr/>
        </p:nvSpPr>
        <p:spPr>
          <a:xfrm>
            <a:off x="-14728" y="5041398"/>
            <a:ext cx="3864485" cy="300013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Орджоникидзевский</a:t>
            </a:r>
            <a:endParaRPr lang="ru-RU" b="1" dirty="0"/>
          </a:p>
        </p:txBody>
      </p:sp>
      <p:sp>
        <p:nvSpPr>
          <p:cNvPr id="43" name="Блок-схема: данные 42"/>
          <p:cNvSpPr/>
          <p:nvPr/>
        </p:nvSpPr>
        <p:spPr>
          <a:xfrm>
            <a:off x="211028" y="6143933"/>
            <a:ext cx="3269040" cy="300013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Свердловский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326406" y="3756950"/>
            <a:ext cx="1814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Кировоградская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63984" y="2494349"/>
            <a:ext cx="1252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Субботино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690884" y="2469935"/>
            <a:ext cx="837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Хмели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259755" y="2483950"/>
            <a:ext cx="1190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Нагорный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207894" y="2911793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Новый Крым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505637" y="2935784"/>
            <a:ext cx="77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Курья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136696" y="3756950"/>
            <a:ext cx="124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Судозавод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259755" y="4286681"/>
            <a:ext cx="944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у</a:t>
            </a:r>
            <a:r>
              <a:rPr lang="ru-RU" b="1" dirty="0" smtClean="0">
                <a:solidFill>
                  <a:srgbClr val="0070C0"/>
                </a:solidFill>
              </a:rPr>
              <a:t>л. Ким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011399" y="4265998"/>
            <a:ext cx="1365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у</a:t>
            </a:r>
            <a:r>
              <a:rPr lang="ru-RU" b="1" dirty="0" smtClean="0">
                <a:solidFill>
                  <a:srgbClr val="0070C0"/>
                </a:solidFill>
              </a:rPr>
              <a:t>л. Дружбы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951941" y="4317008"/>
            <a:ext cx="1210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Костарёво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7924727" y="2190670"/>
            <a:ext cx="2359299" cy="30440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Кольцевой</a:t>
            </a:r>
            <a:endParaRPr lang="ru-RU" b="1" dirty="0"/>
          </a:p>
        </p:txBody>
      </p:sp>
      <p:sp>
        <p:nvSpPr>
          <p:cNvPr id="47" name="Двойная стрелка влево/вправо 46"/>
          <p:cNvSpPr/>
          <p:nvPr/>
        </p:nvSpPr>
        <p:spPr>
          <a:xfrm>
            <a:off x="7647686" y="3452544"/>
            <a:ext cx="2359299" cy="30440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Ласьвинские Хутора</a:t>
            </a:r>
            <a:endParaRPr lang="ru-RU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175320" y="5519776"/>
            <a:ext cx="12127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Васильевка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536588" y="5085157"/>
            <a:ext cx="1342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Голованово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074692" y="5510989"/>
            <a:ext cx="16408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Кислотные дачи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1055178" y="5535578"/>
            <a:ext cx="9691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Вышка-1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9689774" y="5519081"/>
            <a:ext cx="1231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Чапаевский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53" name="Двойная стрелка влево/вправо 52"/>
          <p:cNvSpPr/>
          <p:nvPr/>
        </p:nvSpPr>
        <p:spPr>
          <a:xfrm>
            <a:off x="7785790" y="4780751"/>
            <a:ext cx="2359299" cy="30440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Энергетик</a:t>
            </a:r>
            <a:endParaRPr lang="ru-RU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8965440" y="5076821"/>
            <a:ext cx="740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Гайва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432554" y="5527364"/>
            <a:ext cx="567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ПДК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0482328" y="6165408"/>
            <a:ext cx="1541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Липовая гора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242870" y="6151018"/>
            <a:ext cx="1807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Хлебозаводская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476016" y="6138943"/>
            <a:ext cx="2093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Моторостроителей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055" y="2182224"/>
            <a:ext cx="708059" cy="3699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61779" y="2199533"/>
            <a:ext cx="992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C00000"/>
                </a:solidFill>
              </a:rPr>
              <a:t>№28/29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14606" y="2618630"/>
            <a:ext cx="567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C00000"/>
                </a:solidFill>
              </a:rPr>
              <a:t>№</a:t>
            </a:r>
            <a:r>
              <a:rPr lang="ru-RU" sz="1400" b="1" dirty="0">
                <a:solidFill>
                  <a:srgbClr val="C00000"/>
                </a:solidFill>
              </a:rPr>
              <a:t>9</a:t>
            </a: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15" y="2483950"/>
            <a:ext cx="668299" cy="66829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99" y="3496096"/>
            <a:ext cx="677160" cy="35378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921057" y="3120450"/>
            <a:ext cx="5549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№22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21056" y="3455633"/>
            <a:ext cx="5549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C00000"/>
                </a:solidFill>
              </a:rPr>
              <a:t>№39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924378" y="3869130"/>
            <a:ext cx="5549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C00000"/>
                </a:solidFill>
              </a:rPr>
              <a:t>№52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99" y="4360207"/>
            <a:ext cx="629675" cy="328973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4924378" y="4386771"/>
            <a:ext cx="5549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C00000"/>
                </a:solidFill>
              </a:rPr>
              <a:t>№37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98" y="4901181"/>
            <a:ext cx="629675" cy="328973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97" y="5628474"/>
            <a:ext cx="629675" cy="328973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4924376" y="4903600"/>
            <a:ext cx="5549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№2</a:t>
            </a:r>
            <a:r>
              <a:rPr lang="en-US" sz="1400" b="1" dirty="0" smtClean="0">
                <a:solidFill>
                  <a:srgbClr val="C00000"/>
                </a:solidFill>
              </a:rPr>
              <a:t>1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921055" y="5235310"/>
            <a:ext cx="5549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№43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924378" y="5623171"/>
            <a:ext cx="5549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№58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924378" y="6173597"/>
            <a:ext cx="5549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№31</a:t>
            </a:r>
            <a:endParaRPr lang="ru-RU" sz="1400" b="1" dirty="0">
              <a:solidFill>
                <a:srgbClr val="C00000"/>
              </a:solidFill>
            </a:endParaRPr>
          </a:p>
        </p:txBody>
      </p:sp>
      <p:cxnSp>
        <p:nvCxnSpPr>
          <p:cNvPr id="81" name="Прямая со стрелкой 80"/>
          <p:cNvCxnSpPr>
            <a:stCxn id="64" idx="2"/>
          </p:cNvCxnSpPr>
          <p:nvPr/>
        </p:nvCxnSpPr>
        <p:spPr>
          <a:xfrm>
            <a:off x="6522874" y="6508275"/>
            <a:ext cx="237226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7004314" y="5462262"/>
            <a:ext cx="237226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6696640" y="5922854"/>
            <a:ext cx="93165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flipV="1">
            <a:off x="7789292" y="5896756"/>
            <a:ext cx="987884" cy="103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8956852" y="5881641"/>
            <a:ext cx="1481435" cy="151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>
            <a:off x="10543504" y="5905276"/>
            <a:ext cx="124703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>
            <a:off x="9047541" y="6508275"/>
            <a:ext cx="237226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>
            <a:off x="6462052" y="4675746"/>
            <a:ext cx="2215357" cy="105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flipV="1">
            <a:off x="8777176" y="4694548"/>
            <a:ext cx="1954759" cy="23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>
            <a:off x="7756834" y="4176908"/>
            <a:ext cx="228559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 flipV="1">
            <a:off x="7956657" y="3334465"/>
            <a:ext cx="1934022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 flipV="1">
            <a:off x="7227536" y="2839267"/>
            <a:ext cx="1934022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/>
          <p:nvPr/>
        </p:nvCxnSpPr>
        <p:spPr>
          <a:xfrm flipV="1">
            <a:off x="9206920" y="2839268"/>
            <a:ext cx="1934022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934" y="2924100"/>
            <a:ext cx="668299" cy="668299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355" y="3755896"/>
            <a:ext cx="668299" cy="668299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029" y="5957447"/>
            <a:ext cx="668299" cy="668299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771" y="5125651"/>
            <a:ext cx="618813" cy="61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9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18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6" y="41670"/>
            <a:ext cx="713874" cy="885732"/>
          </a:xfrm>
          <a:prstGeom prst="rect">
            <a:avLst/>
          </a:prstGeom>
        </p:spPr>
      </p:pic>
      <p:sp>
        <p:nvSpPr>
          <p:cNvPr id="7" name="Параллелограмм 6"/>
          <p:cNvSpPr/>
          <p:nvPr/>
        </p:nvSpPr>
        <p:spPr>
          <a:xfrm>
            <a:off x="939113" y="78905"/>
            <a:ext cx="10116065" cy="914183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КОНТАКТЫ</a:t>
            </a:r>
            <a:endParaRPr lang="ru-RU" sz="3200" b="1" dirty="0"/>
          </a:p>
        </p:txBody>
      </p:sp>
      <p:sp>
        <p:nvSpPr>
          <p:cNvPr id="11" name="Блок-схема: данные 10"/>
          <p:cNvSpPr/>
          <p:nvPr/>
        </p:nvSpPr>
        <p:spPr>
          <a:xfrm>
            <a:off x="1924509" y="1648147"/>
            <a:ext cx="7922224" cy="3321786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250-25-50 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ddit@gorodperm.ru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Gortransperm.ru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6" y="41670"/>
            <a:ext cx="713874" cy="885732"/>
          </a:xfrm>
          <a:prstGeom prst="rect">
            <a:avLst/>
          </a:prstGeom>
        </p:spPr>
      </p:pic>
      <p:sp>
        <p:nvSpPr>
          <p:cNvPr id="7" name="Параллелограмм 6"/>
          <p:cNvSpPr/>
          <p:nvPr/>
        </p:nvSpPr>
        <p:spPr>
          <a:xfrm>
            <a:off x="939114" y="78905"/>
            <a:ext cx="3904735" cy="848497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ЗАДАЧИ</a:t>
            </a:r>
            <a:endParaRPr lang="ru-RU" sz="6000" b="1" dirty="0"/>
          </a:p>
        </p:txBody>
      </p:sp>
      <p:sp>
        <p:nvSpPr>
          <p:cNvPr id="9" name="Параллелограмм 8"/>
          <p:cNvSpPr/>
          <p:nvPr/>
        </p:nvSpPr>
        <p:spPr>
          <a:xfrm>
            <a:off x="717970" y="1456098"/>
            <a:ext cx="4211595" cy="897924"/>
          </a:xfrm>
          <a:prstGeom prst="parallelogram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Новая транспортная модель</a:t>
            </a:r>
            <a:endParaRPr lang="ru-RU" sz="2000" b="1" dirty="0"/>
          </a:p>
        </p:txBody>
      </p:sp>
      <p:sp>
        <p:nvSpPr>
          <p:cNvPr id="10" name="Параллелограмм 9"/>
          <p:cNvSpPr/>
          <p:nvPr/>
        </p:nvSpPr>
        <p:spPr>
          <a:xfrm>
            <a:off x="6711778" y="1456098"/>
            <a:ext cx="4211595" cy="897924"/>
          </a:xfrm>
          <a:prstGeom prst="parallelogram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Эффективная маршрутная сеть</a:t>
            </a:r>
            <a:endParaRPr lang="ru-RU" sz="2000" b="1" dirty="0"/>
          </a:p>
        </p:txBody>
      </p:sp>
      <p:sp>
        <p:nvSpPr>
          <p:cNvPr id="11" name="Параллелограмм 10"/>
          <p:cNvSpPr/>
          <p:nvPr/>
        </p:nvSpPr>
        <p:spPr>
          <a:xfrm>
            <a:off x="968149" y="2751438"/>
            <a:ext cx="3334265" cy="811427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Новые автобусы и трамваи</a:t>
            </a:r>
            <a:endParaRPr lang="ru-RU" sz="2000" b="1" dirty="0"/>
          </a:p>
        </p:txBody>
      </p:sp>
      <p:sp>
        <p:nvSpPr>
          <p:cNvPr id="12" name="Параллелограмм 11"/>
          <p:cNvSpPr/>
          <p:nvPr/>
        </p:nvSpPr>
        <p:spPr>
          <a:xfrm>
            <a:off x="717970" y="3785287"/>
            <a:ext cx="3334265" cy="811427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Безопасность и комфорт поездки</a:t>
            </a:r>
            <a:endParaRPr lang="ru-RU" sz="2000" b="1" dirty="0"/>
          </a:p>
        </p:txBody>
      </p:sp>
      <p:sp>
        <p:nvSpPr>
          <p:cNvPr id="13" name="Параллелограмм 12"/>
          <p:cNvSpPr/>
          <p:nvPr/>
        </p:nvSpPr>
        <p:spPr>
          <a:xfrm>
            <a:off x="508685" y="4895336"/>
            <a:ext cx="3354861" cy="928815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Выбор тарифа и способа оплаты проезда</a:t>
            </a:r>
            <a:endParaRPr lang="ru-RU" sz="2000" b="1" dirty="0"/>
          </a:p>
        </p:txBody>
      </p:sp>
      <p:sp>
        <p:nvSpPr>
          <p:cNvPr id="14" name="Параллелограмм 13"/>
          <p:cNvSpPr/>
          <p:nvPr/>
        </p:nvSpPr>
        <p:spPr>
          <a:xfrm>
            <a:off x="6946447" y="2656703"/>
            <a:ext cx="3404287" cy="906162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Сокращение времени ожидания и поездки</a:t>
            </a:r>
            <a:endParaRPr lang="ru-RU" sz="2000" b="1" dirty="0"/>
          </a:p>
        </p:txBody>
      </p:sp>
      <p:sp>
        <p:nvSpPr>
          <p:cNvPr id="15" name="Параллелограмм 14"/>
          <p:cNvSpPr/>
          <p:nvPr/>
        </p:nvSpPr>
        <p:spPr>
          <a:xfrm>
            <a:off x="6711778" y="3924128"/>
            <a:ext cx="3334265" cy="811427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Увеличение времени работы транспорта</a:t>
            </a:r>
            <a:endParaRPr lang="ru-RU" sz="2000" b="1" dirty="0"/>
          </a:p>
        </p:txBody>
      </p:sp>
      <p:sp>
        <p:nvSpPr>
          <p:cNvPr id="16" name="Параллелограмм 15"/>
          <p:cNvSpPr/>
          <p:nvPr/>
        </p:nvSpPr>
        <p:spPr>
          <a:xfrm>
            <a:off x="6466830" y="5184088"/>
            <a:ext cx="3334265" cy="811427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Новые транспортные связи</a:t>
            </a:r>
            <a:endParaRPr lang="ru-RU" sz="20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21" y="1365481"/>
            <a:ext cx="988541" cy="988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" y="1379004"/>
            <a:ext cx="905132" cy="90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0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6" y="41670"/>
            <a:ext cx="713874" cy="885732"/>
          </a:xfrm>
          <a:prstGeom prst="rect">
            <a:avLst/>
          </a:prstGeom>
        </p:spPr>
      </p:pic>
      <p:sp>
        <p:nvSpPr>
          <p:cNvPr id="7" name="Параллелограмм 6"/>
          <p:cNvSpPr/>
          <p:nvPr/>
        </p:nvSpPr>
        <p:spPr>
          <a:xfrm>
            <a:off x="939113" y="78905"/>
            <a:ext cx="10116065" cy="914183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Обеспечение связи между районами города </a:t>
            </a:r>
            <a:endParaRPr lang="ru-RU" sz="3200" b="1" dirty="0"/>
          </a:p>
        </p:txBody>
      </p:sp>
      <p:sp>
        <p:nvSpPr>
          <p:cNvPr id="10" name="Параллелограмм 9"/>
          <p:cNvSpPr/>
          <p:nvPr/>
        </p:nvSpPr>
        <p:spPr>
          <a:xfrm>
            <a:off x="4977713" y="1240610"/>
            <a:ext cx="2839995" cy="403654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Недостатки </a:t>
            </a:r>
            <a:endParaRPr lang="ru-RU" sz="2000" b="1" dirty="0"/>
          </a:p>
        </p:txBody>
      </p:sp>
      <p:sp>
        <p:nvSpPr>
          <p:cNvPr id="14" name="Параллелограмм 13"/>
          <p:cNvSpPr/>
          <p:nvPr/>
        </p:nvSpPr>
        <p:spPr>
          <a:xfrm>
            <a:off x="5593492" y="1788620"/>
            <a:ext cx="3017108" cy="608356"/>
          </a:xfrm>
          <a:prstGeom prst="parallelogram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Большое время ожидания</a:t>
            </a:r>
            <a:endParaRPr lang="ru-RU" sz="2000" b="1" dirty="0"/>
          </a:p>
        </p:txBody>
      </p:sp>
      <p:sp>
        <p:nvSpPr>
          <p:cNvPr id="15" name="Параллелограмм 14"/>
          <p:cNvSpPr/>
          <p:nvPr/>
        </p:nvSpPr>
        <p:spPr>
          <a:xfrm>
            <a:off x="6397710" y="2504185"/>
            <a:ext cx="3132439" cy="507249"/>
          </a:xfrm>
          <a:prstGeom prst="parallelogram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Сложные маршруты</a:t>
            </a:r>
            <a:endParaRPr lang="ru-RU" sz="2000" b="1" dirty="0"/>
          </a:p>
        </p:txBody>
      </p:sp>
      <p:sp>
        <p:nvSpPr>
          <p:cNvPr id="16" name="Параллелограмм 15"/>
          <p:cNvSpPr/>
          <p:nvPr/>
        </p:nvSpPr>
        <p:spPr>
          <a:xfrm>
            <a:off x="7403757" y="3155361"/>
            <a:ext cx="3552109" cy="674284"/>
          </a:xfrm>
          <a:prstGeom prst="parallelogram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Завышенная стоимость проезда</a:t>
            </a:r>
            <a:endParaRPr lang="ru-RU" sz="2000" b="1" dirty="0"/>
          </a:p>
        </p:txBody>
      </p:sp>
      <p:pic>
        <p:nvPicPr>
          <p:cNvPr id="18" name="Рисунок 17" descr="сссс 10.png"/>
          <p:cNvPicPr>
            <a:picLocks noChangeAspect="1"/>
          </p:cNvPicPr>
          <p:nvPr/>
        </p:nvPicPr>
        <p:blipFill rotWithShape="1">
          <a:blip r:embed="rId3" cstate="print"/>
          <a:srcRect l="870" b="20069"/>
          <a:stretch/>
        </p:blipFill>
        <p:spPr>
          <a:xfrm>
            <a:off x="164757" y="1304411"/>
            <a:ext cx="4621427" cy="2525234"/>
          </a:xfrm>
          <a:prstGeom prst="rect">
            <a:avLst/>
          </a:prstGeom>
        </p:spPr>
      </p:pic>
      <p:pic>
        <p:nvPicPr>
          <p:cNvPr id="20" name="Рисунок 19" descr="ссс 11.png"/>
          <p:cNvPicPr>
            <a:picLocks noChangeAspect="1"/>
          </p:cNvPicPr>
          <p:nvPr/>
        </p:nvPicPr>
        <p:blipFill rotWithShape="1">
          <a:blip r:embed="rId4" cstate="print"/>
          <a:srcRect b="20265"/>
          <a:stretch/>
        </p:blipFill>
        <p:spPr>
          <a:xfrm>
            <a:off x="58116" y="4054147"/>
            <a:ext cx="5477711" cy="2763797"/>
          </a:xfrm>
          <a:prstGeom prst="rect">
            <a:avLst/>
          </a:prstGeom>
        </p:spPr>
      </p:pic>
      <p:sp>
        <p:nvSpPr>
          <p:cNvPr id="21" name="Параллелограмм 20"/>
          <p:cNvSpPr/>
          <p:nvPr/>
        </p:nvSpPr>
        <p:spPr>
          <a:xfrm>
            <a:off x="3672016" y="4194463"/>
            <a:ext cx="2839995" cy="403654"/>
          </a:xfrm>
          <a:prstGeom prst="parallelogram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Преимущества</a:t>
            </a:r>
            <a:endParaRPr lang="ru-RU" sz="2000" b="1" dirty="0"/>
          </a:p>
        </p:txBody>
      </p:sp>
      <p:sp>
        <p:nvSpPr>
          <p:cNvPr id="22" name="Параллелограмм 21"/>
          <p:cNvSpPr/>
          <p:nvPr/>
        </p:nvSpPr>
        <p:spPr>
          <a:xfrm>
            <a:off x="5167699" y="4676124"/>
            <a:ext cx="3868694" cy="608356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Сокращение времени ожидания и поездки</a:t>
            </a:r>
            <a:endParaRPr lang="ru-RU" sz="2000" b="1" dirty="0"/>
          </a:p>
        </p:txBody>
      </p:sp>
      <p:sp>
        <p:nvSpPr>
          <p:cNvPr id="23" name="Параллелограмм 22"/>
          <p:cNvSpPr/>
          <p:nvPr/>
        </p:nvSpPr>
        <p:spPr>
          <a:xfrm>
            <a:off x="5997145" y="5344195"/>
            <a:ext cx="3868694" cy="608356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Простые понятные маршруты</a:t>
            </a:r>
            <a:endParaRPr lang="ru-RU" sz="2000" b="1" dirty="0"/>
          </a:p>
        </p:txBody>
      </p:sp>
      <p:sp>
        <p:nvSpPr>
          <p:cNvPr id="24" name="Параллелограмм 23"/>
          <p:cNvSpPr/>
          <p:nvPr/>
        </p:nvSpPr>
        <p:spPr>
          <a:xfrm>
            <a:off x="6977965" y="6012266"/>
            <a:ext cx="3868694" cy="608356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Снижение стоимости проезда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9584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6" y="41670"/>
            <a:ext cx="713874" cy="885732"/>
          </a:xfrm>
          <a:prstGeom prst="rect">
            <a:avLst/>
          </a:prstGeom>
        </p:spPr>
      </p:pic>
      <p:sp>
        <p:nvSpPr>
          <p:cNvPr id="7" name="Параллелограмм 6"/>
          <p:cNvSpPr/>
          <p:nvPr/>
        </p:nvSpPr>
        <p:spPr>
          <a:xfrm>
            <a:off x="939113" y="78905"/>
            <a:ext cx="10116065" cy="914183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Качественные изменения работы транспорта </a:t>
            </a:r>
            <a:endParaRPr lang="ru-RU" sz="3200" b="1" dirty="0"/>
          </a:p>
        </p:txBody>
      </p:sp>
      <p:sp>
        <p:nvSpPr>
          <p:cNvPr id="17" name="Параллелограмм 16"/>
          <p:cNvSpPr/>
          <p:nvPr/>
        </p:nvSpPr>
        <p:spPr>
          <a:xfrm>
            <a:off x="1067722" y="1441622"/>
            <a:ext cx="1732006" cy="518983"/>
          </a:xfrm>
          <a:prstGeom prst="parallelogram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2019 год</a:t>
            </a:r>
            <a:endParaRPr lang="ru-RU" sz="2000" b="1" dirty="0"/>
          </a:p>
        </p:txBody>
      </p:sp>
      <p:sp>
        <p:nvSpPr>
          <p:cNvPr id="19" name="Параллелограмм 18"/>
          <p:cNvSpPr/>
          <p:nvPr/>
        </p:nvSpPr>
        <p:spPr>
          <a:xfrm>
            <a:off x="8841696" y="1441622"/>
            <a:ext cx="1732006" cy="518983"/>
          </a:xfrm>
          <a:prstGeom prst="parallelogram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2020 год</a:t>
            </a:r>
            <a:endParaRPr lang="ru-RU" sz="2000" b="1" dirty="0"/>
          </a:p>
        </p:txBody>
      </p:sp>
      <p:sp>
        <p:nvSpPr>
          <p:cNvPr id="25" name="Параллелограмм 24"/>
          <p:cNvSpPr/>
          <p:nvPr/>
        </p:nvSpPr>
        <p:spPr>
          <a:xfrm>
            <a:off x="3723503" y="2064226"/>
            <a:ext cx="3295136" cy="563644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Автобусы особо большой вместимости</a:t>
            </a:r>
            <a:endParaRPr lang="ru-RU" sz="1600" b="1" dirty="0"/>
          </a:p>
        </p:txBody>
      </p:sp>
      <p:sp>
        <p:nvSpPr>
          <p:cNvPr id="27" name="Параллелограмм 26"/>
          <p:cNvSpPr/>
          <p:nvPr/>
        </p:nvSpPr>
        <p:spPr>
          <a:xfrm>
            <a:off x="939113" y="2145958"/>
            <a:ext cx="1460157" cy="526362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0</a:t>
            </a:r>
            <a:endParaRPr lang="ru-RU" sz="2000" b="1" dirty="0"/>
          </a:p>
        </p:txBody>
      </p:sp>
      <p:sp>
        <p:nvSpPr>
          <p:cNvPr id="28" name="Параллелограмм 27"/>
          <p:cNvSpPr/>
          <p:nvPr/>
        </p:nvSpPr>
        <p:spPr>
          <a:xfrm>
            <a:off x="8728408" y="2177684"/>
            <a:ext cx="1460157" cy="526362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73</a:t>
            </a:r>
            <a:endParaRPr lang="ru-RU" sz="2000" b="1" dirty="0"/>
          </a:p>
        </p:txBody>
      </p:sp>
      <p:sp>
        <p:nvSpPr>
          <p:cNvPr id="29" name="Параллелограмм 28"/>
          <p:cNvSpPr/>
          <p:nvPr/>
        </p:nvSpPr>
        <p:spPr>
          <a:xfrm>
            <a:off x="3521675" y="2892128"/>
            <a:ext cx="3427970" cy="724501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Загрузка транспорта в пиковое время (количество человек за рейс)</a:t>
            </a:r>
            <a:endParaRPr lang="ru-RU" sz="1600" b="1" dirty="0"/>
          </a:p>
        </p:txBody>
      </p:sp>
      <p:sp>
        <p:nvSpPr>
          <p:cNvPr id="30" name="Параллелограмм 29"/>
          <p:cNvSpPr/>
          <p:nvPr/>
        </p:nvSpPr>
        <p:spPr>
          <a:xfrm>
            <a:off x="832950" y="3050384"/>
            <a:ext cx="1460157" cy="526362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76</a:t>
            </a:r>
            <a:endParaRPr lang="ru-RU" sz="2000" b="1" dirty="0"/>
          </a:p>
        </p:txBody>
      </p:sp>
      <p:sp>
        <p:nvSpPr>
          <p:cNvPr id="31" name="Параллелограмм 30"/>
          <p:cNvSpPr/>
          <p:nvPr/>
        </p:nvSpPr>
        <p:spPr>
          <a:xfrm>
            <a:off x="8462296" y="3050384"/>
            <a:ext cx="1460157" cy="526362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68</a:t>
            </a:r>
            <a:endParaRPr lang="ru-RU" sz="2000" b="1" dirty="0"/>
          </a:p>
        </p:txBody>
      </p:sp>
      <p:sp>
        <p:nvSpPr>
          <p:cNvPr id="32" name="Параллелограмм 31"/>
          <p:cNvSpPr/>
          <p:nvPr/>
        </p:nvSpPr>
        <p:spPr>
          <a:xfrm>
            <a:off x="3521675" y="3897581"/>
            <a:ext cx="3427970" cy="724501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Протяженность улиц, обслуживаемых транспортом (километры)</a:t>
            </a:r>
            <a:endParaRPr lang="ru-RU" sz="1600" b="1" dirty="0"/>
          </a:p>
        </p:txBody>
      </p:sp>
      <p:sp>
        <p:nvSpPr>
          <p:cNvPr id="33" name="Параллелограмм 32"/>
          <p:cNvSpPr/>
          <p:nvPr/>
        </p:nvSpPr>
        <p:spPr>
          <a:xfrm>
            <a:off x="603040" y="3897581"/>
            <a:ext cx="1460157" cy="526362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318</a:t>
            </a:r>
            <a:endParaRPr lang="ru-RU" sz="2000" b="1" dirty="0"/>
          </a:p>
        </p:txBody>
      </p:sp>
      <p:sp>
        <p:nvSpPr>
          <p:cNvPr id="34" name="Параллелограмм 33"/>
          <p:cNvSpPr/>
          <p:nvPr/>
        </p:nvSpPr>
        <p:spPr>
          <a:xfrm>
            <a:off x="8304187" y="3996650"/>
            <a:ext cx="1460157" cy="526362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334</a:t>
            </a:r>
            <a:endParaRPr lang="ru-RU" sz="2000" b="1" dirty="0"/>
          </a:p>
        </p:txBody>
      </p:sp>
      <p:sp>
        <p:nvSpPr>
          <p:cNvPr id="16" name="Параллелограмм 15"/>
          <p:cNvSpPr/>
          <p:nvPr/>
        </p:nvSpPr>
        <p:spPr>
          <a:xfrm>
            <a:off x="8029817" y="5330147"/>
            <a:ext cx="2418050" cy="757386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Продление на час-полтора</a:t>
            </a:r>
            <a:endParaRPr lang="ru-RU" sz="2000" b="1" dirty="0"/>
          </a:p>
        </p:txBody>
      </p:sp>
      <p:sp>
        <p:nvSpPr>
          <p:cNvPr id="18" name="Параллелограмм 17"/>
          <p:cNvSpPr/>
          <p:nvPr/>
        </p:nvSpPr>
        <p:spPr>
          <a:xfrm>
            <a:off x="3083594" y="4975953"/>
            <a:ext cx="3866051" cy="1346502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Продление времени работы маршрутов, следующих в отдаленные микрорайоны (</a:t>
            </a:r>
            <a:r>
              <a:rPr lang="ru-RU" sz="1600" b="1" dirty="0" err="1" smtClean="0"/>
              <a:t>Архиерейка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Костарёво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Новобродовский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итд</a:t>
            </a:r>
            <a:r>
              <a:rPr lang="ru-RU" sz="1600" b="1" dirty="0" smtClean="0"/>
              <a:t>.)</a:t>
            </a:r>
            <a:endParaRPr lang="ru-RU" sz="1600" b="1" dirty="0"/>
          </a:p>
        </p:txBody>
      </p:sp>
      <p:sp>
        <p:nvSpPr>
          <p:cNvPr id="20" name="Параллелограмм 19"/>
          <p:cNvSpPr/>
          <p:nvPr/>
        </p:nvSpPr>
        <p:spPr>
          <a:xfrm>
            <a:off x="346913" y="5323307"/>
            <a:ext cx="1586812" cy="651793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20:00-21:00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9705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8" t="24242" r="11461" b="12054"/>
          <a:stretch/>
        </p:blipFill>
        <p:spPr>
          <a:xfrm>
            <a:off x="21265" y="0"/>
            <a:ext cx="12142382" cy="682610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686800" y="395350"/>
            <a:ext cx="391886" cy="32657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tx1"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044223" y="275606"/>
            <a:ext cx="391886" cy="32657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tx1"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675915" y="3212564"/>
            <a:ext cx="391886" cy="32657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tx1"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694840" y="3936464"/>
            <a:ext cx="391886" cy="32657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tx1"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047219" y="3936463"/>
            <a:ext cx="391886" cy="32657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tx1"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237390" y="4517489"/>
            <a:ext cx="391886" cy="32657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tx1"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999390" y="4263034"/>
            <a:ext cx="391886" cy="32657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tx1"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369504" y="4316019"/>
            <a:ext cx="391886" cy="32657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tx1"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739618" y="4277082"/>
            <a:ext cx="391886" cy="32657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tx1"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510863" y="4589605"/>
            <a:ext cx="391886" cy="32657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tx1"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433333" y="5079464"/>
            <a:ext cx="391886" cy="32657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tx1"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418240" y="5841464"/>
            <a:ext cx="391886" cy="32657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tx1"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092456" y="5217997"/>
            <a:ext cx="391886" cy="32657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tx1"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066270" y="4891426"/>
            <a:ext cx="391886" cy="32657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tx1"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870327" y="5242749"/>
            <a:ext cx="391886" cy="32657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tx1"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212774" y="5286776"/>
            <a:ext cx="391886" cy="32657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tx1"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947857" y="4916178"/>
            <a:ext cx="391886" cy="32657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tx1"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913040" y="3375849"/>
            <a:ext cx="391886" cy="32657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tx1"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6" y="41670"/>
            <a:ext cx="713874" cy="885732"/>
          </a:xfrm>
          <a:prstGeom prst="rect">
            <a:avLst/>
          </a:prstGeom>
        </p:spPr>
      </p:pic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860539" y="23687"/>
            <a:ext cx="7226187" cy="903715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3200" b="1" dirty="0" smtClean="0"/>
              <a:t>Основные транспортно-пересадочные пункты</a:t>
            </a:r>
            <a:endParaRPr lang="ru-RU" sz="3200" b="1" dirty="0"/>
          </a:p>
        </p:txBody>
      </p:sp>
      <p:sp>
        <p:nvSpPr>
          <p:cNvPr id="25" name="Параллелограмм 24"/>
          <p:cNvSpPr/>
          <p:nvPr/>
        </p:nvSpPr>
        <p:spPr>
          <a:xfrm>
            <a:off x="4821820" y="1593490"/>
            <a:ext cx="2309684" cy="577750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Новые павильоны</a:t>
            </a:r>
            <a:endParaRPr lang="ru-RU" sz="2000" b="1" dirty="0"/>
          </a:p>
        </p:txBody>
      </p:sp>
      <p:sp>
        <p:nvSpPr>
          <p:cNvPr id="26" name="Параллелограмм 25"/>
          <p:cNvSpPr/>
          <p:nvPr/>
        </p:nvSpPr>
        <p:spPr>
          <a:xfrm>
            <a:off x="4473632" y="1004039"/>
            <a:ext cx="3029723" cy="526362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Информационные табло</a:t>
            </a:r>
            <a:endParaRPr lang="ru-RU" sz="2000" b="1" dirty="0"/>
          </a:p>
        </p:txBody>
      </p:sp>
      <p:sp>
        <p:nvSpPr>
          <p:cNvPr id="27" name="Параллелограмм 26"/>
          <p:cNvSpPr/>
          <p:nvPr/>
        </p:nvSpPr>
        <p:spPr>
          <a:xfrm>
            <a:off x="58116" y="1004039"/>
            <a:ext cx="4060800" cy="1000897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Переходы на одном участке не более 100-150 метров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3829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6" y="41670"/>
            <a:ext cx="713874" cy="885732"/>
          </a:xfrm>
          <a:prstGeom prst="rect">
            <a:avLst/>
          </a:prstGeom>
        </p:spPr>
      </p:pic>
      <p:sp>
        <p:nvSpPr>
          <p:cNvPr id="7" name="Параллелограмм 6"/>
          <p:cNvSpPr/>
          <p:nvPr/>
        </p:nvSpPr>
        <p:spPr>
          <a:xfrm>
            <a:off x="939113" y="78905"/>
            <a:ext cx="10116065" cy="914183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Обращения жителей</a:t>
            </a:r>
            <a:endParaRPr lang="ru-RU" sz="3200" b="1" dirty="0"/>
          </a:p>
        </p:txBody>
      </p:sp>
      <p:sp>
        <p:nvSpPr>
          <p:cNvPr id="16" name="Параллелограмм 15"/>
          <p:cNvSpPr/>
          <p:nvPr/>
        </p:nvSpPr>
        <p:spPr>
          <a:xfrm>
            <a:off x="638432" y="1172804"/>
            <a:ext cx="2183027" cy="563644"/>
          </a:xfrm>
          <a:prstGeom prst="parallelogram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1 группа</a:t>
            </a:r>
            <a:endParaRPr lang="ru-RU" sz="1600" b="1" dirty="0"/>
          </a:p>
        </p:txBody>
      </p:sp>
      <p:sp>
        <p:nvSpPr>
          <p:cNvPr id="18" name="Параллелограмм 17"/>
          <p:cNvSpPr/>
          <p:nvPr/>
        </p:nvSpPr>
        <p:spPr>
          <a:xfrm>
            <a:off x="415053" y="1867770"/>
            <a:ext cx="2183027" cy="563644"/>
          </a:xfrm>
          <a:prstGeom prst="parallelogram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2</a:t>
            </a:r>
            <a:r>
              <a:rPr lang="ru-RU" sz="1600" b="1" dirty="0" smtClean="0"/>
              <a:t> группа</a:t>
            </a:r>
            <a:endParaRPr lang="ru-RU" sz="1600" b="1" dirty="0"/>
          </a:p>
        </p:txBody>
      </p:sp>
      <p:sp>
        <p:nvSpPr>
          <p:cNvPr id="2" name="Параллелограмм 1"/>
          <p:cNvSpPr/>
          <p:nvPr/>
        </p:nvSpPr>
        <p:spPr>
          <a:xfrm>
            <a:off x="2669059" y="1172804"/>
            <a:ext cx="8845380" cy="563644"/>
          </a:xfrm>
          <a:prstGeom prst="parallelogram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Обращения, связанные с внутрирайонными поездками (больницы, школы, детские сады, соцзащита и пр.)</a:t>
            </a:r>
          </a:p>
        </p:txBody>
      </p:sp>
      <p:sp>
        <p:nvSpPr>
          <p:cNvPr id="20" name="Параллелограмм 19"/>
          <p:cNvSpPr/>
          <p:nvPr/>
        </p:nvSpPr>
        <p:spPr>
          <a:xfrm>
            <a:off x="2432221" y="1867770"/>
            <a:ext cx="8921579" cy="563644"/>
          </a:xfrm>
          <a:prstGeom prst="parallelogram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Обращения, связанные с перемещением между микрорайонами и центром города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998483718"/>
              </p:ext>
            </p:extLst>
          </p:nvPr>
        </p:nvGraphicFramePr>
        <p:xfrm>
          <a:off x="58116" y="2472705"/>
          <a:ext cx="8212124" cy="4248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703" y="3069518"/>
            <a:ext cx="3255851" cy="30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94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6" y="41670"/>
            <a:ext cx="713874" cy="885732"/>
          </a:xfrm>
          <a:prstGeom prst="rect">
            <a:avLst/>
          </a:prstGeom>
        </p:spPr>
      </p:pic>
      <p:sp>
        <p:nvSpPr>
          <p:cNvPr id="7" name="Параллелограмм 6"/>
          <p:cNvSpPr/>
          <p:nvPr/>
        </p:nvSpPr>
        <p:spPr>
          <a:xfrm>
            <a:off x="939113" y="78905"/>
            <a:ext cx="10116065" cy="914183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Анализ обращений по</a:t>
            </a:r>
            <a:r>
              <a:rPr lang="en-US" sz="3200" b="1" dirty="0" smtClean="0"/>
              <a:t> </a:t>
            </a:r>
            <a:r>
              <a:rPr lang="ru-RU" sz="3200" b="1" dirty="0" smtClean="0"/>
              <a:t>маршрутам</a:t>
            </a:r>
            <a:endParaRPr lang="ru-RU" sz="3200" b="1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727117"/>
              </p:ext>
            </p:extLst>
          </p:nvPr>
        </p:nvGraphicFramePr>
        <p:xfrm>
          <a:off x="415053" y="947408"/>
          <a:ext cx="11776948" cy="572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312021843"/>
              </p:ext>
            </p:extLst>
          </p:nvPr>
        </p:nvGraphicFramePr>
        <p:xfrm>
          <a:off x="58116" y="4104860"/>
          <a:ext cx="498474" cy="2533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0642" y="6488668"/>
            <a:ext cx="192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Номер маршрута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04539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6" y="41670"/>
            <a:ext cx="713874" cy="885732"/>
          </a:xfrm>
          <a:prstGeom prst="rect">
            <a:avLst/>
          </a:prstGeom>
        </p:spPr>
      </p:pic>
      <p:sp>
        <p:nvSpPr>
          <p:cNvPr id="7" name="Параллелограмм 6"/>
          <p:cNvSpPr/>
          <p:nvPr/>
        </p:nvSpPr>
        <p:spPr>
          <a:xfrm>
            <a:off x="939113" y="78905"/>
            <a:ext cx="10116065" cy="914183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Анализ обращений по</a:t>
            </a:r>
            <a:r>
              <a:rPr lang="en-US" sz="3200" b="1" dirty="0" smtClean="0"/>
              <a:t> </a:t>
            </a:r>
            <a:r>
              <a:rPr lang="ru-RU" sz="3200" b="1" dirty="0" smtClean="0"/>
              <a:t>районам</a:t>
            </a:r>
            <a:endParaRPr lang="ru-RU" sz="3200" b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18941748"/>
              </p:ext>
            </p:extLst>
          </p:nvPr>
        </p:nvGraphicFramePr>
        <p:xfrm>
          <a:off x="58116" y="993088"/>
          <a:ext cx="5560364" cy="434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715463185"/>
              </p:ext>
            </p:extLst>
          </p:nvPr>
        </p:nvGraphicFramePr>
        <p:xfrm>
          <a:off x="5425440" y="993088"/>
          <a:ext cx="6766559" cy="427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араллелограмм 8"/>
          <p:cNvSpPr/>
          <p:nvPr/>
        </p:nvSpPr>
        <p:spPr>
          <a:xfrm>
            <a:off x="2657725" y="5554938"/>
            <a:ext cx="5774634" cy="983974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Обращения по Ленинскому району были связаны и учтены с маршрутами других районов.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07272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6" y="41670"/>
            <a:ext cx="713874" cy="885732"/>
          </a:xfrm>
          <a:prstGeom prst="rect">
            <a:avLst/>
          </a:prstGeom>
        </p:spPr>
      </p:pic>
      <p:sp>
        <p:nvSpPr>
          <p:cNvPr id="7" name="Параллелограмм 6"/>
          <p:cNvSpPr/>
          <p:nvPr/>
        </p:nvSpPr>
        <p:spPr>
          <a:xfrm>
            <a:off x="939113" y="78905"/>
            <a:ext cx="10116065" cy="914183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Индустриальный район.  </a:t>
            </a:r>
          </a:p>
          <a:p>
            <a:pPr algn="ctr"/>
            <a:r>
              <a:rPr lang="ru-RU" sz="3200" b="1" dirty="0" smtClean="0"/>
              <a:t>Наиболее  частые обращения. </a:t>
            </a:r>
            <a:endParaRPr lang="ru-RU" sz="3200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729608"/>
              </p:ext>
            </p:extLst>
          </p:nvPr>
        </p:nvGraphicFramePr>
        <p:xfrm>
          <a:off x="168964" y="1171993"/>
          <a:ext cx="11926957" cy="5394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63488">
                  <a:extLst>
                    <a:ext uri="{9D8B030D-6E8A-4147-A177-3AD203B41FA5}">
                      <a16:colId xmlns="" xmlns:a16="http://schemas.microsoft.com/office/drawing/2014/main" val="3640788369"/>
                    </a:ext>
                  </a:extLst>
                </a:gridCol>
                <a:gridCol w="1202635">
                  <a:extLst>
                    <a:ext uri="{9D8B030D-6E8A-4147-A177-3AD203B41FA5}">
                      <a16:colId xmlns="" xmlns:a16="http://schemas.microsoft.com/office/drawing/2014/main" val="3436263830"/>
                    </a:ext>
                  </a:extLst>
                </a:gridCol>
                <a:gridCol w="18486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492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628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5524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№</a:t>
                      </a:r>
                      <a:r>
                        <a:rPr lang="ru-RU" sz="1500" b="1" baseline="0" dirty="0" smtClean="0"/>
                        <a:t> маршрута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Количество обращений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Действующий маршрут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Первоначальный проект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Обращения жителей / принятое решение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84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38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Владимирский –  Нагорный</a:t>
                      </a:r>
                      <a:endParaRPr lang="ru-RU" sz="15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Закрыть маршрут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/>
                        <a:t>Обращения: не закрывать</a:t>
                      </a:r>
                      <a:r>
                        <a:rPr lang="ru-RU" sz="1500" b="0" baseline="0" dirty="0" smtClean="0"/>
                        <a:t> маршрут.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Учтено частично: маршрут</a:t>
                      </a:r>
                      <a:r>
                        <a:rPr lang="ru-RU" sz="1500" baseline="0" dirty="0" smtClean="0"/>
                        <a:t> сохранен от Нагорного до Октябрьской пл. Для поездки в направлении Владимирского можно бесплатно пересесть на маршруты № 51, 74.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8950738"/>
                  </a:ext>
                </a:extLst>
              </a:tr>
              <a:tr h="725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13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46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Пл. Дружбы –Нагорный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Закрыть маршрут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/>
                        <a:t>Обращения: не закрывать</a:t>
                      </a:r>
                      <a:r>
                        <a:rPr lang="ru-RU" sz="1500" b="0" baseline="0" dirty="0" smtClean="0"/>
                        <a:t> маршрут.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Учтено частично: по ул. Мира запущен маршрут</a:t>
                      </a:r>
                      <a:r>
                        <a:rPr lang="ru-RU" sz="1500" b="0" i="0" u="none" strike="noStrike" baseline="0" dirty="0" smtClean="0">
                          <a:effectLst/>
                          <a:latin typeface="+mn-lt"/>
                        </a:rPr>
                        <a:t> № 3, обеспечивающий связь с ул. Пушкина. </a:t>
                      </a:r>
                      <a:r>
                        <a:rPr lang="ru-RU" sz="1500" baseline="0" dirty="0" smtClean="0"/>
                        <a:t>Для поездки по </a:t>
                      </a:r>
                      <a:r>
                        <a:rPr lang="ru-RU" sz="1500" b="0" i="0" u="none" strike="noStrike" baseline="0" dirty="0" smtClean="0">
                          <a:effectLst/>
                          <a:latin typeface="+mn-lt"/>
                        </a:rPr>
                        <a:t>Комсомольскому пр. </a:t>
                      </a:r>
                      <a:r>
                        <a:rPr lang="ru-RU" sz="1500" baseline="0" dirty="0" smtClean="0"/>
                        <a:t>можно бесплатно пересесть на маршруты № 1, 45, 50, 51, 74</a:t>
                      </a:r>
                      <a:r>
                        <a:rPr lang="ru-RU" sz="1500" b="0" i="0" u="none" strike="noStrike" baseline="0" dirty="0" smtClean="0">
                          <a:effectLst/>
                          <a:latin typeface="+mn-lt"/>
                        </a:rPr>
                        <a:t>.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7827150"/>
                  </a:ext>
                </a:extLst>
              </a:tr>
              <a:tr h="725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30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Ипподром </a:t>
                      </a: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Липовая </a:t>
                      </a:r>
                      <a:r>
                        <a:rPr lang="ru-RU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Ипподром – Садовый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Обращения: не изменять маршрут.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Учтено частично: связь Ипподром – ул. Пушкина включена в </a:t>
                      </a:r>
                      <a:r>
                        <a:rPr lang="ru-RU" sz="1500" b="0" i="0" u="none" strike="noStrike" baseline="0" dirty="0" smtClean="0">
                          <a:effectLst/>
                          <a:latin typeface="+mn-lt"/>
                        </a:rPr>
                        <a:t>маршрут № 13 «ул. Власова – </a:t>
                      </a:r>
                      <a:r>
                        <a:rPr lang="ru-RU" sz="1500" b="0" i="0" u="none" strike="noStrike" baseline="0" dirty="0" err="1" smtClean="0">
                          <a:effectLst/>
                          <a:latin typeface="+mn-lt"/>
                        </a:rPr>
                        <a:t>Архиерейка</a:t>
                      </a:r>
                      <a:r>
                        <a:rPr lang="ru-RU" sz="1500" b="0" i="0" u="none" strike="noStrike" baseline="0" dirty="0" smtClean="0">
                          <a:effectLst/>
                          <a:latin typeface="+mn-lt"/>
                        </a:rPr>
                        <a:t>», для поездки в направлении Липовой горы возможна пересадка на маршруты № 19, 51, 74. 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8777781"/>
                  </a:ext>
                </a:extLst>
              </a:tr>
              <a:tr h="9799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59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/>
                        <a:t>42</a:t>
                      </a:r>
                      <a:endParaRPr lang="ru-RU" sz="15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Юбилейный – Ипподром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Юбилейный –</a:t>
                      </a:r>
                      <a:r>
                        <a:rPr lang="ru-RU" sz="15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Ераничи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/>
                        <a:t>Обращения: сохранить маршрут </a:t>
                      </a:r>
                      <a:r>
                        <a:rPr lang="ru-RU" sz="1500" b="0" baseline="0" dirty="0" smtClean="0"/>
                        <a:t>на ул. Карпинского и Леонова.</a:t>
                      </a:r>
                    </a:p>
                    <a:p>
                      <a:pPr algn="ctr"/>
                      <a:r>
                        <a:rPr lang="ru-RU" sz="1500" i="0" dirty="0" smtClean="0"/>
                        <a:t>Учтено частично:</a:t>
                      </a:r>
                      <a:r>
                        <a:rPr lang="ru-RU" sz="1500" i="0" baseline="0" dirty="0" smtClean="0"/>
                        <a:t> маршрут сохранен на ул. Карпинского, для внутрирайонных связей запущен маршрут № 28/29 (связь Ипподрома с Нагорным и </a:t>
                      </a:r>
                      <a:r>
                        <a:rPr lang="ru-RU" sz="1500" i="0" baseline="0" dirty="0" err="1" smtClean="0"/>
                        <a:t>ул.Карпинского</a:t>
                      </a:r>
                      <a:r>
                        <a:rPr lang="ru-RU" sz="1500" i="0" baseline="0" dirty="0" smtClean="0"/>
                        <a:t>), а также маршрут № 9 (связь ул. Мира и ул. Леонова)</a:t>
                      </a:r>
                      <a:endParaRPr lang="ru-RU" sz="15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4805484"/>
                  </a:ext>
                </a:extLst>
              </a:tr>
              <a:tr h="6169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77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/>
                        <a:t>24</a:t>
                      </a:r>
                      <a:endParaRPr lang="ru-RU" sz="15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Левшино</a:t>
                      </a: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5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Ераничи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Левшино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Центральный рынок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/>
                        <a:t>Обращения: сохранить </a:t>
                      </a:r>
                      <a:r>
                        <a:rPr lang="ru-RU" sz="1500" b="0" baseline="0" dirty="0" smtClean="0"/>
                        <a:t>маршрут на пр. Декабристов.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0" dirty="0" smtClean="0"/>
                        <a:t>Учтено частично:</a:t>
                      </a:r>
                      <a:r>
                        <a:rPr lang="ru-RU" sz="1500" i="0" baseline="0" dirty="0" smtClean="0"/>
                        <a:t> до пр. Декабристов продлен маршрут  № 36 (связь с ЦР, </a:t>
                      </a: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«Муравейник», Цирк, </a:t>
                      </a:r>
                      <a:r>
                        <a:rPr lang="ru-RU" sz="15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пл.Восстания</a:t>
                      </a: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Вышка-2)</a:t>
                      </a:r>
                      <a:endParaRPr lang="ru-RU" sz="15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3152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978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3996</TotalTime>
  <Words>1818</Words>
  <Application>Microsoft Office PowerPoint</Application>
  <PresentationFormat>Широкоэкранный</PresentationFormat>
  <Paragraphs>359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транспортно-пересадочные пункты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маршрутная сеть</dc:title>
  <dc:creator>Павел Высоцкий</dc:creator>
  <cp:lastModifiedBy>Патрушева Анна Владимировна</cp:lastModifiedBy>
  <cp:revision>307</cp:revision>
  <cp:lastPrinted>2019-05-13T11:32:22Z</cp:lastPrinted>
  <dcterms:created xsi:type="dcterms:W3CDTF">2018-10-25T08:50:21Z</dcterms:created>
  <dcterms:modified xsi:type="dcterms:W3CDTF">2019-05-14T08:35:27Z</dcterms:modified>
</cp:coreProperties>
</file>