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98" r:id="rId2"/>
    <p:sldId id="484" r:id="rId3"/>
    <p:sldId id="488" r:id="rId4"/>
    <p:sldId id="489" r:id="rId5"/>
    <p:sldId id="49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815" autoAdjust="0"/>
  </p:normalViewPr>
  <p:slideViewPr>
    <p:cSldViewPr snapToGrid="0">
      <p:cViewPr varScale="1">
        <p:scale>
          <a:sx n="111" d="100"/>
          <a:sy n="111" d="100"/>
        </p:scale>
        <p:origin x="-51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F54531-032A-4C95-B0EB-4AF2F581444E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770353-BF77-4946-8D97-03F60468B4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7699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770353-BF77-4946-8D97-03F60468B47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9960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770353-BF77-4946-8D97-03F60468B47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8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770353-BF77-4946-8D97-03F60468B47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5645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37C35-80BB-4309-9BB1-BFBD70E84871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57BD-DDB6-49AD-9A67-72A5CF14E5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204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37C35-80BB-4309-9BB1-BFBD70E84871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57BD-DDB6-49AD-9A67-72A5CF14E5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2727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37C35-80BB-4309-9BB1-BFBD70E84871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57BD-DDB6-49AD-9A67-72A5CF14E5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4004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37C35-80BB-4309-9BB1-BFBD70E84871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57BD-DDB6-49AD-9A67-72A5CF14E5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4271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37C35-80BB-4309-9BB1-BFBD70E84871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57BD-DDB6-49AD-9A67-72A5CF14E5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5840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37C35-80BB-4309-9BB1-BFBD70E84871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57BD-DDB6-49AD-9A67-72A5CF14E5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721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37C35-80BB-4309-9BB1-BFBD70E84871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57BD-DDB6-49AD-9A67-72A5CF14E5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8782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37C35-80BB-4309-9BB1-BFBD70E84871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57BD-DDB6-49AD-9A67-72A5CF14E5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9596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37C35-80BB-4309-9BB1-BFBD70E84871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57BD-DDB6-49AD-9A67-72A5CF14E5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575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37C35-80BB-4309-9BB1-BFBD70E84871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57BD-DDB6-49AD-9A67-72A5CF14E5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9988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37C35-80BB-4309-9BB1-BFBD70E84871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57BD-DDB6-49AD-9A67-72A5CF14E5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687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37C35-80BB-4309-9BB1-BFBD70E84871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657BD-DDB6-49AD-9A67-72A5CF14E5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748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61879" y="1824231"/>
            <a:ext cx="9485756" cy="2029505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rgbClr val="C00000"/>
                </a:solidFill>
              </a:rPr>
              <a:t>Маршрутная сеть </a:t>
            </a:r>
            <a:br>
              <a:rPr lang="ru-RU" sz="4000" b="1" dirty="0">
                <a:solidFill>
                  <a:srgbClr val="C00000"/>
                </a:solidFill>
              </a:rPr>
            </a:br>
            <a:r>
              <a:rPr lang="ru-RU" sz="4000" b="1" dirty="0">
                <a:solidFill>
                  <a:srgbClr val="C00000"/>
                </a:solidFill>
              </a:rPr>
              <a:t>Кировского района города Перми </a:t>
            </a:r>
            <a:br>
              <a:rPr lang="ru-RU" sz="4000" b="1" dirty="0">
                <a:solidFill>
                  <a:srgbClr val="C00000"/>
                </a:solidFill>
              </a:rPr>
            </a:br>
            <a:r>
              <a:rPr lang="ru-RU" sz="4000" b="1" dirty="0">
                <a:solidFill>
                  <a:srgbClr val="C00000"/>
                </a:solidFill>
              </a:rPr>
              <a:t>с </a:t>
            </a:r>
            <a:r>
              <a:rPr lang="ru-RU" sz="4000" b="1" dirty="0" smtClean="0">
                <a:solidFill>
                  <a:srgbClr val="C00000"/>
                </a:solidFill>
              </a:rPr>
              <a:t>1 </a:t>
            </a:r>
            <a:r>
              <a:rPr lang="ru-RU" sz="4000" b="1" dirty="0">
                <a:solidFill>
                  <a:srgbClr val="C00000"/>
                </a:solidFill>
              </a:rPr>
              <a:t>апреля 2020 года</a:t>
            </a:r>
          </a:p>
        </p:txBody>
      </p:sp>
    </p:spTree>
    <p:extLst>
      <p:ext uri="{BB962C8B-B14F-4D97-AF65-F5344CB8AC3E}">
        <p14:creationId xmlns:p14="http://schemas.microsoft.com/office/powerpoint/2010/main" val="487372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7417221-2EAD-4FF2-8D31-20856E46E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</a:rPr>
              <a:t>Изменения маршрутов </a:t>
            </a:r>
            <a:r>
              <a:rPr lang="ru-RU" sz="3200" b="1">
                <a:solidFill>
                  <a:srgbClr val="C00000"/>
                </a:solidFill>
              </a:rPr>
              <a:t>с </a:t>
            </a:r>
            <a:r>
              <a:rPr lang="ru-RU" sz="3200" b="1" smtClean="0">
                <a:solidFill>
                  <a:srgbClr val="C00000"/>
                </a:solidFill>
              </a:rPr>
              <a:t>1.04.2020</a:t>
            </a:r>
            <a:r>
              <a:rPr lang="ru-RU" sz="3200" dirty="0">
                <a:solidFill>
                  <a:srgbClr val="C00000"/>
                </a:solidFill>
              </a:rPr>
              <a:t/>
            </a:r>
            <a:br>
              <a:rPr lang="ru-RU" sz="3200" dirty="0">
                <a:solidFill>
                  <a:srgbClr val="C00000"/>
                </a:solidFill>
              </a:rPr>
            </a:br>
            <a:endParaRPr lang="ru-RU" sz="3200" dirty="0">
              <a:solidFill>
                <a:srgbClr val="C00000"/>
              </a:solidFill>
            </a:endParaRP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xmlns="" id="{E6CBD9CC-5018-40C0-B4EA-0CCF36ACF1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6707594"/>
              </p:ext>
            </p:extLst>
          </p:nvPr>
        </p:nvGraphicFramePr>
        <p:xfrm>
          <a:off x="283209" y="662781"/>
          <a:ext cx="11781697" cy="6107886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635246">
                  <a:extLst>
                    <a:ext uri="{9D8B030D-6E8A-4147-A177-3AD203B41FA5}">
                      <a16:colId xmlns:a16="http://schemas.microsoft.com/office/drawing/2014/main" xmlns="" val="3498453982"/>
                    </a:ext>
                  </a:extLst>
                </a:gridCol>
                <a:gridCol w="1634652">
                  <a:extLst>
                    <a:ext uri="{9D8B030D-6E8A-4147-A177-3AD203B41FA5}">
                      <a16:colId xmlns:a16="http://schemas.microsoft.com/office/drawing/2014/main" xmlns="" val="483929483"/>
                    </a:ext>
                  </a:extLst>
                </a:gridCol>
                <a:gridCol w="1802232">
                  <a:extLst>
                    <a:ext uri="{9D8B030D-6E8A-4147-A177-3AD203B41FA5}">
                      <a16:colId xmlns:a16="http://schemas.microsoft.com/office/drawing/2014/main" xmlns="" val="770228465"/>
                    </a:ext>
                  </a:extLst>
                </a:gridCol>
                <a:gridCol w="869387">
                  <a:extLst>
                    <a:ext uri="{9D8B030D-6E8A-4147-A177-3AD203B41FA5}">
                      <a16:colId xmlns:a16="http://schemas.microsoft.com/office/drawing/2014/main" xmlns="" val="1630671235"/>
                    </a:ext>
                  </a:extLst>
                </a:gridCol>
                <a:gridCol w="869387">
                  <a:extLst>
                    <a:ext uri="{9D8B030D-6E8A-4147-A177-3AD203B41FA5}">
                      <a16:colId xmlns:a16="http://schemas.microsoft.com/office/drawing/2014/main" xmlns="" val="3529688257"/>
                    </a:ext>
                  </a:extLst>
                </a:gridCol>
                <a:gridCol w="920004">
                  <a:extLst>
                    <a:ext uri="{9D8B030D-6E8A-4147-A177-3AD203B41FA5}">
                      <a16:colId xmlns:a16="http://schemas.microsoft.com/office/drawing/2014/main" xmlns="" val="866361948"/>
                    </a:ext>
                  </a:extLst>
                </a:gridCol>
                <a:gridCol w="5050789">
                  <a:extLst>
                    <a:ext uri="{9D8B030D-6E8A-4147-A177-3AD203B41FA5}">
                      <a16:colId xmlns:a16="http://schemas.microsoft.com/office/drawing/2014/main" xmlns="" val="375049526"/>
                    </a:ext>
                  </a:extLst>
                </a:gridCol>
              </a:tblGrid>
              <a:tr h="5757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kern="1200" dirty="0">
                          <a:solidFill>
                            <a:srgbClr val="000000"/>
                          </a:solidFill>
                          <a:effectLst/>
                          <a:latin typeface="Arial1"/>
                          <a:cs typeface="Times New Roman" panose="02020603050405020304" pitchFamily="18" charset="0"/>
                        </a:rPr>
                        <a:t>Марш.</a:t>
                      </a: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kern="1200" dirty="0">
                          <a:solidFill>
                            <a:srgbClr val="000000"/>
                          </a:solidFill>
                          <a:effectLst/>
                          <a:latin typeface="Arial1"/>
                          <a:cs typeface="Times New Roman" panose="02020603050405020304" pitchFamily="18" charset="0"/>
                        </a:rPr>
                        <a:t>Был</a:t>
                      </a: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kern="1200" dirty="0">
                          <a:solidFill>
                            <a:srgbClr val="000000"/>
                          </a:solidFill>
                          <a:effectLst/>
                          <a:latin typeface="Arial1"/>
                          <a:cs typeface="Times New Roman" panose="02020603050405020304" pitchFamily="18" charset="0"/>
                        </a:rPr>
                        <a:t>Стал</a:t>
                      </a: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kern="1200" dirty="0">
                          <a:solidFill>
                            <a:srgbClr val="000000"/>
                          </a:solidFill>
                          <a:effectLst/>
                          <a:latin typeface="Arial1"/>
                          <a:ea typeface="+mn-ea"/>
                          <a:cs typeface="Times New Roman" panose="02020603050405020304" pitchFamily="18" charset="0"/>
                        </a:rPr>
                        <a:t>Вмести-</a:t>
                      </a:r>
                      <a:r>
                        <a:rPr lang="ru-RU" sz="1100" b="1" kern="1200" dirty="0" err="1">
                          <a:solidFill>
                            <a:srgbClr val="000000"/>
                          </a:solidFill>
                          <a:effectLst/>
                          <a:latin typeface="Arial1"/>
                          <a:ea typeface="+mn-ea"/>
                          <a:cs typeface="Times New Roman" panose="02020603050405020304" pitchFamily="18" charset="0"/>
                        </a:rPr>
                        <a:t>мость</a:t>
                      </a:r>
                      <a:endParaRPr lang="ru-RU" sz="1100" b="1" kern="1200" dirty="0">
                        <a:solidFill>
                          <a:srgbClr val="000000"/>
                        </a:solidFill>
                        <a:effectLst/>
                        <a:latin typeface="Arial1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rgbClr val="000000"/>
                          </a:solidFill>
                          <a:effectLst/>
                          <a:latin typeface="Arial1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Начало работы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>
                          <a:solidFill>
                            <a:srgbClr val="000000"/>
                          </a:solidFill>
                          <a:effectLst/>
                          <a:latin typeface="Arial1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Окончание работы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kern="1200" dirty="0">
                          <a:solidFill>
                            <a:srgbClr val="000000"/>
                          </a:solidFill>
                          <a:effectLst/>
                          <a:latin typeface="Arial1"/>
                          <a:cs typeface="Times New Roman" panose="02020603050405020304" pitchFamily="18" charset="0"/>
                        </a:rPr>
                        <a:t>Примечание</a:t>
                      </a:r>
                    </a:p>
                  </a:txBody>
                  <a:tcPr marL="8822" marR="8822" marT="8822" marB="0" anchor="ctr"/>
                </a:tc>
                <a:extLst>
                  <a:ext uri="{0D108BD9-81ED-4DB2-BD59-A6C34878D82A}">
                    <a16:rowId xmlns:a16="http://schemas.microsoft.com/office/drawing/2014/main" xmlns="" val="3292976474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6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Железнодорожный - ЦКР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Железнодорожный – </a:t>
                      </a:r>
                      <a:r>
                        <a:rPr lang="ru-RU" sz="1600" u="none" strike="noStrike" dirty="0" err="1">
                          <a:effectLst/>
                        </a:rPr>
                        <a:t>ст.Пермь</a:t>
                      </a:r>
                      <a:r>
                        <a:rPr lang="ru-RU" sz="1600" u="none" strike="noStrike" dirty="0">
                          <a:effectLst/>
                        </a:rPr>
                        <a:t>-II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большой</a:t>
                      </a:r>
                    </a:p>
                    <a:p>
                      <a:pPr algn="l" fontAlgn="ctr"/>
                      <a:endParaRPr lang="ru-RU" sz="16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Arial1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5-30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1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22-16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вместо маршрута № 15 перенаправлен на ст. Пермь-2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8822" marR="8822" marT="8822" marB="0" anchor="ctr"/>
                </a:tc>
                <a:extLst>
                  <a:ext uri="{0D108BD9-81ED-4DB2-BD59-A6C34878D82A}">
                    <a16:rowId xmlns:a16="http://schemas.microsoft.com/office/drawing/2014/main" xmlns="" val="3235351012"/>
                  </a:ext>
                </a:extLst>
              </a:tr>
              <a:tr h="6512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Южная — ст. Пермь-2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Южная — ДДК им. Кирова — ЦКР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большой</a:t>
                      </a:r>
                    </a:p>
                    <a:p>
                      <a:pPr algn="l" fontAlgn="b"/>
                      <a:endParaRPr lang="ru-RU" sz="16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1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5-22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Arial1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00-25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перенаправлен на ЦКР, в связи с планируемым закрытием маршрута № 8 с 01.06.2020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8822" marR="8822" marT="8822" marB="0" anchor="ctr"/>
                </a:tc>
                <a:extLst>
                  <a:ext uri="{0D108BD9-81ED-4DB2-BD59-A6C34878D82A}">
                    <a16:rowId xmlns:a16="http://schemas.microsoft.com/office/drawing/2014/main" xmlns="" val="754810775"/>
                  </a:ext>
                </a:extLst>
              </a:tr>
              <a:tr h="7180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 err="1">
                          <a:effectLst/>
                        </a:rPr>
                        <a:t>Н.Крым</a:t>
                      </a:r>
                      <a:r>
                        <a:rPr lang="ru-RU" sz="1600" u="none" strike="noStrike" dirty="0">
                          <a:effectLst/>
                        </a:rPr>
                        <a:t> — Драмтеатр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 err="1">
                          <a:effectLst/>
                        </a:rPr>
                        <a:t>Н.Крым</a:t>
                      </a:r>
                      <a:r>
                        <a:rPr lang="ru-RU" sz="1600" u="none" strike="noStrike" dirty="0">
                          <a:effectLst/>
                        </a:rPr>
                        <a:t> - ДДК им. Кирова — ЦКР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большой</a:t>
                      </a:r>
                    </a:p>
                    <a:p>
                      <a:pPr algn="l" fontAlgn="b"/>
                      <a:endParaRPr lang="ru-RU" sz="16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1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Arial1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0-50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продление маршрута до ЦР, сокращение времени в пути за счет запуска маршрута по </a:t>
                      </a:r>
                      <a:r>
                        <a:rPr lang="ru-RU" sz="1600" u="none" strike="noStrike" dirty="0" err="1">
                          <a:effectLst/>
                        </a:rPr>
                        <a:t>ул.Якутской</a:t>
                      </a:r>
                      <a:r>
                        <a:rPr lang="ru-RU" sz="1600" u="none" strike="noStrike" dirty="0">
                          <a:effectLst/>
                        </a:rPr>
                        <a:t>. Часть рейсов укорочены до ДДК им.Кирова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8822" marR="8822" marT="8822" marB="0" anchor="ctr"/>
                </a:tc>
                <a:extLst>
                  <a:ext uri="{0D108BD9-81ED-4DB2-BD59-A6C34878D82A}">
                    <a16:rowId xmlns:a16="http://schemas.microsoft.com/office/drawing/2014/main" xmlns="" val="2898997104"/>
                  </a:ext>
                </a:extLst>
              </a:tr>
              <a:tr h="3673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39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Оборино — Драмтеатр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Оборино — Ласьвинские хутора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средний</a:t>
                      </a:r>
                    </a:p>
                    <a:p>
                      <a:pPr algn="l" fontAlgn="b"/>
                      <a:endParaRPr lang="ru-RU" sz="16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Arial1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7-10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Arial1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21-10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Arial1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(Оборино 18-55)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 smtClean="0">
                          <a:effectLst/>
                        </a:rPr>
                        <a:t>Организован круглогодичный маршрут для </a:t>
                      </a:r>
                      <a:r>
                        <a:rPr lang="ru-RU" sz="1600" u="none" strike="noStrike" dirty="0">
                          <a:effectLst/>
                        </a:rPr>
                        <a:t>жителей Ласьвинских хуторов </a:t>
                      </a:r>
                      <a:r>
                        <a:rPr lang="ru-RU" sz="1600" u="none" strike="noStrike" dirty="0" smtClean="0">
                          <a:effectLst/>
                        </a:rPr>
                        <a:t>вместо </a:t>
                      </a:r>
                      <a:r>
                        <a:rPr lang="ru-RU" sz="1600" u="none" strike="noStrike" smtClean="0">
                          <a:effectLst/>
                        </a:rPr>
                        <a:t>сезонного</a:t>
                      </a:r>
                      <a:r>
                        <a:rPr lang="ru-RU" sz="1600" u="none" strike="noStrike" baseline="0" smtClean="0">
                          <a:effectLst/>
                        </a:rPr>
                        <a:t> маршрута №55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8822" marR="8822" marT="8822" marB="0" anchor="ctr"/>
                </a:tc>
                <a:extLst>
                  <a:ext uri="{0D108BD9-81ED-4DB2-BD59-A6C34878D82A}">
                    <a16:rowId xmlns:a16="http://schemas.microsoft.com/office/drawing/2014/main" xmlns="" val="890549846"/>
                  </a:ext>
                </a:extLst>
              </a:tr>
              <a:tr h="7316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55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Ласьвинские хутора – М. Рыбалко - </a:t>
                      </a:r>
                      <a:r>
                        <a:rPr lang="ru-RU" sz="1600" u="none" strike="noStrike" dirty="0" err="1">
                          <a:effectLst/>
                        </a:rPr>
                        <a:t>кооп.Сосновый</a:t>
                      </a:r>
                      <a:r>
                        <a:rPr lang="ru-RU" sz="1600" u="none" strike="noStrike" dirty="0">
                          <a:effectLst/>
                        </a:rPr>
                        <a:t> бор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 —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1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Arial1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закрыт, вместо него маршруты №№ 39 и 65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8822" marR="8822" marT="8822" marB="0" anchor="ctr"/>
                </a:tc>
                <a:extLst>
                  <a:ext uri="{0D108BD9-81ED-4DB2-BD59-A6C34878D82A}">
                    <a16:rowId xmlns:a16="http://schemas.microsoft.com/office/drawing/2014/main" xmlns="" val="256590865"/>
                  </a:ext>
                </a:extLst>
              </a:tr>
              <a:tr h="6679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60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ДДК им. Кирова — Комсомольская пл. (по </a:t>
                      </a:r>
                      <a:r>
                        <a:rPr lang="ru-RU" sz="1600" u="none" strike="noStrike" dirty="0" err="1">
                          <a:effectLst/>
                        </a:rPr>
                        <a:t>ул.Якутская</a:t>
                      </a:r>
                      <a:r>
                        <a:rPr lang="ru-RU" sz="1600" u="none" strike="noStrike" dirty="0">
                          <a:effectLst/>
                        </a:rPr>
                        <a:t>)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ДДК им. Кирова — Комсомольская пл.(по </a:t>
                      </a:r>
                      <a:r>
                        <a:rPr lang="ru-RU" sz="1600" u="none" strike="noStrike" dirty="0" err="1">
                          <a:effectLst/>
                        </a:rPr>
                        <a:t>ул.Ветлужская</a:t>
                      </a:r>
                      <a:r>
                        <a:rPr lang="ru-RU" sz="1600" u="none" strike="noStrike" dirty="0">
                          <a:effectLst/>
                        </a:rPr>
                        <a:t>)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большой</a:t>
                      </a:r>
                    </a:p>
                    <a:p>
                      <a:pPr algn="l" fontAlgn="b"/>
                      <a:endParaRPr lang="ru-RU" sz="16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1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6-00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Arial1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23-06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возврат маршрута на ул. Ветлужская, Докучаева. Все рейсы до Комсомольской площади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8822" marR="8822" marT="8822" marB="0" anchor="ctr"/>
                </a:tc>
                <a:extLst>
                  <a:ext uri="{0D108BD9-81ED-4DB2-BD59-A6C34878D82A}">
                    <a16:rowId xmlns:a16="http://schemas.microsoft.com/office/drawing/2014/main" xmlns="" val="3605034750"/>
                  </a:ext>
                </a:extLst>
              </a:tr>
              <a:tr h="634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65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Садовая - </a:t>
                      </a:r>
                      <a:r>
                        <a:rPr lang="ru-RU" sz="1600" u="none" strike="noStrike" dirty="0" err="1">
                          <a:effectLst/>
                        </a:rPr>
                        <a:t>ул.М.Рыбалко</a:t>
                      </a:r>
                      <a:r>
                        <a:rPr lang="ru-RU" sz="1600" u="none" strike="noStrike" dirty="0">
                          <a:effectLst/>
                        </a:rPr>
                        <a:t> -Березовая Роща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Кооператив Сосновый Бор — Березовая Роща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средний</a:t>
                      </a: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1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5-29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Arial1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22-00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транспортная доступность сохранена, увеличено количество автобусов, сокращен интервал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8822" marR="8822" marT="8822" marB="0" anchor="ctr"/>
                </a:tc>
                <a:extLst>
                  <a:ext uri="{0D108BD9-81ED-4DB2-BD59-A6C34878D82A}">
                    <a16:rowId xmlns:a16="http://schemas.microsoft.com/office/drawing/2014/main" xmlns="" val="22775136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9236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CF898-69B3-4756-92BD-9CF9C149CE1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339452" y="0"/>
            <a:ext cx="4633554" cy="6890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  <a:spcAft>
                <a:spcPts val="600"/>
              </a:spcAft>
              <a:buClr>
                <a:schemeClr val="accent6">
                  <a:lumMod val="50000"/>
                </a:schemeClr>
              </a:buClr>
            </a:pPr>
            <a:r>
              <a:rPr lang="ru-RU" sz="2000" b="1" spc="-1" dirty="0">
                <a:solidFill>
                  <a:srgbClr val="C00000"/>
                </a:solidFill>
              </a:rPr>
              <a:t>Маршрут 15 «Южная – ДДК им. Кирова – Центральный рынок»</a:t>
            </a:r>
            <a:endParaRPr lang="ru-RU" sz="2000" b="1" spc="-1" dirty="0">
              <a:solidFill>
                <a:srgbClr val="000000"/>
              </a:solidFill>
              <a:ea typeface="DejaVu Sans"/>
              <a:cs typeface="DejaVu Sans"/>
            </a:endParaRPr>
          </a:p>
          <a:p>
            <a:pPr>
              <a:lnSpc>
                <a:spcPct val="107000"/>
              </a:lnSpc>
              <a:spcAft>
                <a:spcPts val="600"/>
              </a:spcAft>
              <a:buClr>
                <a:schemeClr val="accent6">
                  <a:lumMod val="50000"/>
                </a:schemeClr>
              </a:buClr>
            </a:pPr>
            <a:r>
              <a:rPr lang="ru-RU" sz="1400" b="1" spc="-1" dirty="0">
                <a:solidFill>
                  <a:srgbClr val="000000"/>
                </a:solidFill>
              </a:rPr>
              <a:t>По улицам: </a:t>
            </a:r>
            <a:r>
              <a:rPr lang="ru-RU" sz="1400" spc="-1" dirty="0">
                <a:solidFill>
                  <a:srgbClr val="000000"/>
                </a:solidFill>
              </a:rPr>
              <a:t>Магистральной, Гальперина, М.Рыбалко, А.Ушакова, Калинина, Светлогорской, Ветлужской, Докучаева, Спешилова, Коммунальному мосту, Попова, Пушкина.</a:t>
            </a:r>
          </a:p>
          <a:p>
            <a:pPr>
              <a:lnSpc>
                <a:spcPct val="107000"/>
              </a:lnSpc>
              <a:spcAft>
                <a:spcPts val="600"/>
              </a:spcAft>
              <a:buClr>
                <a:schemeClr val="accent6">
                  <a:lumMod val="50000"/>
                </a:schemeClr>
              </a:buClr>
            </a:pPr>
            <a:endParaRPr lang="ru-RU" sz="800" spc="-1" dirty="0">
              <a:solidFill>
                <a:srgbClr val="000000"/>
              </a:solidFill>
            </a:endParaRPr>
          </a:p>
          <a:p>
            <a:pPr>
              <a:lnSpc>
                <a:spcPts val="2000"/>
              </a:lnSpc>
              <a:spcAft>
                <a:spcPts val="600"/>
              </a:spcAft>
              <a:buClr>
                <a:schemeClr val="accent6">
                  <a:lumMod val="50000"/>
                </a:schemeClr>
              </a:buClr>
            </a:pPr>
            <a:r>
              <a:rPr lang="ru-RU" sz="2000" b="1" spc="-1" dirty="0">
                <a:solidFill>
                  <a:srgbClr val="C00000"/>
                </a:solidFill>
              </a:rPr>
              <a:t>Маршрут № 20 «М/р Новый Крым – ДДК им.Кирова –  ЦКР»</a:t>
            </a:r>
            <a:r>
              <a:rPr lang="ru-RU" sz="2000" b="1" spc="-1" dirty="0">
                <a:solidFill>
                  <a:srgbClr val="000000"/>
                </a:solidFill>
                <a:ea typeface="DejaVu Sans"/>
                <a:cs typeface="DejaVu Sans"/>
              </a:rPr>
              <a:t>  </a:t>
            </a:r>
          </a:p>
          <a:p>
            <a:pPr>
              <a:lnSpc>
                <a:spcPct val="107000"/>
              </a:lnSpc>
              <a:spcAft>
                <a:spcPts val="600"/>
              </a:spcAft>
              <a:buClr>
                <a:schemeClr val="accent6">
                  <a:lumMod val="50000"/>
                </a:schemeClr>
              </a:buClr>
            </a:pPr>
            <a:r>
              <a:rPr lang="ru-RU" sz="1600" i="1" spc="-1" dirty="0">
                <a:solidFill>
                  <a:srgbClr val="000000"/>
                </a:solidFill>
              </a:rPr>
              <a:t>*</a:t>
            </a:r>
            <a:r>
              <a:rPr lang="ru-RU" sz="1400" i="1" spc="-1" dirty="0">
                <a:solidFill>
                  <a:srgbClr val="000000"/>
                </a:solidFill>
              </a:rPr>
              <a:t>Часть рейсов до ДДК им.Кирова</a:t>
            </a:r>
          </a:p>
          <a:p>
            <a:pPr>
              <a:lnSpc>
                <a:spcPct val="107000"/>
              </a:lnSpc>
              <a:spcAft>
                <a:spcPts val="600"/>
              </a:spcAft>
              <a:buClr>
                <a:schemeClr val="accent6">
                  <a:lumMod val="50000"/>
                </a:schemeClr>
              </a:buClr>
            </a:pPr>
            <a:r>
              <a:rPr lang="ru-RU" sz="1400" b="1" spc="-1" dirty="0">
                <a:solidFill>
                  <a:srgbClr val="000000"/>
                </a:solidFill>
              </a:rPr>
              <a:t>По улицам: </a:t>
            </a:r>
            <a:r>
              <a:rPr lang="ru-RU" sz="1400" spc="-1" dirty="0">
                <a:solidFill>
                  <a:srgbClr val="000000"/>
                </a:solidFill>
              </a:rPr>
              <a:t>Генерала Панфилова, Ласьвинской, М.Рыбалко, А.Ушакова, Калинина, Светлогорской, Якутской, Спешилова, Коммунальному мосту, Попова, Пушкина.</a:t>
            </a:r>
          </a:p>
          <a:p>
            <a:pPr>
              <a:lnSpc>
                <a:spcPct val="107000"/>
              </a:lnSpc>
              <a:spcAft>
                <a:spcPts val="600"/>
              </a:spcAft>
              <a:buClr>
                <a:schemeClr val="accent6">
                  <a:lumMod val="50000"/>
                </a:schemeClr>
              </a:buClr>
            </a:pPr>
            <a:endParaRPr lang="ru-RU" sz="800" spc="-1" dirty="0">
              <a:solidFill>
                <a:srgbClr val="000000"/>
              </a:solidFill>
            </a:endParaRPr>
          </a:p>
          <a:p>
            <a:pPr>
              <a:lnSpc>
                <a:spcPts val="2000"/>
              </a:lnSpc>
              <a:spcAft>
                <a:spcPts val="600"/>
              </a:spcAft>
              <a:buClr>
                <a:schemeClr val="accent6">
                  <a:lumMod val="50000"/>
                </a:schemeClr>
              </a:buClr>
            </a:pPr>
            <a:r>
              <a:rPr lang="ru-RU" sz="2000" b="1" spc="-1" dirty="0">
                <a:solidFill>
                  <a:srgbClr val="C00000"/>
                </a:solidFill>
              </a:rPr>
              <a:t>Маршрут № 39 «М/р Оборино – Ласьвинские хутора»</a:t>
            </a:r>
            <a:r>
              <a:rPr lang="ru-RU" sz="2000" b="1" spc="-1" dirty="0">
                <a:solidFill>
                  <a:srgbClr val="000000"/>
                </a:solidFill>
                <a:ea typeface="DejaVu Sans"/>
                <a:cs typeface="DejaVu Sans"/>
              </a:rPr>
              <a:t>  </a:t>
            </a:r>
          </a:p>
          <a:p>
            <a:pPr>
              <a:lnSpc>
                <a:spcPts val="1700"/>
              </a:lnSpc>
              <a:spcAft>
                <a:spcPts val="600"/>
              </a:spcAft>
              <a:buClr>
                <a:schemeClr val="accent6">
                  <a:lumMod val="50000"/>
                </a:schemeClr>
              </a:buClr>
            </a:pPr>
            <a:r>
              <a:rPr lang="ru-RU" sz="1400" i="1" spc="-1" dirty="0">
                <a:solidFill>
                  <a:srgbClr val="000000"/>
                </a:solidFill>
              </a:rPr>
              <a:t>*Маршрут до Ласьвинских хуторов будет обслуживаться в круглогодичном режиме.</a:t>
            </a:r>
          </a:p>
          <a:p>
            <a:pPr lvl="0">
              <a:lnSpc>
                <a:spcPct val="107000"/>
              </a:lnSpc>
              <a:spcAft>
                <a:spcPts val="600"/>
              </a:spcAft>
              <a:buClr>
                <a:srgbClr val="70AD47">
                  <a:lumMod val="50000"/>
                </a:srgbClr>
              </a:buClr>
            </a:pPr>
            <a:r>
              <a:rPr lang="ru-RU" sz="1400" b="1" spc="-1" dirty="0">
                <a:solidFill>
                  <a:srgbClr val="000000"/>
                </a:solidFill>
              </a:rPr>
              <a:t>По улицам: </a:t>
            </a:r>
            <a:r>
              <a:rPr lang="ru-RU" sz="1400" spc="-1" dirty="0">
                <a:solidFill>
                  <a:srgbClr val="000000"/>
                </a:solidFill>
              </a:rPr>
              <a:t>2-й Бахчевой, Причальной, Гальперина, М.Рыбалко, А.Ушакова, Калинина, трассе Пермь-Краснокамск, дороге на Ласьвинские хутора.</a:t>
            </a:r>
          </a:p>
          <a:p>
            <a:pPr>
              <a:lnSpc>
                <a:spcPts val="2000"/>
              </a:lnSpc>
              <a:spcAft>
                <a:spcPts val="600"/>
              </a:spcAft>
              <a:buClr>
                <a:schemeClr val="accent6">
                  <a:lumMod val="50000"/>
                </a:schemeClr>
              </a:buClr>
            </a:pPr>
            <a:endParaRPr lang="ru-RU" sz="800" b="1" spc="-1" dirty="0">
              <a:solidFill>
                <a:srgbClr val="000000"/>
              </a:solidFill>
              <a:ea typeface="DejaVu Sans"/>
              <a:cs typeface="DejaVu Sans"/>
            </a:endParaRPr>
          </a:p>
          <a:p>
            <a:pPr>
              <a:lnSpc>
                <a:spcPts val="2000"/>
              </a:lnSpc>
              <a:spcAft>
                <a:spcPts val="600"/>
              </a:spcAft>
              <a:buClr>
                <a:schemeClr val="accent6">
                  <a:lumMod val="50000"/>
                </a:schemeClr>
              </a:buClr>
            </a:pPr>
            <a:r>
              <a:rPr lang="ru-RU" sz="2000" b="1" spc="-1" dirty="0">
                <a:solidFill>
                  <a:srgbClr val="C00000"/>
                </a:solidFill>
              </a:rPr>
              <a:t>Маршрут № 64 «ДДК им. Кирова – ст. Пермь-II»</a:t>
            </a:r>
            <a:r>
              <a:rPr lang="ru-RU" sz="2000" b="1" spc="-1" dirty="0">
                <a:solidFill>
                  <a:srgbClr val="000000"/>
                </a:solidFill>
                <a:ea typeface="DejaVu Sans"/>
                <a:cs typeface="DejaVu Sans"/>
              </a:rPr>
              <a:t>  </a:t>
            </a:r>
            <a:r>
              <a:rPr lang="ru-RU" sz="1400" spc="-1" dirty="0">
                <a:solidFill>
                  <a:srgbClr val="000000"/>
                </a:solidFill>
                <a:ea typeface="DejaVu Sans"/>
                <a:cs typeface="DejaVu Sans"/>
              </a:rPr>
              <a:t>без изменений.</a:t>
            </a:r>
            <a:endParaRPr lang="ru-RU" sz="2000" spc="-1" dirty="0">
              <a:solidFill>
                <a:srgbClr val="000000"/>
              </a:solidFill>
              <a:ea typeface="DejaVu Sans"/>
              <a:cs typeface="DejaVu Sans"/>
            </a:endParaRPr>
          </a:p>
        </p:txBody>
      </p:sp>
      <p:graphicFrame>
        <p:nvGraphicFramePr>
          <p:cNvPr id="28" name="Таблица 27"/>
          <p:cNvGraphicFramePr>
            <a:graphicFrameLocks noGrp="1"/>
          </p:cNvGraphicFramePr>
          <p:nvPr/>
        </p:nvGraphicFramePr>
        <p:xfrm>
          <a:off x="641590" y="4957627"/>
          <a:ext cx="6318623" cy="1771264"/>
        </p:xfrm>
        <a:graphic>
          <a:graphicData uri="http://schemas.openxmlformats.org/drawingml/2006/table">
            <a:tbl>
              <a:tblPr firstRow="1" bandRow="1"/>
              <a:tblGrid>
                <a:gridCol w="2439264">
                  <a:extLst>
                    <a:ext uri="{9D8B030D-6E8A-4147-A177-3AD203B41FA5}">
                      <a16:colId xmlns:a16="http://schemas.microsoft.com/office/drawing/2014/main" xmlns="" val="720243956"/>
                    </a:ext>
                  </a:extLst>
                </a:gridCol>
                <a:gridCol w="1879061">
                  <a:extLst>
                    <a:ext uri="{9D8B030D-6E8A-4147-A177-3AD203B41FA5}">
                      <a16:colId xmlns:a16="http://schemas.microsoft.com/office/drawing/2014/main" xmlns="" val="2013684126"/>
                    </a:ext>
                  </a:extLst>
                </a:gridCol>
                <a:gridCol w="2000298">
                  <a:extLst>
                    <a:ext uri="{9D8B030D-6E8A-4147-A177-3AD203B41FA5}">
                      <a16:colId xmlns:a16="http://schemas.microsoft.com/office/drawing/2014/main" xmlns="" val="1119801833"/>
                    </a:ext>
                  </a:extLst>
                </a:gridCol>
              </a:tblGrid>
              <a:tr h="358996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Маршруты с 01.04.2020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Интервал, мин.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41660037"/>
                  </a:ext>
                </a:extLst>
              </a:tr>
              <a:tr h="327865"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9pPr>
                    </a:lstStyle>
                    <a:p>
                      <a:endParaRPr lang="ru-RU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9pPr>
                    </a:lstStyle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До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9pPr>
                    </a:lstStyle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После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27519338"/>
                  </a:ext>
                </a:extLst>
              </a:tr>
              <a:tr h="3589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9pPr>
                    </a:lstStyle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№ 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9pPr>
                    </a:lstStyle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9pPr>
                    </a:lstStyle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65219294"/>
                  </a:ext>
                </a:extLst>
              </a:tr>
              <a:tr h="358996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№ 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9pPr>
                    </a:lstStyle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9pPr>
                    </a:lstStyle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81237084"/>
                  </a:ext>
                </a:extLst>
              </a:tr>
              <a:tr h="358996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№ 39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9pPr>
                    </a:lstStyle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по расписанию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9pPr>
                    </a:lstStyle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по расписанию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93153830"/>
                  </a:ext>
                </a:extLst>
              </a:tr>
            </a:tbl>
          </a:graphicData>
        </a:graphic>
      </p:graphicFrame>
      <p:sp>
        <p:nvSpPr>
          <p:cNvPr id="27" name="TextShape 1">
            <a:extLst>
              <a:ext uri="{FF2B5EF4-FFF2-40B4-BE49-F238E27FC236}">
                <a16:creationId xmlns:a16="http://schemas.microsoft.com/office/drawing/2014/main" xmlns="" id="{98A878FD-D463-48A7-A2CD-FEF62230541D}"/>
              </a:ext>
            </a:extLst>
          </p:cNvPr>
          <p:cNvSpPr txBox="1"/>
          <p:nvPr/>
        </p:nvSpPr>
        <p:spPr>
          <a:xfrm>
            <a:off x="338665" y="24856"/>
            <a:ext cx="6923299" cy="74772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ru-RU" sz="3600" spc="-1" dirty="0">
                <a:solidFill>
                  <a:srgbClr val="C00000"/>
                </a:solidFill>
              </a:rPr>
              <a:t>М/р Новые Водники</a:t>
            </a:r>
          </a:p>
        </p:txBody>
      </p:sp>
      <p:pic>
        <p:nvPicPr>
          <p:cNvPr id="68" name="Рисунок 67">
            <a:extLst>
              <a:ext uri="{FF2B5EF4-FFF2-40B4-BE49-F238E27FC236}">
                <a16:creationId xmlns:a16="http://schemas.microsoft.com/office/drawing/2014/main" xmlns="" id="{C7686694-BFCA-47F1-8DEC-97AB103F73A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9" t="29274" r="39414" b="9157"/>
          <a:stretch/>
        </p:blipFill>
        <p:spPr>
          <a:xfrm>
            <a:off x="592672" y="658925"/>
            <a:ext cx="6367541" cy="4191989"/>
          </a:xfrm>
          <a:prstGeom prst="rect">
            <a:avLst/>
          </a:prstGeom>
          <a:noFill/>
          <a:ln w="28575">
            <a:noFill/>
          </a:ln>
        </p:spPr>
      </p:pic>
      <p:sp>
        <p:nvSpPr>
          <p:cNvPr id="69" name="Полилиния 39">
            <a:extLst>
              <a:ext uri="{FF2B5EF4-FFF2-40B4-BE49-F238E27FC236}">
                <a16:creationId xmlns:a16="http://schemas.microsoft.com/office/drawing/2014/main" xmlns="" id="{0A67C78C-1A28-4D3B-8441-3FEE5139A333}"/>
              </a:ext>
            </a:extLst>
          </p:cNvPr>
          <p:cNvSpPr/>
          <p:nvPr/>
        </p:nvSpPr>
        <p:spPr>
          <a:xfrm>
            <a:off x="4050248" y="1600414"/>
            <a:ext cx="2117725" cy="1134782"/>
          </a:xfrm>
          <a:custGeom>
            <a:avLst/>
            <a:gdLst>
              <a:gd name="connsiteX0" fmla="*/ 0 w 2117725"/>
              <a:gd name="connsiteY0" fmla="*/ 26 h 1143026"/>
              <a:gd name="connsiteX1" fmla="*/ 63500 w 2117725"/>
              <a:gd name="connsiteY1" fmla="*/ 9551 h 1143026"/>
              <a:gd name="connsiteX2" fmla="*/ 120650 w 2117725"/>
              <a:gd name="connsiteY2" fmla="*/ 3201 h 1143026"/>
              <a:gd name="connsiteX3" fmla="*/ 149225 w 2117725"/>
              <a:gd name="connsiteY3" fmla="*/ 26 h 1143026"/>
              <a:gd name="connsiteX4" fmla="*/ 203200 w 2117725"/>
              <a:gd name="connsiteY4" fmla="*/ 3201 h 1143026"/>
              <a:gd name="connsiteX5" fmla="*/ 263525 w 2117725"/>
              <a:gd name="connsiteY5" fmla="*/ 22251 h 1143026"/>
              <a:gd name="connsiteX6" fmla="*/ 307975 w 2117725"/>
              <a:gd name="connsiteY6" fmla="*/ 31776 h 1143026"/>
              <a:gd name="connsiteX7" fmla="*/ 374650 w 2117725"/>
              <a:gd name="connsiteY7" fmla="*/ 63526 h 1143026"/>
              <a:gd name="connsiteX8" fmla="*/ 428625 w 2117725"/>
              <a:gd name="connsiteY8" fmla="*/ 92101 h 1143026"/>
              <a:gd name="connsiteX9" fmla="*/ 466725 w 2117725"/>
              <a:gd name="connsiteY9" fmla="*/ 111151 h 1143026"/>
              <a:gd name="connsiteX10" fmla="*/ 520700 w 2117725"/>
              <a:gd name="connsiteY10" fmla="*/ 114326 h 1143026"/>
              <a:gd name="connsiteX11" fmla="*/ 600075 w 2117725"/>
              <a:gd name="connsiteY11" fmla="*/ 136551 h 1143026"/>
              <a:gd name="connsiteX12" fmla="*/ 669925 w 2117725"/>
              <a:gd name="connsiteY12" fmla="*/ 142901 h 1143026"/>
              <a:gd name="connsiteX13" fmla="*/ 727075 w 2117725"/>
              <a:gd name="connsiteY13" fmla="*/ 158776 h 1143026"/>
              <a:gd name="connsiteX14" fmla="*/ 790575 w 2117725"/>
              <a:gd name="connsiteY14" fmla="*/ 190526 h 1143026"/>
              <a:gd name="connsiteX15" fmla="*/ 863600 w 2117725"/>
              <a:gd name="connsiteY15" fmla="*/ 225451 h 1143026"/>
              <a:gd name="connsiteX16" fmla="*/ 895350 w 2117725"/>
              <a:gd name="connsiteY16" fmla="*/ 241326 h 1143026"/>
              <a:gd name="connsiteX17" fmla="*/ 962025 w 2117725"/>
              <a:gd name="connsiteY17" fmla="*/ 260376 h 1143026"/>
              <a:gd name="connsiteX18" fmla="*/ 1003300 w 2117725"/>
              <a:gd name="connsiteY18" fmla="*/ 269901 h 1143026"/>
              <a:gd name="connsiteX19" fmla="*/ 1041400 w 2117725"/>
              <a:gd name="connsiteY19" fmla="*/ 263551 h 1143026"/>
              <a:gd name="connsiteX20" fmla="*/ 1082675 w 2117725"/>
              <a:gd name="connsiteY20" fmla="*/ 234976 h 1143026"/>
              <a:gd name="connsiteX21" fmla="*/ 1117600 w 2117725"/>
              <a:gd name="connsiteY21" fmla="*/ 200051 h 1143026"/>
              <a:gd name="connsiteX22" fmla="*/ 1177925 w 2117725"/>
              <a:gd name="connsiteY22" fmla="*/ 171476 h 1143026"/>
              <a:gd name="connsiteX23" fmla="*/ 1222375 w 2117725"/>
              <a:gd name="connsiteY23" fmla="*/ 158776 h 1143026"/>
              <a:gd name="connsiteX24" fmla="*/ 1289050 w 2117725"/>
              <a:gd name="connsiteY24" fmla="*/ 155601 h 1143026"/>
              <a:gd name="connsiteX25" fmla="*/ 1339850 w 2117725"/>
              <a:gd name="connsiteY25" fmla="*/ 146076 h 1143026"/>
              <a:gd name="connsiteX26" fmla="*/ 1390650 w 2117725"/>
              <a:gd name="connsiteY26" fmla="*/ 127026 h 1143026"/>
              <a:gd name="connsiteX27" fmla="*/ 1454150 w 2117725"/>
              <a:gd name="connsiteY27" fmla="*/ 107976 h 1143026"/>
              <a:gd name="connsiteX28" fmla="*/ 1501775 w 2117725"/>
              <a:gd name="connsiteY28" fmla="*/ 79401 h 1143026"/>
              <a:gd name="connsiteX29" fmla="*/ 1517650 w 2117725"/>
              <a:gd name="connsiteY29" fmla="*/ 152426 h 1143026"/>
              <a:gd name="connsiteX30" fmla="*/ 1539875 w 2117725"/>
              <a:gd name="connsiteY30" fmla="*/ 187351 h 1143026"/>
              <a:gd name="connsiteX31" fmla="*/ 1631950 w 2117725"/>
              <a:gd name="connsiteY31" fmla="*/ 247676 h 1143026"/>
              <a:gd name="connsiteX32" fmla="*/ 1746250 w 2117725"/>
              <a:gd name="connsiteY32" fmla="*/ 317526 h 1143026"/>
              <a:gd name="connsiteX33" fmla="*/ 1831975 w 2117725"/>
              <a:gd name="connsiteY33" fmla="*/ 371501 h 1143026"/>
              <a:gd name="connsiteX34" fmla="*/ 1924050 w 2117725"/>
              <a:gd name="connsiteY34" fmla="*/ 438176 h 1143026"/>
              <a:gd name="connsiteX35" fmla="*/ 1971675 w 2117725"/>
              <a:gd name="connsiteY35" fmla="*/ 625501 h 1143026"/>
              <a:gd name="connsiteX36" fmla="*/ 2009775 w 2117725"/>
              <a:gd name="connsiteY36" fmla="*/ 790601 h 1143026"/>
              <a:gd name="connsiteX37" fmla="*/ 2032000 w 2117725"/>
              <a:gd name="connsiteY37" fmla="*/ 879501 h 1143026"/>
              <a:gd name="connsiteX38" fmla="*/ 2063750 w 2117725"/>
              <a:gd name="connsiteY38" fmla="*/ 987451 h 1143026"/>
              <a:gd name="connsiteX39" fmla="*/ 2082800 w 2117725"/>
              <a:gd name="connsiteY39" fmla="*/ 1057301 h 1143026"/>
              <a:gd name="connsiteX40" fmla="*/ 2117725 w 2117725"/>
              <a:gd name="connsiteY40" fmla="*/ 1143026 h 1143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2117725" h="1143026">
                <a:moveTo>
                  <a:pt x="0" y="26"/>
                </a:moveTo>
                <a:cubicBezTo>
                  <a:pt x="21696" y="4524"/>
                  <a:pt x="43392" y="9022"/>
                  <a:pt x="63500" y="9551"/>
                </a:cubicBezTo>
                <a:cubicBezTo>
                  <a:pt x="83608" y="10080"/>
                  <a:pt x="120650" y="3201"/>
                  <a:pt x="120650" y="3201"/>
                </a:cubicBezTo>
                <a:cubicBezTo>
                  <a:pt x="134937" y="1614"/>
                  <a:pt x="135467" y="26"/>
                  <a:pt x="149225" y="26"/>
                </a:cubicBezTo>
                <a:cubicBezTo>
                  <a:pt x="162983" y="26"/>
                  <a:pt x="184150" y="-503"/>
                  <a:pt x="203200" y="3201"/>
                </a:cubicBezTo>
                <a:cubicBezTo>
                  <a:pt x="222250" y="6905"/>
                  <a:pt x="246062" y="17488"/>
                  <a:pt x="263525" y="22251"/>
                </a:cubicBezTo>
                <a:cubicBezTo>
                  <a:pt x="280988" y="27014"/>
                  <a:pt x="289454" y="24897"/>
                  <a:pt x="307975" y="31776"/>
                </a:cubicBezTo>
                <a:cubicBezTo>
                  <a:pt x="326496" y="38655"/>
                  <a:pt x="354542" y="53472"/>
                  <a:pt x="374650" y="63526"/>
                </a:cubicBezTo>
                <a:cubicBezTo>
                  <a:pt x="394758" y="73580"/>
                  <a:pt x="413279" y="84164"/>
                  <a:pt x="428625" y="92101"/>
                </a:cubicBezTo>
                <a:cubicBezTo>
                  <a:pt x="443971" y="100038"/>
                  <a:pt x="451379" y="107447"/>
                  <a:pt x="466725" y="111151"/>
                </a:cubicBezTo>
                <a:cubicBezTo>
                  <a:pt x="482071" y="114855"/>
                  <a:pt x="498475" y="110093"/>
                  <a:pt x="520700" y="114326"/>
                </a:cubicBezTo>
                <a:cubicBezTo>
                  <a:pt x="542925" y="118559"/>
                  <a:pt x="575204" y="131789"/>
                  <a:pt x="600075" y="136551"/>
                </a:cubicBezTo>
                <a:cubicBezTo>
                  <a:pt x="624946" y="141313"/>
                  <a:pt x="648758" y="139197"/>
                  <a:pt x="669925" y="142901"/>
                </a:cubicBezTo>
                <a:cubicBezTo>
                  <a:pt x="691092" y="146605"/>
                  <a:pt x="706967" y="150839"/>
                  <a:pt x="727075" y="158776"/>
                </a:cubicBezTo>
                <a:cubicBezTo>
                  <a:pt x="747183" y="166713"/>
                  <a:pt x="767821" y="179414"/>
                  <a:pt x="790575" y="190526"/>
                </a:cubicBezTo>
                <a:cubicBezTo>
                  <a:pt x="813329" y="201638"/>
                  <a:pt x="846138" y="216984"/>
                  <a:pt x="863600" y="225451"/>
                </a:cubicBezTo>
                <a:cubicBezTo>
                  <a:pt x="881062" y="233918"/>
                  <a:pt x="878946" y="235505"/>
                  <a:pt x="895350" y="241326"/>
                </a:cubicBezTo>
                <a:cubicBezTo>
                  <a:pt x="911754" y="247147"/>
                  <a:pt x="944033" y="255614"/>
                  <a:pt x="962025" y="260376"/>
                </a:cubicBezTo>
                <a:cubicBezTo>
                  <a:pt x="980017" y="265139"/>
                  <a:pt x="990071" y="269372"/>
                  <a:pt x="1003300" y="269901"/>
                </a:cubicBezTo>
                <a:cubicBezTo>
                  <a:pt x="1016529" y="270430"/>
                  <a:pt x="1028171" y="269372"/>
                  <a:pt x="1041400" y="263551"/>
                </a:cubicBezTo>
                <a:cubicBezTo>
                  <a:pt x="1054629" y="257730"/>
                  <a:pt x="1069975" y="245559"/>
                  <a:pt x="1082675" y="234976"/>
                </a:cubicBezTo>
                <a:cubicBezTo>
                  <a:pt x="1095375" y="224393"/>
                  <a:pt x="1101725" y="210634"/>
                  <a:pt x="1117600" y="200051"/>
                </a:cubicBezTo>
                <a:cubicBezTo>
                  <a:pt x="1133475" y="189468"/>
                  <a:pt x="1160463" y="178355"/>
                  <a:pt x="1177925" y="171476"/>
                </a:cubicBezTo>
                <a:cubicBezTo>
                  <a:pt x="1195387" y="164597"/>
                  <a:pt x="1203854" y="161422"/>
                  <a:pt x="1222375" y="158776"/>
                </a:cubicBezTo>
                <a:cubicBezTo>
                  <a:pt x="1240896" y="156130"/>
                  <a:pt x="1269471" y="157718"/>
                  <a:pt x="1289050" y="155601"/>
                </a:cubicBezTo>
                <a:cubicBezTo>
                  <a:pt x="1308629" y="153484"/>
                  <a:pt x="1322917" y="150838"/>
                  <a:pt x="1339850" y="146076"/>
                </a:cubicBezTo>
                <a:cubicBezTo>
                  <a:pt x="1356783" y="141314"/>
                  <a:pt x="1371600" y="133376"/>
                  <a:pt x="1390650" y="127026"/>
                </a:cubicBezTo>
                <a:cubicBezTo>
                  <a:pt x="1409700" y="120676"/>
                  <a:pt x="1435629" y="115913"/>
                  <a:pt x="1454150" y="107976"/>
                </a:cubicBezTo>
                <a:cubicBezTo>
                  <a:pt x="1472671" y="100039"/>
                  <a:pt x="1491192" y="71993"/>
                  <a:pt x="1501775" y="79401"/>
                </a:cubicBezTo>
                <a:cubicBezTo>
                  <a:pt x="1512358" y="86809"/>
                  <a:pt x="1511300" y="134434"/>
                  <a:pt x="1517650" y="152426"/>
                </a:cubicBezTo>
                <a:cubicBezTo>
                  <a:pt x="1524000" y="170418"/>
                  <a:pt x="1520825" y="171476"/>
                  <a:pt x="1539875" y="187351"/>
                </a:cubicBezTo>
                <a:cubicBezTo>
                  <a:pt x="1558925" y="203226"/>
                  <a:pt x="1597554" y="225980"/>
                  <a:pt x="1631950" y="247676"/>
                </a:cubicBezTo>
                <a:cubicBezTo>
                  <a:pt x="1666346" y="269372"/>
                  <a:pt x="1712913" y="296889"/>
                  <a:pt x="1746250" y="317526"/>
                </a:cubicBezTo>
                <a:cubicBezTo>
                  <a:pt x="1779588" y="338164"/>
                  <a:pt x="1802342" y="351393"/>
                  <a:pt x="1831975" y="371501"/>
                </a:cubicBezTo>
                <a:cubicBezTo>
                  <a:pt x="1861608" y="391609"/>
                  <a:pt x="1900767" y="395843"/>
                  <a:pt x="1924050" y="438176"/>
                </a:cubicBezTo>
                <a:cubicBezTo>
                  <a:pt x="1947333" y="480509"/>
                  <a:pt x="1957388" y="566764"/>
                  <a:pt x="1971675" y="625501"/>
                </a:cubicBezTo>
                <a:cubicBezTo>
                  <a:pt x="1985963" y="684239"/>
                  <a:pt x="1999721" y="748268"/>
                  <a:pt x="2009775" y="790601"/>
                </a:cubicBezTo>
                <a:cubicBezTo>
                  <a:pt x="2019829" y="832934"/>
                  <a:pt x="2023004" y="846693"/>
                  <a:pt x="2032000" y="879501"/>
                </a:cubicBezTo>
                <a:cubicBezTo>
                  <a:pt x="2040996" y="912309"/>
                  <a:pt x="2055283" y="957818"/>
                  <a:pt x="2063750" y="987451"/>
                </a:cubicBezTo>
                <a:cubicBezTo>
                  <a:pt x="2072217" y="1017084"/>
                  <a:pt x="2073804" y="1031372"/>
                  <a:pt x="2082800" y="1057301"/>
                </a:cubicBezTo>
                <a:cubicBezTo>
                  <a:pt x="2091796" y="1083230"/>
                  <a:pt x="2104760" y="1113128"/>
                  <a:pt x="2117725" y="1143026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Полилиния 53">
            <a:extLst>
              <a:ext uri="{FF2B5EF4-FFF2-40B4-BE49-F238E27FC236}">
                <a16:creationId xmlns:a16="http://schemas.microsoft.com/office/drawing/2014/main" xmlns="" id="{432693C7-BA49-42F1-AFCA-3D271E3CA1B5}"/>
              </a:ext>
            </a:extLst>
          </p:cNvPr>
          <p:cNvSpPr/>
          <p:nvPr/>
        </p:nvSpPr>
        <p:spPr>
          <a:xfrm>
            <a:off x="3526373" y="1715492"/>
            <a:ext cx="1797776" cy="1181288"/>
          </a:xfrm>
          <a:custGeom>
            <a:avLst/>
            <a:gdLst>
              <a:gd name="connsiteX0" fmla="*/ 0 w 1790700"/>
              <a:gd name="connsiteY0" fmla="*/ 0 h 1178385"/>
              <a:gd name="connsiteX1" fmla="*/ 92075 w 1790700"/>
              <a:gd name="connsiteY1" fmla="*/ 60325 h 1178385"/>
              <a:gd name="connsiteX2" fmla="*/ 161925 w 1790700"/>
              <a:gd name="connsiteY2" fmla="*/ 136525 h 1178385"/>
              <a:gd name="connsiteX3" fmla="*/ 180975 w 1790700"/>
              <a:gd name="connsiteY3" fmla="*/ 263525 h 1178385"/>
              <a:gd name="connsiteX4" fmla="*/ 165100 w 1790700"/>
              <a:gd name="connsiteY4" fmla="*/ 390525 h 1178385"/>
              <a:gd name="connsiteX5" fmla="*/ 133350 w 1790700"/>
              <a:gd name="connsiteY5" fmla="*/ 587375 h 1178385"/>
              <a:gd name="connsiteX6" fmla="*/ 111125 w 1790700"/>
              <a:gd name="connsiteY6" fmla="*/ 736600 h 1178385"/>
              <a:gd name="connsiteX7" fmla="*/ 107950 w 1790700"/>
              <a:gd name="connsiteY7" fmla="*/ 825500 h 1178385"/>
              <a:gd name="connsiteX8" fmla="*/ 149225 w 1790700"/>
              <a:gd name="connsiteY8" fmla="*/ 831850 h 1178385"/>
              <a:gd name="connsiteX9" fmla="*/ 200025 w 1790700"/>
              <a:gd name="connsiteY9" fmla="*/ 822325 h 1178385"/>
              <a:gd name="connsiteX10" fmla="*/ 266700 w 1790700"/>
              <a:gd name="connsiteY10" fmla="*/ 857250 h 1178385"/>
              <a:gd name="connsiteX11" fmla="*/ 330200 w 1790700"/>
              <a:gd name="connsiteY11" fmla="*/ 920750 h 1178385"/>
              <a:gd name="connsiteX12" fmla="*/ 374650 w 1790700"/>
              <a:gd name="connsiteY12" fmla="*/ 955675 h 1178385"/>
              <a:gd name="connsiteX13" fmla="*/ 469900 w 1790700"/>
              <a:gd name="connsiteY13" fmla="*/ 971550 h 1178385"/>
              <a:gd name="connsiteX14" fmla="*/ 561975 w 1790700"/>
              <a:gd name="connsiteY14" fmla="*/ 984250 h 1178385"/>
              <a:gd name="connsiteX15" fmla="*/ 635000 w 1790700"/>
              <a:gd name="connsiteY15" fmla="*/ 1028700 h 1178385"/>
              <a:gd name="connsiteX16" fmla="*/ 698500 w 1790700"/>
              <a:gd name="connsiteY16" fmla="*/ 1073150 h 1178385"/>
              <a:gd name="connsiteX17" fmla="*/ 771525 w 1790700"/>
              <a:gd name="connsiteY17" fmla="*/ 1108075 h 1178385"/>
              <a:gd name="connsiteX18" fmla="*/ 876300 w 1790700"/>
              <a:gd name="connsiteY18" fmla="*/ 1092200 h 1178385"/>
              <a:gd name="connsiteX19" fmla="*/ 1012825 w 1790700"/>
              <a:gd name="connsiteY19" fmla="*/ 1085850 h 1178385"/>
              <a:gd name="connsiteX20" fmla="*/ 1130300 w 1790700"/>
              <a:gd name="connsiteY20" fmla="*/ 1076325 h 1178385"/>
              <a:gd name="connsiteX21" fmla="*/ 1241425 w 1790700"/>
              <a:gd name="connsiteY21" fmla="*/ 1076325 h 1178385"/>
              <a:gd name="connsiteX22" fmla="*/ 1266825 w 1790700"/>
              <a:gd name="connsiteY22" fmla="*/ 1104900 h 1178385"/>
              <a:gd name="connsiteX23" fmla="*/ 1289050 w 1790700"/>
              <a:gd name="connsiteY23" fmla="*/ 1165225 h 1178385"/>
              <a:gd name="connsiteX24" fmla="*/ 1304925 w 1790700"/>
              <a:gd name="connsiteY24" fmla="*/ 1177925 h 1178385"/>
              <a:gd name="connsiteX25" fmla="*/ 1384300 w 1790700"/>
              <a:gd name="connsiteY25" fmla="*/ 1155700 h 1178385"/>
              <a:gd name="connsiteX26" fmla="*/ 1476375 w 1790700"/>
              <a:gd name="connsiteY26" fmla="*/ 1149350 h 1178385"/>
              <a:gd name="connsiteX27" fmla="*/ 1565275 w 1790700"/>
              <a:gd name="connsiteY27" fmla="*/ 1133475 h 1178385"/>
              <a:gd name="connsiteX28" fmla="*/ 1606550 w 1790700"/>
              <a:gd name="connsiteY28" fmla="*/ 1127125 h 1178385"/>
              <a:gd name="connsiteX29" fmla="*/ 1673225 w 1790700"/>
              <a:gd name="connsiteY29" fmla="*/ 1149350 h 1178385"/>
              <a:gd name="connsiteX30" fmla="*/ 1743075 w 1790700"/>
              <a:gd name="connsiteY30" fmla="*/ 1152525 h 1178385"/>
              <a:gd name="connsiteX31" fmla="*/ 1790700 w 1790700"/>
              <a:gd name="connsiteY31" fmla="*/ 1168400 h 11783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790700" h="1178385">
                <a:moveTo>
                  <a:pt x="0" y="0"/>
                </a:moveTo>
                <a:cubicBezTo>
                  <a:pt x="32544" y="18785"/>
                  <a:pt x="65088" y="37571"/>
                  <a:pt x="92075" y="60325"/>
                </a:cubicBezTo>
                <a:cubicBezTo>
                  <a:pt x="119063" y="83079"/>
                  <a:pt x="147108" y="102658"/>
                  <a:pt x="161925" y="136525"/>
                </a:cubicBezTo>
                <a:cubicBezTo>
                  <a:pt x="176742" y="170392"/>
                  <a:pt x="180446" y="221192"/>
                  <a:pt x="180975" y="263525"/>
                </a:cubicBezTo>
                <a:cubicBezTo>
                  <a:pt x="181504" y="305858"/>
                  <a:pt x="173037" y="336550"/>
                  <a:pt x="165100" y="390525"/>
                </a:cubicBezTo>
                <a:cubicBezTo>
                  <a:pt x="157163" y="444500"/>
                  <a:pt x="142346" y="529696"/>
                  <a:pt x="133350" y="587375"/>
                </a:cubicBezTo>
                <a:cubicBezTo>
                  <a:pt x="124354" y="645054"/>
                  <a:pt x="115358" y="696912"/>
                  <a:pt x="111125" y="736600"/>
                </a:cubicBezTo>
                <a:cubicBezTo>
                  <a:pt x="106892" y="776288"/>
                  <a:pt x="101600" y="809625"/>
                  <a:pt x="107950" y="825500"/>
                </a:cubicBezTo>
                <a:cubicBezTo>
                  <a:pt x="114300" y="841375"/>
                  <a:pt x="133879" y="832379"/>
                  <a:pt x="149225" y="831850"/>
                </a:cubicBezTo>
                <a:cubicBezTo>
                  <a:pt x="164571" y="831321"/>
                  <a:pt x="180446" y="818092"/>
                  <a:pt x="200025" y="822325"/>
                </a:cubicBezTo>
                <a:cubicBezTo>
                  <a:pt x="219604" y="826558"/>
                  <a:pt x="245004" y="840846"/>
                  <a:pt x="266700" y="857250"/>
                </a:cubicBezTo>
                <a:cubicBezTo>
                  <a:pt x="288396" y="873654"/>
                  <a:pt x="312208" y="904346"/>
                  <a:pt x="330200" y="920750"/>
                </a:cubicBezTo>
                <a:cubicBezTo>
                  <a:pt x="348192" y="937154"/>
                  <a:pt x="351367" y="947208"/>
                  <a:pt x="374650" y="955675"/>
                </a:cubicBezTo>
                <a:cubicBezTo>
                  <a:pt x="397933" y="964142"/>
                  <a:pt x="438679" y="966788"/>
                  <a:pt x="469900" y="971550"/>
                </a:cubicBezTo>
                <a:cubicBezTo>
                  <a:pt x="501121" y="976312"/>
                  <a:pt x="534458" y="974725"/>
                  <a:pt x="561975" y="984250"/>
                </a:cubicBezTo>
                <a:cubicBezTo>
                  <a:pt x="589492" y="993775"/>
                  <a:pt x="612246" y="1013883"/>
                  <a:pt x="635000" y="1028700"/>
                </a:cubicBezTo>
                <a:cubicBezTo>
                  <a:pt x="657754" y="1043517"/>
                  <a:pt x="675746" y="1059921"/>
                  <a:pt x="698500" y="1073150"/>
                </a:cubicBezTo>
                <a:cubicBezTo>
                  <a:pt x="721254" y="1086379"/>
                  <a:pt x="741892" y="1104900"/>
                  <a:pt x="771525" y="1108075"/>
                </a:cubicBezTo>
                <a:cubicBezTo>
                  <a:pt x="801158" y="1111250"/>
                  <a:pt x="836083" y="1095904"/>
                  <a:pt x="876300" y="1092200"/>
                </a:cubicBezTo>
                <a:cubicBezTo>
                  <a:pt x="916517" y="1088496"/>
                  <a:pt x="970492" y="1088496"/>
                  <a:pt x="1012825" y="1085850"/>
                </a:cubicBezTo>
                <a:cubicBezTo>
                  <a:pt x="1055158" y="1083204"/>
                  <a:pt x="1092200" y="1077913"/>
                  <a:pt x="1130300" y="1076325"/>
                </a:cubicBezTo>
                <a:cubicBezTo>
                  <a:pt x="1168400" y="1074737"/>
                  <a:pt x="1218671" y="1071562"/>
                  <a:pt x="1241425" y="1076325"/>
                </a:cubicBezTo>
                <a:cubicBezTo>
                  <a:pt x="1264179" y="1081088"/>
                  <a:pt x="1258888" y="1090083"/>
                  <a:pt x="1266825" y="1104900"/>
                </a:cubicBezTo>
                <a:cubicBezTo>
                  <a:pt x="1274763" y="1119717"/>
                  <a:pt x="1282700" y="1153054"/>
                  <a:pt x="1289050" y="1165225"/>
                </a:cubicBezTo>
                <a:cubicBezTo>
                  <a:pt x="1295400" y="1177396"/>
                  <a:pt x="1289050" y="1179513"/>
                  <a:pt x="1304925" y="1177925"/>
                </a:cubicBezTo>
                <a:cubicBezTo>
                  <a:pt x="1320800" y="1176338"/>
                  <a:pt x="1355725" y="1160462"/>
                  <a:pt x="1384300" y="1155700"/>
                </a:cubicBezTo>
                <a:cubicBezTo>
                  <a:pt x="1412875" y="1150938"/>
                  <a:pt x="1446213" y="1153054"/>
                  <a:pt x="1476375" y="1149350"/>
                </a:cubicBezTo>
                <a:cubicBezTo>
                  <a:pt x="1506538" y="1145646"/>
                  <a:pt x="1543579" y="1137179"/>
                  <a:pt x="1565275" y="1133475"/>
                </a:cubicBezTo>
                <a:cubicBezTo>
                  <a:pt x="1586971" y="1129771"/>
                  <a:pt x="1588558" y="1124479"/>
                  <a:pt x="1606550" y="1127125"/>
                </a:cubicBezTo>
                <a:cubicBezTo>
                  <a:pt x="1624542" y="1129771"/>
                  <a:pt x="1650471" y="1145117"/>
                  <a:pt x="1673225" y="1149350"/>
                </a:cubicBezTo>
                <a:cubicBezTo>
                  <a:pt x="1695979" y="1153583"/>
                  <a:pt x="1723496" y="1149350"/>
                  <a:pt x="1743075" y="1152525"/>
                </a:cubicBezTo>
                <a:cubicBezTo>
                  <a:pt x="1762654" y="1155700"/>
                  <a:pt x="1776677" y="1162050"/>
                  <a:pt x="1790700" y="1168400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олилиния 55">
            <a:extLst>
              <a:ext uri="{FF2B5EF4-FFF2-40B4-BE49-F238E27FC236}">
                <a16:creationId xmlns:a16="http://schemas.microsoft.com/office/drawing/2014/main" xmlns="" id="{9F81627A-BD6A-42CD-9827-AF66CAD7EB2B}"/>
              </a:ext>
            </a:extLst>
          </p:cNvPr>
          <p:cNvSpPr/>
          <p:nvPr/>
        </p:nvSpPr>
        <p:spPr>
          <a:xfrm>
            <a:off x="1845211" y="2878617"/>
            <a:ext cx="152400" cy="373523"/>
          </a:xfrm>
          <a:custGeom>
            <a:avLst/>
            <a:gdLst>
              <a:gd name="connsiteX0" fmla="*/ 152400 w 152400"/>
              <a:gd name="connsiteY0" fmla="*/ 0 h 376237"/>
              <a:gd name="connsiteX1" fmla="*/ 138112 w 152400"/>
              <a:gd name="connsiteY1" fmla="*/ 80962 h 376237"/>
              <a:gd name="connsiteX2" fmla="*/ 128587 w 152400"/>
              <a:gd name="connsiteY2" fmla="*/ 100012 h 376237"/>
              <a:gd name="connsiteX3" fmla="*/ 76200 w 152400"/>
              <a:gd name="connsiteY3" fmla="*/ 95250 h 376237"/>
              <a:gd name="connsiteX4" fmla="*/ 28575 w 152400"/>
              <a:gd name="connsiteY4" fmla="*/ 285750 h 376237"/>
              <a:gd name="connsiteX5" fmla="*/ 0 w 152400"/>
              <a:gd name="connsiteY5" fmla="*/ 376237 h 376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2400" h="376237">
                <a:moveTo>
                  <a:pt x="152400" y="0"/>
                </a:moveTo>
                <a:lnTo>
                  <a:pt x="138112" y="80962"/>
                </a:lnTo>
                <a:cubicBezTo>
                  <a:pt x="134143" y="97631"/>
                  <a:pt x="138906" y="97631"/>
                  <a:pt x="128587" y="100012"/>
                </a:cubicBezTo>
                <a:cubicBezTo>
                  <a:pt x="118268" y="102393"/>
                  <a:pt x="92869" y="64294"/>
                  <a:pt x="76200" y="95250"/>
                </a:cubicBezTo>
                <a:cubicBezTo>
                  <a:pt x="59531" y="126206"/>
                  <a:pt x="41275" y="238919"/>
                  <a:pt x="28575" y="285750"/>
                </a:cubicBezTo>
                <a:cubicBezTo>
                  <a:pt x="15875" y="332581"/>
                  <a:pt x="7937" y="354409"/>
                  <a:pt x="0" y="376237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Полилиния 57">
            <a:extLst>
              <a:ext uri="{FF2B5EF4-FFF2-40B4-BE49-F238E27FC236}">
                <a16:creationId xmlns:a16="http://schemas.microsoft.com/office/drawing/2014/main" xmlns="" id="{792A1C06-E3F3-4B13-85C5-49C649436CCF}"/>
              </a:ext>
            </a:extLst>
          </p:cNvPr>
          <p:cNvSpPr/>
          <p:nvPr/>
        </p:nvSpPr>
        <p:spPr>
          <a:xfrm>
            <a:off x="2642929" y="1873884"/>
            <a:ext cx="564357" cy="482271"/>
          </a:xfrm>
          <a:custGeom>
            <a:avLst/>
            <a:gdLst>
              <a:gd name="connsiteX0" fmla="*/ 0 w 564357"/>
              <a:gd name="connsiteY0" fmla="*/ 485775 h 485775"/>
              <a:gd name="connsiteX1" fmla="*/ 52388 w 564357"/>
              <a:gd name="connsiteY1" fmla="*/ 435769 h 485775"/>
              <a:gd name="connsiteX2" fmla="*/ 159544 w 564357"/>
              <a:gd name="connsiteY2" fmla="*/ 357188 h 485775"/>
              <a:gd name="connsiteX3" fmla="*/ 195263 w 564357"/>
              <a:gd name="connsiteY3" fmla="*/ 311944 h 485775"/>
              <a:gd name="connsiteX4" fmla="*/ 221457 w 564357"/>
              <a:gd name="connsiteY4" fmla="*/ 242888 h 485775"/>
              <a:gd name="connsiteX5" fmla="*/ 245269 w 564357"/>
              <a:gd name="connsiteY5" fmla="*/ 197644 h 485775"/>
              <a:gd name="connsiteX6" fmla="*/ 311944 w 564357"/>
              <a:gd name="connsiteY6" fmla="*/ 150019 h 485775"/>
              <a:gd name="connsiteX7" fmla="*/ 402432 w 564357"/>
              <a:gd name="connsiteY7" fmla="*/ 95250 h 485775"/>
              <a:gd name="connsiteX8" fmla="*/ 500063 w 564357"/>
              <a:gd name="connsiteY8" fmla="*/ 42863 h 485775"/>
              <a:gd name="connsiteX9" fmla="*/ 564357 w 564357"/>
              <a:gd name="connsiteY9" fmla="*/ 0 h 485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64357" h="485775">
                <a:moveTo>
                  <a:pt x="0" y="485775"/>
                </a:moveTo>
                <a:cubicBezTo>
                  <a:pt x="12898" y="471487"/>
                  <a:pt x="25797" y="457200"/>
                  <a:pt x="52388" y="435769"/>
                </a:cubicBezTo>
                <a:cubicBezTo>
                  <a:pt x="78979" y="414338"/>
                  <a:pt x="135732" y="377825"/>
                  <a:pt x="159544" y="357188"/>
                </a:cubicBezTo>
                <a:cubicBezTo>
                  <a:pt x="183356" y="336551"/>
                  <a:pt x="184944" y="330994"/>
                  <a:pt x="195263" y="311944"/>
                </a:cubicBezTo>
                <a:cubicBezTo>
                  <a:pt x="205582" y="292894"/>
                  <a:pt x="213123" y="261938"/>
                  <a:pt x="221457" y="242888"/>
                </a:cubicBezTo>
                <a:cubicBezTo>
                  <a:pt x="229791" y="223838"/>
                  <a:pt x="230188" y="213122"/>
                  <a:pt x="245269" y="197644"/>
                </a:cubicBezTo>
                <a:cubicBezTo>
                  <a:pt x="260350" y="182166"/>
                  <a:pt x="285750" y="167085"/>
                  <a:pt x="311944" y="150019"/>
                </a:cubicBezTo>
                <a:cubicBezTo>
                  <a:pt x="338138" y="132953"/>
                  <a:pt x="371079" y="113109"/>
                  <a:pt x="402432" y="95250"/>
                </a:cubicBezTo>
                <a:cubicBezTo>
                  <a:pt x="433785" y="77391"/>
                  <a:pt x="473076" y="58738"/>
                  <a:pt x="500063" y="42863"/>
                </a:cubicBezTo>
                <a:cubicBezTo>
                  <a:pt x="527051" y="26988"/>
                  <a:pt x="545704" y="13494"/>
                  <a:pt x="564357" y="0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Полилиния 60">
            <a:extLst>
              <a:ext uri="{FF2B5EF4-FFF2-40B4-BE49-F238E27FC236}">
                <a16:creationId xmlns:a16="http://schemas.microsoft.com/office/drawing/2014/main" xmlns="" id="{4E263E0E-E5EA-4647-9171-A79A5EB39996}"/>
              </a:ext>
            </a:extLst>
          </p:cNvPr>
          <p:cNvSpPr/>
          <p:nvPr/>
        </p:nvSpPr>
        <p:spPr>
          <a:xfrm>
            <a:off x="592673" y="1956627"/>
            <a:ext cx="1536700" cy="756504"/>
          </a:xfrm>
          <a:custGeom>
            <a:avLst/>
            <a:gdLst>
              <a:gd name="connsiteX0" fmla="*/ 0 w 1536700"/>
              <a:gd name="connsiteY0" fmla="*/ 0 h 762000"/>
              <a:gd name="connsiteX1" fmla="*/ 184150 w 1536700"/>
              <a:gd name="connsiteY1" fmla="*/ 44450 h 762000"/>
              <a:gd name="connsiteX2" fmla="*/ 187325 w 1536700"/>
              <a:gd name="connsiteY2" fmla="*/ 98425 h 762000"/>
              <a:gd name="connsiteX3" fmla="*/ 206375 w 1536700"/>
              <a:gd name="connsiteY3" fmla="*/ 155575 h 762000"/>
              <a:gd name="connsiteX4" fmla="*/ 263525 w 1536700"/>
              <a:gd name="connsiteY4" fmla="*/ 215900 h 762000"/>
              <a:gd name="connsiteX5" fmla="*/ 317500 w 1536700"/>
              <a:gd name="connsiteY5" fmla="*/ 263525 h 762000"/>
              <a:gd name="connsiteX6" fmla="*/ 419100 w 1536700"/>
              <a:gd name="connsiteY6" fmla="*/ 282575 h 762000"/>
              <a:gd name="connsiteX7" fmla="*/ 596900 w 1536700"/>
              <a:gd name="connsiteY7" fmla="*/ 320675 h 762000"/>
              <a:gd name="connsiteX8" fmla="*/ 803275 w 1536700"/>
              <a:gd name="connsiteY8" fmla="*/ 374650 h 762000"/>
              <a:gd name="connsiteX9" fmla="*/ 984250 w 1536700"/>
              <a:gd name="connsiteY9" fmla="*/ 406400 h 762000"/>
              <a:gd name="connsiteX10" fmla="*/ 1120775 w 1536700"/>
              <a:gd name="connsiteY10" fmla="*/ 444500 h 762000"/>
              <a:gd name="connsiteX11" fmla="*/ 1225550 w 1536700"/>
              <a:gd name="connsiteY11" fmla="*/ 463550 h 762000"/>
              <a:gd name="connsiteX12" fmla="*/ 1289050 w 1536700"/>
              <a:gd name="connsiteY12" fmla="*/ 498475 h 762000"/>
              <a:gd name="connsiteX13" fmla="*/ 1346200 w 1536700"/>
              <a:gd name="connsiteY13" fmla="*/ 571500 h 762000"/>
              <a:gd name="connsiteX14" fmla="*/ 1425575 w 1536700"/>
              <a:gd name="connsiteY14" fmla="*/ 650875 h 762000"/>
              <a:gd name="connsiteX15" fmla="*/ 1504950 w 1536700"/>
              <a:gd name="connsiteY15" fmla="*/ 730250 h 762000"/>
              <a:gd name="connsiteX16" fmla="*/ 1536700 w 1536700"/>
              <a:gd name="connsiteY16" fmla="*/ 762000 h 76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36700" h="762000">
                <a:moveTo>
                  <a:pt x="0" y="0"/>
                </a:moveTo>
                <a:cubicBezTo>
                  <a:pt x="76464" y="14023"/>
                  <a:pt x="152929" y="28046"/>
                  <a:pt x="184150" y="44450"/>
                </a:cubicBezTo>
                <a:cubicBezTo>
                  <a:pt x="215371" y="60854"/>
                  <a:pt x="183621" y="79904"/>
                  <a:pt x="187325" y="98425"/>
                </a:cubicBezTo>
                <a:cubicBezTo>
                  <a:pt x="191029" y="116946"/>
                  <a:pt x="193675" y="135996"/>
                  <a:pt x="206375" y="155575"/>
                </a:cubicBezTo>
                <a:cubicBezTo>
                  <a:pt x="219075" y="175154"/>
                  <a:pt x="245004" y="197908"/>
                  <a:pt x="263525" y="215900"/>
                </a:cubicBezTo>
                <a:cubicBezTo>
                  <a:pt x="282046" y="233892"/>
                  <a:pt x="291571" y="252413"/>
                  <a:pt x="317500" y="263525"/>
                </a:cubicBezTo>
                <a:cubicBezTo>
                  <a:pt x="343429" y="274638"/>
                  <a:pt x="419100" y="282575"/>
                  <a:pt x="419100" y="282575"/>
                </a:cubicBezTo>
                <a:cubicBezTo>
                  <a:pt x="465667" y="292100"/>
                  <a:pt x="532871" y="305329"/>
                  <a:pt x="596900" y="320675"/>
                </a:cubicBezTo>
                <a:cubicBezTo>
                  <a:pt x="660929" y="336021"/>
                  <a:pt x="738717" y="360363"/>
                  <a:pt x="803275" y="374650"/>
                </a:cubicBezTo>
                <a:cubicBezTo>
                  <a:pt x="867833" y="388937"/>
                  <a:pt x="931333" y="394758"/>
                  <a:pt x="984250" y="406400"/>
                </a:cubicBezTo>
                <a:cubicBezTo>
                  <a:pt x="1037167" y="418042"/>
                  <a:pt x="1080558" y="434975"/>
                  <a:pt x="1120775" y="444500"/>
                </a:cubicBezTo>
                <a:cubicBezTo>
                  <a:pt x="1160992" y="454025"/>
                  <a:pt x="1197504" y="454554"/>
                  <a:pt x="1225550" y="463550"/>
                </a:cubicBezTo>
                <a:cubicBezTo>
                  <a:pt x="1253596" y="472546"/>
                  <a:pt x="1268942" y="480483"/>
                  <a:pt x="1289050" y="498475"/>
                </a:cubicBezTo>
                <a:cubicBezTo>
                  <a:pt x="1309158" y="516467"/>
                  <a:pt x="1323446" y="546100"/>
                  <a:pt x="1346200" y="571500"/>
                </a:cubicBezTo>
                <a:cubicBezTo>
                  <a:pt x="1368954" y="596900"/>
                  <a:pt x="1425575" y="650875"/>
                  <a:pt x="1425575" y="650875"/>
                </a:cubicBezTo>
                <a:lnTo>
                  <a:pt x="1504950" y="730250"/>
                </a:lnTo>
                <a:lnTo>
                  <a:pt x="1536700" y="762000"/>
                </a:ln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Полилиния 67">
            <a:extLst>
              <a:ext uri="{FF2B5EF4-FFF2-40B4-BE49-F238E27FC236}">
                <a16:creationId xmlns:a16="http://schemas.microsoft.com/office/drawing/2014/main" xmlns="" id="{3DF6FE69-1E18-4FD9-86FD-CE610B90F130}"/>
              </a:ext>
            </a:extLst>
          </p:cNvPr>
          <p:cNvSpPr/>
          <p:nvPr/>
        </p:nvSpPr>
        <p:spPr>
          <a:xfrm>
            <a:off x="3793073" y="1242262"/>
            <a:ext cx="1762125" cy="457210"/>
          </a:xfrm>
          <a:custGeom>
            <a:avLst/>
            <a:gdLst>
              <a:gd name="connsiteX0" fmla="*/ 0 w 1762125"/>
              <a:gd name="connsiteY0" fmla="*/ 319505 h 460532"/>
              <a:gd name="connsiteX1" fmla="*/ 80963 w 1762125"/>
              <a:gd name="connsiteY1" fmla="*/ 157580 h 460532"/>
              <a:gd name="connsiteX2" fmla="*/ 219075 w 1762125"/>
              <a:gd name="connsiteY2" fmla="*/ 38518 h 460532"/>
              <a:gd name="connsiteX3" fmla="*/ 400050 w 1762125"/>
              <a:gd name="connsiteY3" fmla="*/ 418 h 460532"/>
              <a:gd name="connsiteX4" fmla="*/ 600075 w 1762125"/>
              <a:gd name="connsiteY4" fmla="*/ 57568 h 460532"/>
              <a:gd name="connsiteX5" fmla="*/ 833438 w 1762125"/>
              <a:gd name="connsiteY5" fmla="*/ 105193 h 460532"/>
              <a:gd name="connsiteX6" fmla="*/ 1023938 w 1762125"/>
              <a:gd name="connsiteY6" fmla="*/ 133768 h 460532"/>
              <a:gd name="connsiteX7" fmla="*/ 1176338 w 1762125"/>
              <a:gd name="connsiteY7" fmla="*/ 162343 h 460532"/>
              <a:gd name="connsiteX8" fmla="*/ 1338263 w 1762125"/>
              <a:gd name="connsiteY8" fmla="*/ 190918 h 460532"/>
              <a:gd name="connsiteX9" fmla="*/ 1576388 w 1762125"/>
              <a:gd name="connsiteY9" fmla="*/ 238543 h 460532"/>
              <a:gd name="connsiteX10" fmla="*/ 1704975 w 1762125"/>
              <a:gd name="connsiteY10" fmla="*/ 267118 h 460532"/>
              <a:gd name="connsiteX11" fmla="*/ 1752600 w 1762125"/>
              <a:gd name="connsiteY11" fmla="*/ 438568 h 460532"/>
              <a:gd name="connsiteX12" fmla="*/ 1762125 w 1762125"/>
              <a:gd name="connsiteY12" fmla="*/ 452855 h 460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762125" h="460532">
                <a:moveTo>
                  <a:pt x="0" y="319505"/>
                </a:moveTo>
                <a:cubicBezTo>
                  <a:pt x="22225" y="261958"/>
                  <a:pt x="44450" y="204411"/>
                  <a:pt x="80963" y="157580"/>
                </a:cubicBezTo>
                <a:cubicBezTo>
                  <a:pt x="117476" y="110749"/>
                  <a:pt x="165894" y="64712"/>
                  <a:pt x="219075" y="38518"/>
                </a:cubicBezTo>
                <a:cubicBezTo>
                  <a:pt x="272256" y="12324"/>
                  <a:pt x="336550" y="-2757"/>
                  <a:pt x="400050" y="418"/>
                </a:cubicBezTo>
                <a:cubicBezTo>
                  <a:pt x="463550" y="3593"/>
                  <a:pt x="527844" y="40106"/>
                  <a:pt x="600075" y="57568"/>
                </a:cubicBezTo>
                <a:cubicBezTo>
                  <a:pt x="672306" y="75030"/>
                  <a:pt x="762794" y="92493"/>
                  <a:pt x="833438" y="105193"/>
                </a:cubicBezTo>
                <a:cubicBezTo>
                  <a:pt x="904082" y="117893"/>
                  <a:pt x="966788" y="124243"/>
                  <a:pt x="1023938" y="133768"/>
                </a:cubicBezTo>
                <a:cubicBezTo>
                  <a:pt x="1081088" y="143293"/>
                  <a:pt x="1176338" y="162343"/>
                  <a:pt x="1176338" y="162343"/>
                </a:cubicBezTo>
                <a:lnTo>
                  <a:pt x="1338263" y="190918"/>
                </a:lnTo>
                <a:lnTo>
                  <a:pt x="1576388" y="238543"/>
                </a:lnTo>
                <a:cubicBezTo>
                  <a:pt x="1637507" y="251243"/>
                  <a:pt x="1675606" y="233781"/>
                  <a:pt x="1704975" y="267118"/>
                </a:cubicBezTo>
                <a:cubicBezTo>
                  <a:pt x="1734344" y="300455"/>
                  <a:pt x="1743075" y="407612"/>
                  <a:pt x="1752600" y="438568"/>
                </a:cubicBezTo>
                <a:cubicBezTo>
                  <a:pt x="1762125" y="469524"/>
                  <a:pt x="1762125" y="461189"/>
                  <a:pt x="1762125" y="452855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Полилиния 70">
            <a:extLst>
              <a:ext uri="{FF2B5EF4-FFF2-40B4-BE49-F238E27FC236}">
                <a16:creationId xmlns:a16="http://schemas.microsoft.com/office/drawing/2014/main" xmlns="" id="{E18170F2-06FF-4DD6-9F45-934BAF930B98}"/>
              </a:ext>
            </a:extLst>
          </p:cNvPr>
          <p:cNvSpPr/>
          <p:nvPr/>
        </p:nvSpPr>
        <p:spPr>
          <a:xfrm>
            <a:off x="5255161" y="2769869"/>
            <a:ext cx="178593" cy="89835"/>
          </a:xfrm>
          <a:custGeom>
            <a:avLst/>
            <a:gdLst>
              <a:gd name="connsiteX0" fmla="*/ 0 w 178593"/>
              <a:gd name="connsiteY0" fmla="*/ 90488 h 90488"/>
              <a:gd name="connsiteX1" fmla="*/ 14287 w 178593"/>
              <a:gd name="connsiteY1" fmla="*/ 40481 h 90488"/>
              <a:gd name="connsiteX2" fmla="*/ 61912 w 178593"/>
              <a:gd name="connsiteY2" fmla="*/ 45244 h 90488"/>
              <a:gd name="connsiteX3" fmla="*/ 140493 w 178593"/>
              <a:gd name="connsiteY3" fmla="*/ 59531 h 90488"/>
              <a:gd name="connsiteX4" fmla="*/ 178593 w 178593"/>
              <a:gd name="connsiteY4" fmla="*/ 0 h 9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8593" h="90488">
                <a:moveTo>
                  <a:pt x="0" y="90488"/>
                </a:moveTo>
                <a:cubicBezTo>
                  <a:pt x="1984" y="69255"/>
                  <a:pt x="3968" y="48022"/>
                  <a:pt x="14287" y="40481"/>
                </a:cubicBezTo>
                <a:cubicBezTo>
                  <a:pt x="24606" y="32940"/>
                  <a:pt x="40878" y="42069"/>
                  <a:pt x="61912" y="45244"/>
                </a:cubicBezTo>
                <a:cubicBezTo>
                  <a:pt x="82946" y="48419"/>
                  <a:pt x="121046" y="67072"/>
                  <a:pt x="140493" y="59531"/>
                </a:cubicBezTo>
                <a:cubicBezTo>
                  <a:pt x="159940" y="51990"/>
                  <a:pt x="169266" y="25995"/>
                  <a:pt x="178593" y="0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6" name="Группа 75">
            <a:extLst>
              <a:ext uri="{FF2B5EF4-FFF2-40B4-BE49-F238E27FC236}">
                <a16:creationId xmlns:a16="http://schemas.microsoft.com/office/drawing/2014/main" xmlns="" id="{F93A8080-7F02-4C50-8304-1AC2F90C0693}"/>
              </a:ext>
            </a:extLst>
          </p:cNvPr>
          <p:cNvGrpSpPr/>
          <p:nvPr/>
        </p:nvGrpSpPr>
        <p:grpSpPr>
          <a:xfrm>
            <a:off x="1625125" y="2565916"/>
            <a:ext cx="418704" cy="366668"/>
            <a:chOff x="884049" y="3224538"/>
            <a:chExt cx="418704" cy="369332"/>
          </a:xfrm>
        </p:grpSpPr>
        <p:sp>
          <p:nvSpPr>
            <p:cNvPr id="77" name="Овал 76">
              <a:extLst>
                <a:ext uri="{FF2B5EF4-FFF2-40B4-BE49-F238E27FC236}">
                  <a16:creationId xmlns:a16="http://schemas.microsoft.com/office/drawing/2014/main" xmlns="" id="{E2C50982-DCFF-4A03-832B-D6E827ED66B1}"/>
                </a:ext>
              </a:extLst>
            </p:cNvPr>
            <p:cNvSpPr/>
            <p:nvPr/>
          </p:nvSpPr>
          <p:spPr>
            <a:xfrm>
              <a:off x="946205" y="3262458"/>
              <a:ext cx="302455" cy="280989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xmlns="" id="{503B6CDB-4B36-4E39-854A-EBBE21926B7A}"/>
                </a:ext>
              </a:extLst>
            </p:cNvPr>
            <p:cNvSpPr txBox="1"/>
            <p:nvPr/>
          </p:nvSpPr>
          <p:spPr>
            <a:xfrm>
              <a:off x="884049" y="322453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>
                  <a:solidFill>
                    <a:srgbClr val="C00000"/>
                  </a:solidFill>
                </a:rPr>
                <a:t>64</a:t>
              </a:r>
            </a:p>
          </p:txBody>
        </p:sp>
      </p:grpSp>
      <p:grpSp>
        <p:nvGrpSpPr>
          <p:cNvPr id="79" name="Группа 78">
            <a:extLst>
              <a:ext uri="{FF2B5EF4-FFF2-40B4-BE49-F238E27FC236}">
                <a16:creationId xmlns:a16="http://schemas.microsoft.com/office/drawing/2014/main" xmlns="" id="{F76019A5-C949-44BE-8807-46F06DC15C73}"/>
              </a:ext>
            </a:extLst>
          </p:cNvPr>
          <p:cNvGrpSpPr/>
          <p:nvPr/>
        </p:nvGrpSpPr>
        <p:grpSpPr>
          <a:xfrm>
            <a:off x="1518062" y="3015321"/>
            <a:ext cx="418704" cy="366668"/>
            <a:chOff x="895495" y="3220513"/>
            <a:chExt cx="418704" cy="369332"/>
          </a:xfrm>
        </p:grpSpPr>
        <p:sp>
          <p:nvSpPr>
            <p:cNvPr id="80" name="Овал 79">
              <a:extLst>
                <a:ext uri="{FF2B5EF4-FFF2-40B4-BE49-F238E27FC236}">
                  <a16:creationId xmlns:a16="http://schemas.microsoft.com/office/drawing/2014/main" xmlns="" id="{1280EBCB-1DFE-4DFE-9B3B-6038560C25B6}"/>
                </a:ext>
              </a:extLst>
            </p:cNvPr>
            <p:cNvSpPr/>
            <p:nvPr/>
          </p:nvSpPr>
          <p:spPr>
            <a:xfrm>
              <a:off x="946205" y="3262458"/>
              <a:ext cx="302455" cy="280989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xmlns="" id="{7C0B6341-F41B-426A-A3BD-1846D2769FEC}"/>
                </a:ext>
              </a:extLst>
            </p:cNvPr>
            <p:cNvSpPr txBox="1"/>
            <p:nvPr/>
          </p:nvSpPr>
          <p:spPr>
            <a:xfrm>
              <a:off x="895495" y="3220513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>
                  <a:solidFill>
                    <a:srgbClr val="C00000"/>
                  </a:solidFill>
                </a:rPr>
                <a:t>15</a:t>
              </a:r>
            </a:p>
          </p:txBody>
        </p:sp>
      </p:grpSp>
      <p:grpSp>
        <p:nvGrpSpPr>
          <p:cNvPr id="82" name="Группа 81">
            <a:extLst>
              <a:ext uri="{FF2B5EF4-FFF2-40B4-BE49-F238E27FC236}">
                <a16:creationId xmlns:a16="http://schemas.microsoft.com/office/drawing/2014/main" xmlns="" id="{6BAB356A-2374-4B30-A5E5-1CD00A6AAC08}"/>
              </a:ext>
            </a:extLst>
          </p:cNvPr>
          <p:cNvGrpSpPr/>
          <p:nvPr/>
        </p:nvGrpSpPr>
        <p:grpSpPr>
          <a:xfrm>
            <a:off x="499194" y="1743382"/>
            <a:ext cx="418704" cy="366668"/>
            <a:chOff x="888080" y="3218286"/>
            <a:chExt cx="418704" cy="369332"/>
          </a:xfrm>
        </p:grpSpPr>
        <p:sp>
          <p:nvSpPr>
            <p:cNvPr id="83" name="Овал 82">
              <a:extLst>
                <a:ext uri="{FF2B5EF4-FFF2-40B4-BE49-F238E27FC236}">
                  <a16:creationId xmlns:a16="http://schemas.microsoft.com/office/drawing/2014/main" xmlns="" id="{459476B4-08B2-43C6-91D9-E930CC01F4F6}"/>
                </a:ext>
              </a:extLst>
            </p:cNvPr>
            <p:cNvSpPr/>
            <p:nvPr/>
          </p:nvSpPr>
          <p:spPr>
            <a:xfrm>
              <a:off x="946205" y="3262458"/>
              <a:ext cx="302455" cy="280989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xmlns="" id="{FBE77E98-5602-4784-82C0-55C81C9A1681}"/>
                </a:ext>
              </a:extLst>
            </p:cNvPr>
            <p:cNvSpPr txBox="1"/>
            <p:nvPr/>
          </p:nvSpPr>
          <p:spPr>
            <a:xfrm>
              <a:off x="888080" y="321828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>
                  <a:solidFill>
                    <a:srgbClr val="C00000"/>
                  </a:solidFill>
                </a:rPr>
                <a:t>20</a:t>
              </a:r>
            </a:p>
          </p:txBody>
        </p:sp>
      </p:grpSp>
      <p:grpSp>
        <p:nvGrpSpPr>
          <p:cNvPr id="85" name="Группа 84">
            <a:extLst>
              <a:ext uri="{FF2B5EF4-FFF2-40B4-BE49-F238E27FC236}">
                <a16:creationId xmlns:a16="http://schemas.microsoft.com/office/drawing/2014/main" xmlns="" id="{D22A0488-35AB-4326-825A-ECEF854DF8EF}"/>
              </a:ext>
            </a:extLst>
          </p:cNvPr>
          <p:cNvGrpSpPr/>
          <p:nvPr/>
        </p:nvGrpSpPr>
        <p:grpSpPr>
          <a:xfrm>
            <a:off x="5108865" y="2565918"/>
            <a:ext cx="418704" cy="366668"/>
            <a:chOff x="913097" y="3266749"/>
            <a:chExt cx="418704" cy="369332"/>
          </a:xfrm>
        </p:grpSpPr>
        <p:sp>
          <p:nvSpPr>
            <p:cNvPr id="86" name="Овал 85">
              <a:extLst>
                <a:ext uri="{FF2B5EF4-FFF2-40B4-BE49-F238E27FC236}">
                  <a16:creationId xmlns:a16="http://schemas.microsoft.com/office/drawing/2014/main" xmlns="" id="{B44E5C81-D3D6-46BF-B764-1E1397F77EBE}"/>
                </a:ext>
              </a:extLst>
            </p:cNvPr>
            <p:cNvSpPr/>
            <p:nvPr/>
          </p:nvSpPr>
          <p:spPr>
            <a:xfrm>
              <a:off x="966959" y="3304665"/>
              <a:ext cx="302455" cy="280989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xmlns="" id="{920FBEA8-EDB5-4632-886C-16EBD4B978EE}"/>
                </a:ext>
              </a:extLst>
            </p:cNvPr>
            <p:cNvSpPr txBox="1"/>
            <p:nvPr/>
          </p:nvSpPr>
          <p:spPr>
            <a:xfrm>
              <a:off x="913097" y="3266749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>
                  <a:solidFill>
                    <a:srgbClr val="C00000"/>
                  </a:solidFill>
                </a:rPr>
                <a:t>64</a:t>
              </a:r>
            </a:p>
          </p:txBody>
        </p:sp>
      </p:grpSp>
      <p:grpSp>
        <p:nvGrpSpPr>
          <p:cNvPr id="88" name="Группа 87">
            <a:extLst>
              <a:ext uri="{FF2B5EF4-FFF2-40B4-BE49-F238E27FC236}">
                <a16:creationId xmlns:a16="http://schemas.microsoft.com/office/drawing/2014/main" xmlns="" id="{E6DB628A-B2E5-4B2A-8B2F-EE9F7151FF85}"/>
              </a:ext>
            </a:extLst>
          </p:cNvPr>
          <p:cNvGrpSpPr/>
          <p:nvPr/>
        </p:nvGrpSpPr>
        <p:grpSpPr>
          <a:xfrm>
            <a:off x="5763270" y="2677145"/>
            <a:ext cx="418704" cy="366668"/>
            <a:chOff x="973608" y="3564058"/>
            <a:chExt cx="418704" cy="369332"/>
          </a:xfrm>
        </p:grpSpPr>
        <p:sp>
          <p:nvSpPr>
            <p:cNvPr id="89" name="Овал 88">
              <a:extLst>
                <a:ext uri="{FF2B5EF4-FFF2-40B4-BE49-F238E27FC236}">
                  <a16:creationId xmlns:a16="http://schemas.microsoft.com/office/drawing/2014/main" xmlns="" id="{70DE4C07-12A8-45BB-8FFA-1E017D7EFCCF}"/>
                </a:ext>
              </a:extLst>
            </p:cNvPr>
            <p:cNvSpPr/>
            <p:nvPr/>
          </p:nvSpPr>
          <p:spPr>
            <a:xfrm>
              <a:off x="1030937" y="3616179"/>
              <a:ext cx="302455" cy="280989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 b="1" dirty="0"/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xmlns="" id="{0C5652CA-A47E-4A41-AAC5-255EBD51B0CB}"/>
                </a:ext>
              </a:extLst>
            </p:cNvPr>
            <p:cNvSpPr txBox="1"/>
            <p:nvPr/>
          </p:nvSpPr>
          <p:spPr>
            <a:xfrm>
              <a:off x="973608" y="356405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>
                  <a:solidFill>
                    <a:srgbClr val="C00000"/>
                  </a:solidFill>
                </a:rPr>
                <a:t>20</a:t>
              </a:r>
            </a:p>
          </p:txBody>
        </p:sp>
      </p:grpSp>
      <p:grpSp>
        <p:nvGrpSpPr>
          <p:cNvPr id="91" name="Группа 90">
            <a:extLst>
              <a:ext uri="{FF2B5EF4-FFF2-40B4-BE49-F238E27FC236}">
                <a16:creationId xmlns:a16="http://schemas.microsoft.com/office/drawing/2014/main" xmlns="" id="{49CB4DAA-8483-45E8-AC41-B3CECD219F06}"/>
              </a:ext>
            </a:extLst>
          </p:cNvPr>
          <p:cNvGrpSpPr/>
          <p:nvPr/>
        </p:nvGrpSpPr>
        <p:grpSpPr>
          <a:xfrm>
            <a:off x="6069009" y="2622821"/>
            <a:ext cx="418704" cy="369332"/>
            <a:chOff x="888080" y="3210715"/>
            <a:chExt cx="418704" cy="372015"/>
          </a:xfrm>
          <a:noFill/>
        </p:grpSpPr>
        <p:sp>
          <p:nvSpPr>
            <p:cNvPr id="92" name="Овал 91">
              <a:extLst>
                <a:ext uri="{FF2B5EF4-FFF2-40B4-BE49-F238E27FC236}">
                  <a16:creationId xmlns:a16="http://schemas.microsoft.com/office/drawing/2014/main" xmlns="" id="{E5F29630-80A7-44C4-84B3-22110A222FB4}"/>
                </a:ext>
              </a:extLst>
            </p:cNvPr>
            <p:cNvSpPr/>
            <p:nvPr/>
          </p:nvSpPr>
          <p:spPr>
            <a:xfrm>
              <a:off x="946205" y="3262458"/>
              <a:ext cx="302455" cy="280989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 b="1" dirty="0"/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xmlns="" id="{17162EDA-879A-4EDC-A81D-7AE167BBD4EE}"/>
                </a:ext>
              </a:extLst>
            </p:cNvPr>
            <p:cNvSpPr txBox="1"/>
            <p:nvPr/>
          </p:nvSpPr>
          <p:spPr>
            <a:xfrm>
              <a:off x="888080" y="3210715"/>
              <a:ext cx="418704" cy="37201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ru-RU" b="1" dirty="0">
                  <a:solidFill>
                    <a:srgbClr val="C00000"/>
                  </a:solidFill>
                </a:rPr>
                <a:t>15</a:t>
              </a:r>
            </a:p>
          </p:txBody>
        </p:sp>
      </p:grpSp>
      <p:sp>
        <p:nvSpPr>
          <p:cNvPr id="94" name="Овал 93">
            <a:extLst>
              <a:ext uri="{FF2B5EF4-FFF2-40B4-BE49-F238E27FC236}">
                <a16:creationId xmlns:a16="http://schemas.microsoft.com/office/drawing/2014/main" xmlns="" id="{CF185058-A706-478D-9FB6-412F4155FC26}"/>
              </a:ext>
            </a:extLst>
          </p:cNvPr>
          <p:cNvSpPr/>
          <p:nvPr/>
        </p:nvSpPr>
        <p:spPr>
          <a:xfrm>
            <a:off x="2720417" y="1939667"/>
            <a:ext cx="237029" cy="2318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xmlns="" id="{71590F9B-031C-4B32-857F-A8B5EE038738}"/>
              </a:ext>
            </a:extLst>
          </p:cNvPr>
          <p:cNvSpPr txBox="1"/>
          <p:nvPr/>
        </p:nvSpPr>
        <p:spPr>
          <a:xfrm>
            <a:off x="1798763" y="1621862"/>
            <a:ext cx="16736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prstClr val="black"/>
                </a:solidFill>
                <a:ea typeface="DejaVu Sans"/>
                <a:cs typeface="DejaVu Sans"/>
              </a:rPr>
              <a:t>Новые Водники</a:t>
            </a:r>
          </a:p>
        </p:txBody>
      </p:sp>
      <p:grpSp>
        <p:nvGrpSpPr>
          <p:cNvPr id="96" name="Группа 95">
            <a:extLst>
              <a:ext uri="{FF2B5EF4-FFF2-40B4-BE49-F238E27FC236}">
                <a16:creationId xmlns:a16="http://schemas.microsoft.com/office/drawing/2014/main" xmlns="" id="{237A8D1C-C1F0-4BEF-8D3B-91E3D04E39EA}"/>
              </a:ext>
            </a:extLst>
          </p:cNvPr>
          <p:cNvGrpSpPr/>
          <p:nvPr/>
        </p:nvGrpSpPr>
        <p:grpSpPr>
          <a:xfrm>
            <a:off x="1339978" y="2698711"/>
            <a:ext cx="418704" cy="366668"/>
            <a:chOff x="884333" y="3223482"/>
            <a:chExt cx="418704" cy="369332"/>
          </a:xfrm>
        </p:grpSpPr>
        <p:sp>
          <p:nvSpPr>
            <p:cNvPr id="97" name="Овал 96">
              <a:extLst>
                <a:ext uri="{FF2B5EF4-FFF2-40B4-BE49-F238E27FC236}">
                  <a16:creationId xmlns:a16="http://schemas.microsoft.com/office/drawing/2014/main" xmlns="" id="{1C390F92-DA79-406F-A537-94986E247648}"/>
                </a:ext>
              </a:extLst>
            </p:cNvPr>
            <p:cNvSpPr/>
            <p:nvPr/>
          </p:nvSpPr>
          <p:spPr>
            <a:xfrm>
              <a:off x="946205" y="3262458"/>
              <a:ext cx="302455" cy="280989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xmlns="" id="{A41109D2-4D45-499C-B621-8F4F4440FF10}"/>
                </a:ext>
              </a:extLst>
            </p:cNvPr>
            <p:cNvSpPr txBox="1"/>
            <p:nvPr/>
          </p:nvSpPr>
          <p:spPr>
            <a:xfrm>
              <a:off x="884333" y="3223482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>
                  <a:solidFill>
                    <a:srgbClr val="C00000"/>
                  </a:solidFill>
                </a:rPr>
                <a:t>20</a:t>
              </a:r>
            </a:p>
          </p:txBody>
        </p:sp>
      </p:grpSp>
      <p:sp>
        <p:nvSpPr>
          <p:cNvPr id="99" name="TextBox 98">
            <a:extLst>
              <a:ext uri="{FF2B5EF4-FFF2-40B4-BE49-F238E27FC236}">
                <a16:creationId xmlns:a16="http://schemas.microsoft.com/office/drawing/2014/main" xmlns="" id="{90BBBA21-ADB2-470C-B5F6-755FE35AB9D5}"/>
              </a:ext>
            </a:extLst>
          </p:cNvPr>
          <p:cNvSpPr txBox="1"/>
          <p:nvPr/>
        </p:nvSpPr>
        <p:spPr>
          <a:xfrm>
            <a:off x="1151498" y="3260739"/>
            <a:ext cx="8660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prstClr val="black"/>
                </a:solidFill>
                <a:ea typeface="DejaVu Sans"/>
                <a:cs typeface="DejaVu Sans"/>
              </a:rPr>
              <a:t>Южная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xmlns="" id="{0B31CA62-1D9C-4B58-B184-C451A1D0BDEE}"/>
              </a:ext>
            </a:extLst>
          </p:cNvPr>
          <p:cNvSpPr txBox="1"/>
          <p:nvPr/>
        </p:nvSpPr>
        <p:spPr>
          <a:xfrm>
            <a:off x="5899064" y="2905186"/>
            <a:ext cx="5932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prstClr val="black"/>
                </a:solidFill>
                <a:ea typeface="DejaVu Sans"/>
                <a:cs typeface="DejaVu Sans"/>
              </a:rPr>
              <a:t>ЦКР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xmlns="" id="{41A81704-EF7A-43CD-8C8C-E2A63F904DA4}"/>
              </a:ext>
            </a:extLst>
          </p:cNvPr>
          <p:cNvSpPr txBox="1"/>
          <p:nvPr/>
        </p:nvSpPr>
        <p:spPr>
          <a:xfrm>
            <a:off x="4390918" y="2801453"/>
            <a:ext cx="1325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prstClr val="black"/>
                </a:solidFill>
                <a:ea typeface="DejaVu Sans"/>
                <a:cs typeface="DejaVu Sans"/>
              </a:rPr>
              <a:t>ст. Пермь-2</a:t>
            </a:r>
          </a:p>
        </p:txBody>
      </p:sp>
      <p:grpSp>
        <p:nvGrpSpPr>
          <p:cNvPr id="102" name="Группа 101">
            <a:extLst>
              <a:ext uri="{FF2B5EF4-FFF2-40B4-BE49-F238E27FC236}">
                <a16:creationId xmlns:a16="http://schemas.microsoft.com/office/drawing/2014/main" xmlns="" id="{746ED6DB-02FD-4DDF-989D-D486D18FB7A1}"/>
              </a:ext>
            </a:extLst>
          </p:cNvPr>
          <p:cNvGrpSpPr/>
          <p:nvPr/>
        </p:nvGrpSpPr>
        <p:grpSpPr>
          <a:xfrm>
            <a:off x="1364125" y="2414597"/>
            <a:ext cx="418704" cy="369332"/>
            <a:chOff x="884333" y="3223482"/>
            <a:chExt cx="418704" cy="372015"/>
          </a:xfrm>
        </p:grpSpPr>
        <p:sp>
          <p:nvSpPr>
            <p:cNvPr id="103" name="Овал 102">
              <a:extLst>
                <a:ext uri="{FF2B5EF4-FFF2-40B4-BE49-F238E27FC236}">
                  <a16:creationId xmlns:a16="http://schemas.microsoft.com/office/drawing/2014/main" xmlns="" id="{91B0612B-9230-4F4B-9A8E-0F1A0E6F9EB6}"/>
                </a:ext>
              </a:extLst>
            </p:cNvPr>
            <p:cNvSpPr/>
            <p:nvPr/>
          </p:nvSpPr>
          <p:spPr>
            <a:xfrm>
              <a:off x="946205" y="3262458"/>
              <a:ext cx="302455" cy="280989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xmlns="" id="{17C940CB-3D7A-454C-B136-3E0B4423ECAE}"/>
                </a:ext>
              </a:extLst>
            </p:cNvPr>
            <p:cNvSpPr txBox="1"/>
            <p:nvPr/>
          </p:nvSpPr>
          <p:spPr>
            <a:xfrm>
              <a:off x="884333" y="3223482"/>
              <a:ext cx="418704" cy="3720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>
                  <a:solidFill>
                    <a:srgbClr val="C00000"/>
                  </a:solidFill>
                </a:rPr>
                <a:t>39</a:t>
              </a:r>
            </a:p>
          </p:txBody>
        </p:sp>
      </p:grpSp>
      <p:cxnSp>
        <p:nvCxnSpPr>
          <p:cNvPr id="105" name="Прямая соединительная линия 104">
            <a:extLst>
              <a:ext uri="{FF2B5EF4-FFF2-40B4-BE49-F238E27FC236}">
                <a16:creationId xmlns:a16="http://schemas.microsoft.com/office/drawing/2014/main" xmlns="" id="{52BFD922-4405-40F5-890E-ECA61F12C0E3}"/>
              </a:ext>
            </a:extLst>
          </p:cNvPr>
          <p:cNvCxnSpPr>
            <a:cxnSpLocks/>
          </p:cNvCxnSpPr>
          <p:nvPr/>
        </p:nvCxnSpPr>
        <p:spPr>
          <a:xfrm flipV="1">
            <a:off x="3254356" y="1589913"/>
            <a:ext cx="67778" cy="185441"/>
          </a:xfrm>
          <a:prstGeom prst="line">
            <a:avLst/>
          </a:prstGeom>
          <a:ln w="28575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>
            <a:extLst>
              <a:ext uri="{FF2B5EF4-FFF2-40B4-BE49-F238E27FC236}">
                <a16:creationId xmlns:a16="http://schemas.microsoft.com/office/drawing/2014/main" xmlns="" id="{06C4431D-BE48-4809-A4C2-E9AFA02A8D32}"/>
              </a:ext>
            </a:extLst>
          </p:cNvPr>
          <p:cNvCxnSpPr>
            <a:cxnSpLocks/>
          </p:cNvCxnSpPr>
          <p:nvPr/>
        </p:nvCxnSpPr>
        <p:spPr>
          <a:xfrm>
            <a:off x="2997735" y="1485607"/>
            <a:ext cx="336911" cy="112902"/>
          </a:xfrm>
          <a:prstGeom prst="line">
            <a:avLst/>
          </a:prstGeom>
          <a:ln w="317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Прямоугольник 106">
            <a:extLst>
              <a:ext uri="{FF2B5EF4-FFF2-40B4-BE49-F238E27FC236}">
                <a16:creationId xmlns:a16="http://schemas.microsoft.com/office/drawing/2014/main" xmlns="" id="{A47666E3-1D76-41BE-9F4B-479BA314D537}"/>
              </a:ext>
            </a:extLst>
          </p:cNvPr>
          <p:cNvSpPr/>
          <p:nvPr/>
        </p:nvSpPr>
        <p:spPr>
          <a:xfrm>
            <a:off x="1339978" y="1108778"/>
            <a:ext cx="19711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spc="-1" dirty="0">
                <a:solidFill>
                  <a:srgbClr val="000000"/>
                </a:solidFill>
                <a:latin typeface="Calibri"/>
              </a:rPr>
              <a:t>Ласьвинские</a:t>
            </a:r>
            <a:r>
              <a:rPr lang="ru-RU" sz="1600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600" b="1" spc="-1" dirty="0">
                <a:solidFill>
                  <a:srgbClr val="000000"/>
                </a:solidFill>
                <a:latin typeface="Calibri"/>
              </a:rPr>
              <a:t>хутора</a:t>
            </a:r>
            <a:endParaRPr lang="ru-RU" sz="1600" b="1" dirty="0"/>
          </a:p>
        </p:txBody>
      </p:sp>
      <p:grpSp>
        <p:nvGrpSpPr>
          <p:cNvPr id="108" name="Группа 107">
            <a:extLst>
              <a:ext uri="{FF2B5EF4-FFF2-40B4-BE49-F238E27FC236}">
                <a16:creationId xmlns:a16="http://schemas.microsoft.com/office/drawing/2014/main" xmlns="" id="{E91CF0F4-A697-488A-9143-BB678DDA21C2}"/>
              </a:ext>
            </a:extLst>
          </p:cNvPr>
          <p:cNvGrpSpPr/>
          <p:nvPr/>
        </p:nvGrpSpPr>
        <p:grpSpPr>
          <a:xfrm>
            <a:off x="2642929" y="1320432"/>
            <a:ext cx="418704" cy="369332"/>
            <a:chOff x="884333" y="3223482"/>
            <a:chExt cx="418704" cy="372015"/>
          </a:xfrm>
        </p:grpSpPr>
        <p:sp>
          <p:nvSpPr>
            <p:cNvPr id="109" name="Овал 108">
              <a:extLst>
                <a:ext uri="{FF2B5EF4-FFF2-40B4-BE49-F238E27FC236}">
                  <a16:creationId xmlns:a16="http://schemas.microsoft.com/office/drawing/2014/main" xmlns="" id="{615405B4-A6EF-4DED-A34B-19808DCF1FC3}"/>
                </a:ext>
              </a:extLst>
            </p:cNvPr>
            <p:cNvSpPr/>
            <p:nvPr/>
          </p:nvSpPr>
          <p:spPr>
            <a:xfrm>
              <a:off x="946205" y="3262458"/>
              <a:ext cx="302455" cy="280989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xmlns="" id="{1B68E8D7-337C-44FB-8252-D1EAFAC9D8FF}"/>
                </a:ext>
              </a:extLst>
            </p:cNvPr>
            <p:cNvSpPr txBox="1"/>
            <p:nvPr/>
          </p:nvSpPr>
          <p:spPr>
            <a:xfrm>
              <a:off x="884333" y="3223482"/>
              <a:ext cx="418704" cy="3720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>
                  <a:solidFill>
                    <a:srgbClr val="C00000"/>
                  </a:solidFill>
                </a:rPr>
                <a:t>39</a:t>
              </a:r>
            </a:p>
          </p:txBody>
        </p:sp>
      </p:grpSp>
      <p:cxnSp>
        <p:nvCxnSpPr>
          <p:cNvPr id="111" name="Прямая соединительная линия 110">
            <a:extLst>
              <a:ext uri="{FF2B5EF4-FFF2-40B4-BE49-F238E27FC236}">
                <a16:creationId xmlns:a16="http://schemas.microsoft.com/office/drawing/2014/main" xmlns="" id="{7A86BE46-2814-496C-AA19-2BCF920920F5}"/>
              </a:ext>
            </a:extLst>
          </p:cNvPr>
          <p:cNvCxnSpPr>
            <a:cxnSpLocks/>
          </p:cNvCxnSpPr>
          <p:nvPr/>
        </p:nvCxnSpPr>
        <p:spPr>
          <a:xfrm flipV="1">
            <a:off x="3204552" y="1736806"/>
            <a:ext cx="96212" cy="146410"/>
          </a:xfrm>
          <a:prstGeom prst="line">
            <a:avLst/>
          </a:prstGeom>
          <a:ln w="317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единительная линия 111">
            <a:extLst>
              <a:ext uri="{FF2B5EF4-FFF2-40B4-BE49-F238E27FC236}">
                <a16:creationId xmlns:a16="http://schemas.microsoft.com/office/drawing/2014/main" xmlns="" id="{C11DE89E-6B4A-44AF-96B8-8223DD2B68E9}"/>
              </a:ext>
            </a:extLst>
          </p:cNvPr>
          <p:cNvCxnSpPr>
            <a:cxnSpLocks/>
          </p:cNvCxnSpPr>
          <p:nvPr/>
        </p:nvCxnSpPr>
        <p:spPr>
          <a:xfrm flipV="1">
            <a:off x="3293813" y="1723513"/>
            <a:ext cx="221044" cy="19977"/>
          </a:xfrm>
          <a:prstGeom prst="line">
            <a:avLst/>
          </a:prstGeom>
          <a:ln w="317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единительная линия 112">
            <a:extLst>
              <a:ext uri="{FF2B5EF4-FFF2-40B4-BE49-F238E27FC236}">
                <a16:creationId xmlns:a16="http://schemas.microsoft.com/office/drawing/2014/main" xmlns="" id="{62319400-47BA-426F-BBDE-0D22E704A646}"/>
              </a:ext>
            </a:extLst>
          </p:cNvPr>
          <p:cNvCxnSpPr>
            <a:cxnSpLocks/>
            <a:endCxn id="74" idx="0"/>
          </p:cNvCxnSpPr>
          <p:nvPr/>
        </p:nvCxnSpPr>
        <p:spPr>
          <a:xfrm flipV="1">
            <a:off x="3511468" y="1559462"/>
            <a:ext cx="281605" cy="159442"/>
          </a:xfrm>
          <a:prstGeom prst="line">
            <a:avLst/>
          </a:prstGeom>
          <a:ln w="317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единительная линия 113">
            <a:extLst>
              <a:ext uri="{FF2B5EF4-FFF2-40B4-BE49-F238E27FC236}">
                <a16:creationId xmlns:a16="http://schemas.microsoft.com/office/drawing/2014/main" xmlns="" id="{3E566388-BF15-4F4A-8CD1-137A42A3396B}"/>
              </a:ext>
            </a:extLst>
          </p:cNvPr>
          <p:cNvCxnSpPr>
            <a:cxnSpLocks/>
            <a:endCxn id="69" idx="0"/>
          </p:cNvCxnSpPr>
          <p:nvPr/>
        </p:nvCxnSpPr>
        <p:spPr>
          <a:xfrm>
            <a:off x="3777973" y="1581026"/>
            <a:ext cx="272275" cy="19414"/>
          </a:xfrm>
          <a:prstGeom prst="line">
            <a:avLst/>
          </a:prstGeom>
          <a:ln w="317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Прямая соединительная линия 114">
            <a:extLst>
              <a:ext uri="{FF2B5EF4-FFF2-40B4-BE49-F238E27FC236}">
                <a16:creationId xmlns:a16="http://schemas.microsoft.com/office/drawing/2014/main" xmlns="" id="{B0E0CC65-DD14-4545-98BC-8D885A38A8CC}"/>
              </a:ext>
            </a:extLst>
          </p:cNvPr>
          <p:cNvCxnSpPr>
            <a:cxnSpLocks/>
          </p:cNvCxnSpPr>
          <p:nvPr/>
        </p:nvCxnSpPr>
        <p:spPr>
          <a:xfrm flipV="1">
            <a:off x="2001252" y="2548362"/>
            <a:ext cx="290987" cy="341494"/>
          </a:xfrm>
          <a:prstGeom prst="line">
            <a:avLst/>
          </a:prstGeom>
          <a:ln w="317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единительная линия 115">
            <a:extLst>
              <a:ext uri="{FF2B5EF4-FFF2-40B4-BE49-F238E27FC236}">
                <a16:creationId xmlns:a16="http://schemas.microsoft.com/office/drawing/2014/main" xmlns="" id="{6CEAE5CD-AA87-436E-8581-C48D2F120B6C}"/>
              </a:ext>
            </a:extLst>
          </p:cNvPr>
          <p:cNvCxnSpPr>
            <a:cxnSpLocks/>
          </p:cNvCxnSpPr>
          <p:nvPr/>
        </p:nvCxnSpPr>
        <p:spPr>
          <a:xfrm flipV="1">
            <a:off x="2288246" y="2505634"/>
            <a:ext cx="146866" cy="43314"/>
          </a:xfrm>
          <a:prstGeom prst="line">
            <a:avLst/>
          </a:prstGeom>
          <a:ln w="317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единительная линия 116">
            <a:extLst>
              <a:ext uri="{FF2B5EF4-FFF2-40B4-BE49-F238E27FC236}">
                <a16:creationId xmlns:a16="http://schemas.microsoft.com/office/drawing/2014/main" xmlns="" id="{B80712B1-BC54-47B0-8F2F-BCA3BF3EEFB1}"/>
              </a:ext>
            </a:extLst>
          </p:cNvPr>
          <p:cNvCxnSpPr>
            <a:cxnSpLocks/>
            <a:endCxn id="72" idx="0"/>
          </p:cNvCxnSpPr>
          <p:nvPr/>
        </p:nvCxnSpPr>
        <p:spPr>
          <a:xfrm flipV="1">
            <a:off x="2426527" y="2356155"/>
            <a:ext cx="216402" cy="149480"/>
          </a:xfrm>
          <a:prstGeom prst="line">
            <a:avLst/>
          </a:prstGeom>
          <a:ln w="317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>
            <a:extLst>
              <a:ext uri="{FF2B5EF4-FFF2-40B4-BE49-F238E27FC236}">
                <a16:creationId xmlns:a16="http://schemas.microsoft.com/office/drawing/2014/main" xmlns="" id="{15FF6C8E-F344-4845-86CF-7ACB05FA64C1}"/>
              </a:ext>
            </a:extLst>
          </p:cNvPr>
          <p:cNvSpPr txBox="1"/>
          <p:nvPr/>
        </p:nvSpPr>
        <p:spPr>
          <a:xfrm>
            <a:off x="1911752" y="2690920"/>
            <a:ext cx="17347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prstClr val="black"/>
                </a:solidFill>
                <a:ea typeface="DejaVu Sans"/>
                <a:cs typeface="DejaVu Sans"/>
              </a:rPr>
              <a:t>ДДК им.Кирова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xmlns="" id="{E5B44EBB-F7C9-49AA-BA4E-39DB58E7410D}"/>
              </a:ext>
            </a:extLst>
          </p:cNvPr>
          <p:cNvSpPr txBox="1"/>
          <p:nvPr/>
        </p:nvSpPr>
        <p:spPr>
          <a:xfrm>
            <a:off x="499193" y="1983769"/>
            <a:ext cx="13769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prstClr val="black"/>
                </a:solidFill>
                <a:ea typeface="DejaVu Sans"/>
                <a:cs typeface="DejaVu Sans"/>
              </a:rPr>
              <a:t>Новый Крым</a:t>
            </a:r>
          </a:p>
        </p:txBody>
      </p:sp>
      <p:grpSp>
        <p:nvGrpSpPr>
          <p:cNvPr id="120" name="Группа 119">
            <a:extLst>
              <a:ext uri="{FF2B5EF4-FFF2-40B4-BE49-F238E27FC236}">
                <a16:creationId xmlns:a16="http://schemas.microsoft.com/office/drawing/2014/main" xmlns="" id="{5BF86046-029A-4C7A-BB86-40E794723E78}"/>
              </a:ext>
            </a:extLst>
          </p:cNvPr>
          <p:cNvGrpSpPr/>
          <p:nvPr/>
        </p:nvGrpSpPr>
        <p:grpSpPr>
          <a:xfrm>
            <a:off x="4473544" y="1144472"/>
            <a:ext cx="418704" cy="366668"/>
            <a:chOff x="893094" y="3210221"/>
            <a:chExt cx="418704" cy="369332"/>
          </a:xfrm>
        </p:grpSpPr>
        <p:sp>
          <p:nvSpPr>
            <p:cNvPr id="121" name="Овал 120">
              <a:extLst>
                <a:ext uri="{FF2B5EF4-FFF2-40B4-BE49-F238E27FC236}">
                  <a16:creationId xmlns:a16="http://schemas.microsoft.com/office/drawing/2014/main" xmlns="" id="{1F7DC5B1-86EB-445F-90B5-DEC717F3D38B}"/>
                </a:ext>
              </a:extLst>
            </p:cNvPr>
            <p:cNvSpPr/>
            <p:nvPr/>
          </p:nvSpPr>
          <p:spPr>
            <a:xfrm>
              <a:off x="946205" y="3262458"/>
              <a:ext cx="302455" cy="280989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xmlns="" id="{A0959DD6-CEFC-4535-A8CA-1BAEEFC0A719}"/>
                </a:ext>
              </a:extLst>
            </p:cNvPr>
            <p:cNvSpPr txBox="1"/>
            <p:nvPr/>
          </p:nvSpPr>
          <p:spPr>
            <a:xfrm>
              <a:off x="893094" y="3210221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>
                  <a:solidFill>
                    <a:srgbClr val="C00000"/>
                  </a:solidFill>
                </a:rPr>
                <a:t>20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35475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CF898-69B3-4756-92BD-9CF9C149CE1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241109" y="155034"/>
            <a:ext cx="4633554" cy="6139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300"/>
              </a:lnSpc>
              <a:spcAft>
                <a:spcPts val="600"/>
              </a:spcAft>
              <a:buClr>
                <a:schemeClr val="accent6">
                  <a:lumMod val="50000"/>
                </a:schemeClr>
              </a:buClr>
            </a:pPr>
            <a:r>
              <a:rPr lang="ru-RU" sz="2000" b="1" spc="-1" dirty="0">
                <a:solidFill>
                  <a:srgbClr val="C00000"/>
                </a:solidFill>
              </a:rPr>
              <a:t>Маршрут № 60 «ДДК им. Кирова – Комсомольская площадь»</a:t>
            </a:r>
          </a:p>
          <a:p>
            <a:pPr>
              <a:lnSpc>
                <a:spcPts val="2000"/>
              </a:lnSpc>
              <a:spcAft>
                <a:spcPts val="600"/>
              </a:spcAft>
              <a:buClr>
                <a:schemeClr val="accent6">
                  <a:lumMod val="50000"/>
                </a:schemeClr>
              </a:buClr>
            </a:pPr>
            <a:r>
              <a:rPr lang="ru-RU" sz="1500" i="1" spc="-1" dirty="0">
                <a:solidFill>
                  <a:srgbClr val="000000"/>
                </a:solidFill>
              </a:rPr>
              <a:t>*Все рейсы до Комсомольской площади</a:t>
            </a:r>
          </a:p>
          <a:p>
            <a:pPr>
              <a:lnSpc>
                <a:spcPct val="107000"/>
              </a:lnSpc>
              <a:spcAft>
                <a:spcPts val="600"/>
              </a:spcAft>
              <a:buClr>
                <a:schemeClr val="accent6">
                  <a:lumMod val="50000"/>
                </a:schemeClr>
              </a:buClr>
            </a:pPr>
            <a:r>
              <a:rPr lang="ru-RU" sz="1500" b="1" spc="-1" dirty="0">
                <a:solidFill>
                  <a:srgbClr val="000000"/>
                </a:solidFill>
              </a:rPr>
              <a:t>По улицам: </a:t>
            </a:r>
            <a:r>
              <a:rPr lang="ru-RU" sz="1500" spc="-1" dirty="0">
                <a:solidFill>
                  <a:srgbClr val="000000"/>
                </a:solidFill>
              </a:rPr>
              <a:t>Автозаводской, Гальперина, М.Рыбалко, Сысольской, Кировоградской, Калинина, Светлогорской, Ветлужской, Докучаева, Спешилова, Коммунальному мосту, Попова, Ленина, Комсомольскому проспекту.</a:t>
            </a:r>
          </a:p>
          <a:p>
            <a:pPr>
              <a:lnSpc>
                <a:spcPct val="107000"/>
              </a:lnSpc>
              <a:spcAft>
                <a:spcPts val="600"/>
              </a:spcAft>
              <a:buClr>
                <a:schemeClr val="accent6">
                  <a:lumMod val="50000"/>
                </a:schemeClr>
              </a:buClr>
            </a:pPr>
            <a:endParaRPr lang="ru-RU" sz="800" spc="-1" dirty="0">
              <a:solidFill>
                <a:srgbClr val="000000"/>
              </a:solidFill>
            </a:endParaRPr>
          </a:p>
          <a:p>
            <a:pPr>
              <a:lnSpc>
                <a:spcPts val="2300"/>
              </a:lnSpc>
              <a:spcAft>
                <a:spcPts val="600"/>
              </a:spcAft>
              <a:buClr>
                <a:schemeClr val="accent6">
                  <a:lumMod val="50000"/>
                </a:schemeClr>
              </a:buClr>
            </a:pPr>
            <a:r>
              <a:rPr lang="ru-RU" sz="2000" b="1" spc="-1" dirty="0">
                <a:solidFill>
                  <a:srgbClr val="C00000"/>
                </a:solidFill>
              </a:rPr>
              <a:t>Маршрут № 65 «</a:t>
            </a:r>
            <a:r>
              <a:rPr lang="ru-RU" sz="2000" b="1" spc="-1" dirty="0" err="1">
                <a:solidFill>
                  <a:srgbClr val="C00000"/>
                </a:solidFill>
              </a:rPr>
              <a:t>Кооп</a:t>
            </a:r>
            <a:r>
              <a:rPr lang="ru-RU" sz="2000" b="1" spc="-1" dirty="0">
                <a:solidFill>
                  <a:srgbClr val="C00000"/>
                </a:solidFill>
              </a:rPr>
              <a:t>. «Сосновый бор» Садовая – Березовая роща»</a:t>
            </a:r>
            <a:r>
              <a:rPr lang="ru-RU" sz="2000" b="1" spc="-1" dirty="0">
                <a:solidFill>
                  <a:srgbClr val="000000"/>
                </a:solidFill>
                <a:ea typeface="DejaVu Sans"/>
                <a:cs typeface="DejaVu Sans"/>
              </a:rPr>
              <a:t>  </a:t>
            </a:r>
          </a:p>
          <a:p>
            <a:pPr>
              <a:lnSpc>
                <a:spcPts val="2000"/>
              </a:lnSpc>
              <a:spcAft>
                <a:spcPts val="600"/>
              </a:spcAft>
              <a:buClr>
                <a:schemeClr val="accent6">
                  <a:lumMod val="50000"/>
                </a:schemeClr>
              </a:buClr>
            </a:pPr>
            <a:r>
              <a:rPr lang="ru-RU" sz="1500" i="1" spc="-1" dirty="0">
                <a:solidFill>
                  <a:srgbClr val="000000"/>
                </a:solidFill>
              </a:rPr>
              <a:t>*Маршрут продлен до остановки «Кооператив Сосновый бор»</a:t>
            </a:r>
          </a:p>
          <a:p>
            <a:pPr>
              <a:lnSpc>
                <a:spcPct val="107000"/>
              </a:lnSpc>
              <a:spcAft>
                <a:spcPts val="600"/>
              </a:spcAft>
              <a:buClr>
                <a:schemeClr val="accent6">
                  <a:lumMod val="50000"/>
                </a:schemeClr>
              </a:buClr>
            </a:pPr>
            <a:r>
              <a:rPr lang="ru-RU" sz="1500" b="1" spc="-1" dirty="0">
                <a:solidFill>
                  <a:srgbClr val="000000"/>
                </a:solidFill>
              </a:rPr>
              <a:t>По улицам: </a:t>
            </a:r>
            <a:r>
              <a:rPr lang="ru-RU" sz="1500" spc="-1" dirty="0">
                <a:solidFill>
                  <a:srgbClr val="000000"/>
                </a:solidFill>
              </a:rPr>
              <a:t>Гальперина, М.Рыбалко Сысольской, Кировоградской, Калинина, Светлогорской, Вольской, Заборной, ДОС.</a:t>
            </a:r>
          </a:p>
          <a:p>
            <a:pPr>
              <a:lnSpc>
                <a:spcPct val="107000"/>
              </a:lnSpc>
              <a:spcAft>
                <a:spcPts val="600"/>
              </a:spcAft>
              <a:buClr>
                <a:schemeClr val="accent6">
                  <a:lumMod val="50000"/>
                </a:schemeClr>
              </a:buClr>
            </a:pPr>
            <a:endParaRPr lang="ru-RU" sz="800" spc="-1" dirty="0">
              <a:solidFill>
                <a:srgbClr val="000000"/>
              </a:solidFill>
            </a:endParaRPr>
          </a:p>
          <a:p>
            <a:pPr>
              <a:lnSpc>
                <a:spcPts val="2300"/>
              </a:lnSpc>
              <a:spcAft>
                <a:spcPts val="600"/>
              </a:spcAft>
              <a:buClr>
                <a:schemeClr val="accent6">
                  <a:lumMod val="50000"/>
                </a:schemeClr>
              </a:buClr>
            </a:pPr>
            <a:r>
              <a:rPr lang="ru-RU" sz="2000" b="1" spc="-1" dirty="0">
                <a:solidFill>
                  <a:srgbClr val="C00000"/>
                </a:solidFill>
              </a:rPr>
              <a:t>Маршрут № 80 «ДДК им. Кирова – Ераничи»</a:t>
            </a:r>
            <a:r>
              <a:rPr lang="ru-RU" sz="2000" b="1" spc="-1" dirty="0">
                <a:solidFill>
                  <a:srgbClr val="000000"/>
                </a:solidFill>
                <a:ea typeface="DejaVu Sans"/>
                <a:cs typeface="DejaVu Sans"/>
              </a:rPr>
              <a:t> </a:t>
            </a:r>
            <a:r>
              <a:rPr lang="ru-RU" sz="1500" spc="-1" dirty="0">
                <a:solidFill>
                  <a:srgbClr val="000000"/>
                </a:solidFill>
              </a:rPr>
              <a:t>до 1.06.2020 </a:t>
            </a:r>
            <a:r>
              <a:rPr lang="ru-RU" sz="1500" spc="-1" dirty="0">
                <a:solidFill>
                  <a:srgbClr val="000000"/>
                </a:solidFill>
                <a:ea typeface="DejaVu Sans"/>
                <a:cs typeface="DejaVu Sans"/>
              </a:rPr>
              <a:t>без изменений. </a:t>
            </a:r>
          </a:p>
          <a:p>
            <a:pPr>
              <a:lnSpc>
                <a:spcPts val="2000"/>
              </a:lnSpc>
              <a:spcAft>
                <a:spcPts val="600"/>
              </a:spcAft>
              <a:buClr>
                <a:schemeClr val="accent6">
                  <a:lumMod val="50000"/>
                </a:schemeClr>
              </a:buClr>
            </a:pPr>
            <a:r>
              <a:rPr lang="ru-RU" sz="1500" spc="-1" dirty="0">
                <a:solidFill>
                  <a:srgbClr val="000000"/>
                </a:solidFill>
                <a:ea typeface="DejaVu Sans"/>
                <a:cs typeface="DejaVu Sans"/>
              </a:rPr>
              <a:t>* </a:t>
            </a:r>
            <a:r>
              <a:rPr lang="ru-RU" sz="1500" i="1" spc="-1" dirty="0">
                <a:solidFill>
                  <a:srgbClr val="000000"/>
                </a:solidFill>
                <a:ea typeface="DejaVu Sans"/>
                <a:cs typeface="DejaVu Sans"/>
              </a:rPr>
              <a:t>С 01.06.2020 будет организован сообщением «ДДК им. Кирова – ул. М. Власова (Ипподром)»</a:t>
            </a:r>
          </a:p>
        </p:txBody>
      </p:sp>
      <p:graphicFrame>
        <p:nvGraphicFramePr>
          <p:cNvPr id="28" name="Таблица 27"/>
          <p:cNvGraphicFramePr>
            <a:graphicFrameLocks noGrp="1"/>
          </p:cNvGraphicFramePr>
          <p:nvPr/>
        </p:nvGraphicFramePr>
        <p:xfrm>
          <a:off x="641590" y="5110026"/>
          <a:ext cx="6318623" cy="1412268"/>
        </p:xfrm>
        <a:graphic>
          <a:graphicData uri="http://schemas.openxmlformats.org/drawingml/2006/table">
            <a:tbl>
              <a:tblPr firstRow="1" bandRow="1"/>
              <a:tblGrid>
                <a:gridCol w="2439264">
                  <a:extLst>
                    <a:ext uri="{9D8B030D-6E8A-4147-A177-3AD203B41FA5}">
                      <a16:colId xmlns:a16="http://schemas.microsoft.com/office/drawing/2014/main" xmlns="" val="720243956"/>
                    </a:ext>
                  </a:extLst>
                </a:gridCol>
                <a:gridCol w="1879061">
                  <a:extLst>
                    <a:ext uri="{9D8B030D-6E8A-4147-A177-3AD203B41FA5}">
                      <a16:colId xmlns:a16="http://schemas.microsoft.com/office/drawing/2014/main" xmlns="" val="2013684126"/>
                    </a:ext>
                  </a:extLst>
                </a:gridCol>
                <a:gridCol w="2000298">
                  <a:extLst>
                    <a:ext uri="{9D8B030D-6E8A-4147-A177-3AD203B41FA5}">
                      <a16:colId xmlns:a16="http://schemas.microsoft.com/office/drawing/2014/main" xmlns="" val="1119801833"/>
                    </a:ext>
                  </a:extLst>
                </a:gridCol>
              </a:tblGrid>
              <a:tr h="358996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Маршруты с 01.04.2020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Интервал, мин.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41660037"/>
                  </a:ext>
                </a:extLst>
              </a:tr>
              <a:tr h="327865"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9pPr>
                    </a:lstStyle>
                    <a:p>
                      <a:endParaRPr lang="ru-RU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9pPr>
                    </a:lstStyle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До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9pPr>
                    </a:lstStyle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После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27519338"/>
                  </a:ext>
                </a:extLst>
              </a:tr>
              <a:tr h="3589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9pPr>
                    </a:lstStyle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№ 60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9pPr>
                    </a:lstStyle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9pPr>
                    </a:lstStyle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65219294"/>
                  </a:ext>
                </a:extLst>
              </a:tr>
              <a:tr h="3589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9pPr>
                    </a:lstStyle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№ 65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9pPr>
                    </a:lstStyle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9pPr>
                    </a:lstStyle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81237084"/>
                  </a:ext>
                </a:extLst>
              </a:tr>
            </a:tbl>
          </a:graphicData>
        </a:graphic>
      </p:graphicFrame>
      <p:sp>
        <p:nvSpPr>
          <p:cNvPr id="27" name="TextShape 1">
            <a:extLst>
              <a:ext uri="{FF2B5EF4-FFF2-40B4-BE49-F238E27FC236}">
                <a16:creationId xmlns:a16="http://schemas.microsoft.com/office/drawing/2014/main" xmlns="" id="{98A878FD-D463-48A7-A2CD-FEF62230541D}"/>
              </a:ext>
            </a:extLst>
          </p:cNvPr>
          <p:cNvSpPr txBox="1"/>
          <p:nvPr/>
        </p:nvSpPr>
        <p:spPr>
          <a:xfrm>
            <a:off x="338665" y="24856"/>
            <a:ext cx="6923299" cy="74772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ru-RU" sz="3600" spc="-1" dirty="0">
                <a:solidFill>
                  <a:srgbClr val="C00000"/>
                </a:solidFill>
              </a:rPr>
              <a:t>М/р Старые Водники</a:t>
            </a:r>
          </a:p>
        </p:txBody>
      </p:sp>
      <p:pic>
        <p:nvPicPr>
          <p:cNvPr id="61" name="Рисунок 60">
            <a:extLst>
              <a:ext uri="{FF2B5EF4-FFF2-40B4-BE49-F238E27FC236}">
                <a16:creationId xmlns:a16="http://schemas.microsoft.com/office/drawing/2014/main" xmlns="" id="{9821452D-0F72-4C50-B848-30A61E004C8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49" t="29845" r="40521" b="6185"/>
          <a:stretch/>
        </p:blipFill>
        <p:spPr>
          <a:xfrm>
            <a:off x="691273" y="684256"/>
            <a:ext cx="6197228" cy="4355432"/>
          </a:xfrm>
          <a:prstGeom prst="rect">
            <a:avLst/>
          </a:prstGeom>
          <a:noFill/>
          <a:ln w="28575">
            <a:noFill/>
          </a:ln>
        </p:spPr>
      </p:pic>
      <p:sp>
        <p:nvSpPr>
          <p:cNvPr id="62" name="Полилиния 39">
            <a:extLst>
              <a:ext uri="{FF2B5EF4-FFF2-40B4-BE49-F238E27FC236}">
                <a16:creationId xmlns:a16="http://schemas.microsoft.com/office/drawing/2014/main" xmlns="" id="{3D42F280-A41D-4DB5-918F-D31AAB65A1D7}"/>
              </a:ext>
            </a:extLst>
          </p:cNvPr>
          <p:cNvSpPr/>
          <p:nvPr/>
        </p:nvSpPr>
        <p:spPr>
          <a:xfrm>
            <a:off x="4113626" y="1586837"/>
            <a:ext cx="2099064" cy="1078798"/>
          </a:xfrm>
          <a:custGeom>
            <a:avLst/>
            <a:gdLst>
              <a:gd name="connsiteX0" fmla="*/ 0 w 2117725"/>
              <a:gd name="connsiteY0" fmla="*/ 26 h 1143026"/>
              <a:gd name="connsiteX1" fmla="*/ 63500 w 2117725"/>
              <a:gd name="connsiteY1" fmla="*/ 9551 h 1143026"/>
              <a:gd name="connsiteX2" fmla="*/ 120650 w 2117725"/>
              <a:gd name="connsiteY2" fmla="*/ 3201 h 1143026"/>
              <a:gd name="connsiteX3" fmla="*/ 149225 w 2117725"/>
              <a:gd name="connsiteY3" fmla="*/ 26 h 1143026"/>
              <a:gd name="connsiteX4" fmla="*/ 203200 w 2117725"/>
              <a:gd name="connsiteY4" fmla="*/ 3201 h 1143026"/>
              <a:gd name="connsiteX5" fmla="*/ 263525 w 2117725"/>
              <a:gd name="connsiteY5" fmla="*/ 22251 h 1143026"/>
              <a:gd name="connsiteX6" fmla="*/ 307975 w 2117725"/>
              <a:gd name="connsiteY6" fmla="*/ 31776 h 1143026"/>
              <a:gd name="connsiteX7" fmla="*/ 374650 w 2117725"/>
              <a:gd name="connsiteY7" fmla="*/ 63526 h 1143026"/>
              <a:gd name="connsiteX8" fmla="*/ 428625 w 2117725"/>
              <a:gd name="connsiteY8" fmla="*/ 92101 h 1143026"/>
              <a:gd name="connsiteX9" fmla="*/ 466725 w 2117725"/>
              <a:gd name="connsiteY9" fmla="*/ 111151 h 1143026"/>
              <a:gd name="connsiteX10" fmla="*/ 520700 w 2117725"/>
              <a:gd name="connsiteY10" fmla="*/ 114326 h 1143026"/>
              <a:gd name="connsiteX11" fmla="*/ 600075 w 2117725"/>
              <a:gd name="connsiteY11" fmla="*/ 136551 h 1143026"/>
              <a:gd name="connsiteX12" fmla="*/ 669925 w 2117725"/>
              <a:gd name="connsiteY12" fmla="*/ 142901 h 1143026"/>
              <a:gd name="connsiteX13" fmla="*/ 727075 w 2117725"/>
              <a:gd name="connsiteY13" fmla="*/ 158776 h 1143026"/>
              <a:gd name="connsiteX14" fmla="*/ 790575 w 2117725"/>
              <a:gd name="connsiteY14" fmla="*/ 190526 h 1143026"/>
              <a:gd name="connsiteX15" fmla="*/ 863600 w 2117725"/>
              <a:gd name="connsiteY15" fmla="*/ 225451 h 1143026"/>
              <a:gd name="connsiteX16" fmla="*/ 895350 w 2117725"/>
              <a:gd name="connsiteY16" fmla="*/ 241326 h 1143026"/>
              <a:gd name="connsiteX17" fmla="*/ 962025 w 2117725"/>
              <a:gd name="connsiteY17" fmla="*/ 260376 h 1143026"/>
              <a:gd name="connsiteX18" fmla="*/ 1003300 w 2117725"/>
              <a:gd name="connsiteY18" fmla="*/ 269901 h 1143026"/>
              <a:gd name="connsiteX19" fmla="*/ 1041400 w 2117725"/>
              <a:gd name="connsiteY19" fmla="*/ 263551 h 1143026"/>
              <a:gd name="connsiteX20" fmla="*/ 1082675 w 2117725"/>
              <a:gd name="connsiteY20" fmla="*/ 234976 h 1143026"/>
              <a:gd name="connsiteX21" fmla="*/ 1117600 w 2117725"/>
              <a:gd name="connsiteY21" fmla="*/ 200051 h 1143026"/>
              <a:gd name="connsiteX22" fmla="*/ 1177925 w 2117725"/>
              <a:gd name="connsiteY22" fmla="*/ 171476 h 1143026"/>
              <a:gd name="connsiteX23" fmla="*/ 1222375 w 2117725"/>
              <a:gd name="connsiteY23" fmla="*/ 158776 h 1143026"/>
              <a:gd name="connsiteX24" fmla="*/ 1289050 w 2117725"/>
              <a:gd name="connsiteY24" fmla="*/ 155601 h 1143026"/>
              <a:gd name="connsiteX25" fmla="*/ 1339850 w 2117725"/>
              <a:gd name="connsiteY25" fmla="*/ 146076 h 1143026"/>
              <a:gd name="connsiteX26" fmla="*/ 1390650 w 2117725"/>
              <a:gd name="connsiteY26" fmla="*/ 127026 h 1143026"/>
              <a:gd name="connsiteX27" fmla="*/ 1454150 w 2117725"/>
              <a:gd name="connsiteY27" fmla="*/ 107976 h 1143026"/>
              <a:gd name="connsiteX28" fmla="*/ 1501775 w 2117725"/>
              <a:gd name="connsiteY28" fmla="*/ 79401 h 1143026"/>
              <a:gd name="connsiteX29" fmla="*/ 1517650 w 2117725"/>
              <a:gd name="connsiteY29" fmla="*/ 152426 h 1143026"/>
              <a:gd name="connsiteX30" fmla="*/ 1539875 w 2117725"/>
              <a:gd name="connsiteY30" fmla="*/ 187351 h 1143026"/>
              <a:gd name="connsiteX31" fmla="*/ 1631950 w 2117725"/>
              <a:gd name="connsiteY31" fmla="*/ 247676 h 1143026"/>
              <a:gd name="connsiteX32" fmla="*/ 1746250 w 2117725"/>
              <a:gd name="connsiteY32" fmla="*/ 317526 h 1143026"/>
              <a:gd name="connsiteX33" fmla="*/ 1831975 w 2117725"/>
              <a:gd name="connsiteY33" fmla="*/ 371501 h 1143026"/>
              <a:gd name="connsiteX34" fmla="*/ 1924050 w 2117725"/>
              <a:gd name="connsiteY34" fmla="*/ 438176 h 1143026"/>
              <a:gd name="connsiteX35" fmla="*/ 1971675 w 2117725"/>
              <a:gd name="connsiteY35" fmla="*/ 625501 h 1143026"/>
              <a:gd name="connsiteX36" fmla="*/ 2009775 w 2117725"/>
              <a:gd name="connsiteY36" fmla="*/ 790601 h 1143026"/>
              <a:gd name="connsiteX37" fmla="*/ 2032000 w 2117725"/>
              <a:gd name="connsiteY37" fmla="*/ 879501 h 1143026"/>
              <a:gd name="connsiteX38" fmla="*/ 2063750 w 2117725"/>
              <a:gd name="connsiteY38" fmla="*/ 987451 h 1143026"/>
              <a:gd name="connsiteX39" fmla="*/ 2082800 w 2117725"/>
              <a:gd name="connsiteY39" fmla="*/ 1057301 h 1143026"/>
              <a:gd name="connsiteX40" fmla="*/ 2117725 w 2117725"/>
              <a:gd name="connsiteY40" fmla="*/ 1143026 h 1143026"/>
              <a:gd name="connsiteX0" fmla="*/ 0 w 2099064"/>
              <a:gd name="connsiteY0" fmla="*/ 26 h 1086635"/>
              <a:gd name="connsiteX1" fmla="*/ 63500 w 2099064"/>
              <a:gd name="connsiteY1" fmla="*/ 9551 h 1086635"/>
              <a:gd name="connsiteX2" fmla="*/ 120650 w 2099064"/>
              <a:gd name="connsiteY2" fmla="*/ 3201 h 1086635"/>
              <a:gd name="connsiteX3" fmla="*/ 149225 w 2099064"/>
              <a:gd name="connsiteY3" fmla="*/ 26 h 1086635"/>
              <a:gd name="connsiteX4" fmla="*/ 203200 w 2099064"/>
              <a:gd name="connsiteY4" fmla="*/ 3201 h 1086635"/>
              <a:gd name="connsiteX5" fmla="*/ 263525 w 2099064"/>
              <a:gd name="connsiteY5" fmla="*/ 22251 h 1086635"/>
              <a:gd name="connsiteX6" fmla="*/ 307975 w 2099064"/>
              <a:gd name="connsiteY6" fmla="*/ 31776 h 1086635"/>
              <a:gd name="connsiteX7" fmla="*/ 374650 w 2099064"/>
              <a:gd name="connsiteY7" fmla="*/ 63526 h 1086635"/>
              <a:gd name="connsiteX8" fmla="*/ 428625 w 2099064"/>
              <a:gd name="connsiteY8" fmla="*/ 92101 h 1086635"/>
              <a:gd name="connsiteX9" fmla="*/ 466725 w 2099064"/>
              <a:gd name="connsiteY9" fmla="*/ 111151 h 1086635"/>
              <a:gd name="connsiteX10" fmla="*/ 520700 w 2099064"/>
              <a:gd name="connsiteY10" fmla="*/ 114326 h 1086635"/>
              <a:gd name="connsiteX11" fmla="*/ 600075 w 2099064"/>
              <a:gd name="connsiteY11" fmla="*/ 136551 h 1086635"/>
              <a:gd name="connsiteX12" fmla="*/ 669925 w 2099064"/>
              <a:gd name="connsiteY12" fmla="*/ 142901 h 1086635"/>
              <a:gd name="connsiteX13" fmla="*/ 727075 w 2099064"/>
              <a:gd name="connsiteY13" fmla="*/ 158776 h 1086635"/>
              <a:gd name="connsiteX14" fmla="*/ 790575 w 2099064"/>
              <a:gd name="connsiteY14" fmla="*/ 190526 h 1086635"/>
              <a:gd name="connsiteX15" fmla="*/ 863600 w 2099064"/>
              <a:gd name="connsiteY15" fmla="*/ 225451 h 1086635"/>
              <a:gd name="connsiteX16" fmla="*/ 895350 w 2099064"/>
              <a:gd name="connsiteY16" fmla="*/ 241326 h 1086635"/>
              <a:gd name="connsiteX17" fmla="*/ 962025 w 2099064"/>
              <a:gd name="connsiteY17" fmla="*/ 260376 h 1086635"/>
              <a:gd name="connsiteX18" fmla="*/ 1003300 w 2099064"/>
              <a:gd name="connsiteY18" fmla="*/ 269901 h 1086635"/>
              <a:gd name="connsiteX19" fmla="*/ 1041400 w 2099064"/>
              <a:gd name="connsiteY19" fmla="*/ 263551 h 1086635"/>
              <a:gd name="connsiteX20" fmla="*/ 1082675 w 2099064"/>
              <a:gd name="connsiteY20" fmla="*/ 234976 h 1086635"/>
              <a:gd name="connsiteX21" fmla="*/ 1117600 w 2099064"/>
              <a:gd name="connsiteY21" fmla="*/ 200051 h 1086635"/>
              <a:gd name="connsiteX22" fmla="*/ 1177925 w 2099064"/>
              <a:gd name="connsiteY22" fmla="*/ 171476 h 1086635"/>
              <a:gd name="connsiteX23" fmla="*/ 1222375 w 2099064"/>
              <a:gd name="connsiteY23" fmla="*/ 158776 h 1086635"/>
              <a:gd name="connsiteX24" fmla="*/ 1289050 w 2099064"/>
              <a:gd name="connsiteY24" fmla="*/ 155601 h 1086635"/>
              <a:gd name="connsiteX25" fmla="*/ 1339850 w 2099064"/>
              <a:gd name="connsiteY25" fmla="*/ 146076 h 1086635"/>
              <a:gd name="connsiteX26" fmla="*/ 1390650 w 2099064"/>
              <a:gd name="connsiteY26" fmla="*/ 127026 h 1086635"/>
              <a:gd name="connsiteX27" fmla="*/ 1454150 w 2099064"/>
              <a:gd name="connsiteY27" fmla="*/ 107976 h 1086635"/>
              <a:gd name="connsiteX28" fmla="*/ 1501775 w 2099064"/>
              <a:gd name="connsiteY28" fmla="*/ 79401 h 1086635"/>
              <a:gd name="connsiteX29" fmla="*/ 1517650 w 2099064"/>
              <a:gd name="connsiteY29" fmla="*/ 152426 h 1086635"/>
              <a:gd name="connsiteX30" fmla="*/ 1539875 w 2099064"/>
              <a:gd name="connsiteY30" fmla="*/ 187351 h 1086635"/>
              <a:gd name="connsiteX31" fmla="*/ 1631950 w 2099064"/>
              <a:gd name="connsiteY31" fmla="*/ 247676 h 1086635"/>
              <a:gd name="connsiteX32" fmla="*/ 1746250 w 2099064"/>
              <a:gd name="connsiteY32" fmla="*/ 317526 h 1086635"/>
              <a:gd name="connsiteX33" fmla="*/ 1831975 w 2099064"/>
              <a:gd name="connsiteY33" fmla="*/ 371501 h 1086635"/>
              <a:gd name="connsiteX34" fmla="*/ 1924050 w 2099064"/>
              <a:gd name="connsiteY34" fmla="*/ 438176 h 1086635"/>
              <a:gd name="connsiteX35" fmla="*/ 1971675 w 2099064"/>
              <a:gd name="connsiteY35" fmla="*/ 625501 h 1086635"/>
              <a:gd name="connsiteX36" fmla="*/ 2009775 w 2099064"/>
              <a:gd name="connsiteY36" fmla="*/ 790601 h 1086635"/>
              <a:gd name="connsiteX37" fmla="*/ 2032000 w 2099064"/>
              <a:gd name="connsiteY37" fmla="*/ 879501 h 1086635"/>
              <a:gd name="connsiteX38" fmla="*/ 2063750 w 2099064"/>
              <a:gd name="connsiteY38" fmla="*/ 987451 h 1086635"/>
              <a:gd name="connsiteX39" fmla="*/ 2082800 w 2099064"/>
              <a:gd name="connsiteY39" fmla="*/ 1057301 h 1086635"/>
              <a:gd name="connsiteX40" fmla="*/ 2099064 w 2099064"/>
              <a:gd name="connsiteY40" fmla="*/ 1086635 h 1086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2099064" h="1086635">
                <a:moveTo>
                  <a:pt x="0" y="26"/>
                </a:moveTo>
                <a:cubicBezTo>
                  <a:pt x="21696" y="4524"/>
                  <a:pt x="43392" y="9022"/>
                  <a:pt x="63500" y="9551"/>
                </a:cubicBezTo>
                <a:cubicBezTo>
                  <a:pt x="83608" y="10080"/>
                  <a:pt x="120650" y="3201"/>
                  <a:pt x="120650" y="3201"/>
                </a:cubicBezTo>
                <a:cubicBezTo>
                  <a:pt x="134937" y="1614"/>
                  <a:pt x="135467" y="26"/>
                  <a:pt x="149225" y="26"/>
                </a:cubicBezTo>
                <a:cubicBezTo>
                  <a:pt x="162983" y="26"/>
                  <a:pt x="184150" y="-503"/>
                  <a:pt x="203200" y="3201"/>
                </a:cubicBezTo>
                <a:cubicBezTo>
                  <a:pt x="222250" y="6905"/>
                  <a:pt x="246062" y="17488"/>
                  <a:pt x="263525" y="22251"/>
                </a:cubicBezTo>
                <a:cubicBezTo>
                  <a:pt x="280988" y="27014"/>
                  <a:pt x="289454" y="24897"/>
                  <a:pt x="307975" y="31776"/>
                </a:cubicBezTo>
                <a:cubicBezTo>
                  <a:pt x="326496" y="38655"/>
                  <a:pt x="354542" y="53472"/>
                  <a:pt x="374650" y="63526"/>
                </a:cubicBezTo>
                <a:cubicBezTo>
                  <a:pt x="394758" y="73580"/>
                  <a:pt x="413279" y="84164"/>
                  <a:pt x="428625" y="92101"/>
                </a:cubicBezTo>
                <a:cubicBezTo>
                  <a:pt x="443971" y="100038"/>
                  <a:pt x="451379" y="107447"/>
                  <a:pt x="466725" y="111151"/>
                </a:cubicBezTo>
                <a:cubicBezTo>
                  <a:pt x="482071" y="114855"/>
                  <a:pt x="498475" y="110093"/>
                  <a:pt x="520700" y="114326"/>
                </a:cubicBezTo>
                <a:cubicBezTo>
                  <a:pt x="542925" y="118559"/>
                  <a:pt x="575204" y="131789"/>
                  <a:pt x="600075" y="136551"/>
                </a:cubicBezTo>
                <a:cubicBezTo>
                  <a:pt x="624946" y="141313"/>
                  <a:pt x="648758" y="139197"/>
                  <a:pt x="669925" y="142901"/>
                </a:cubicBezTo>
                <a:cubicBezTo>
                  <a:pt x="691092" y="146605"/>
                  <a:pt x="706967" y="150839"/>
                  <a:pt x="727075" y="158776"/>
                </a:cubicBezTo>
                <a:cubicBezTo>
                  <a:pt x="747183" y="166713"/>
                  <a:pt x="767821" y="179414"/>
                  <a:pt x="790575" y="190526"/>
                </a:cubicBezTo>
                <a:cubicBezTo>
                  <a:pt x="813329" y="201638"/>
                  <a:pt x="846138" y="216984"/>
                  <a:pt x="863600" y="225451"/>
                </a:cubicBezTo>
                <a:cubicBezTo>
                  <a:pt x="881062" y="233918"/>
                  <a:pt x="878946" y="235505"/>
                  <a:pt x="895350" y="241326"/>
                </a:cubicBezTo>
                <a:cubicBezTo>
                  <a:pt x="911754" y="247147"/>
                  <a:pt x="944033" y="255614"/>
                  <a:pt x="962025" y="260376"/>
                </a:cubicBezTo>
                <a:cubicBezTo>
                  <a:pt x="980017" y="265139"/>
                  <a:pt x="990071" y="269372"/>
                  <a:pt x="1003300" y="269901"/>
                </a:cubicBezTo>
                <a:cubicBezTo>
                  <a:pt x="1016529" y="270430"/>
                  <a:pt x="1028171" y="269372"/>
                  <a:pt x="1041400" y="263551"/>
                </a:cubicBezTo>
                <a:cubicBezTo>
                  <a:pt x="1054629" y="257730"/>
                  <a:pt x="1069975" y="245559"/>
                  <a:pt x="1082675" y="234976"/>
                </a:cubicBezTo>
                <a:cubicBezTo>
                  <a:pt x="1095375" y="224393"/>
                  <a:pt x="1101725" y="210634"/>
                  <a:pt x="1117600" y="200051"/>
                </a:cubicBezTo>
                <a:cubicBezTo>
                  <a:pt x="1133475" y="189468"/>
                  <a:pt x="1160463" y="178355"/>
                  <a:pt x="1177925" y="171476"/>
                </a:cubicBezTo>
                <a:cubicBezTo>
                  <a:pt x="1195387" y="164597"/>
                  <a:pt x="1203854" y="161422"/>
                  <a:pt x="1222375" y="158776"/>
                </a:cubicBezTo>
                <a:cubicBezTo>
                  <a:pt x="1240896" y="156130"/>
                  <a:pt x="1269471" y="157718"/>
                  <a:pt x="1289050" y="155601"/>
                </a:cubicBezTo>
                <a:cubicBezTo>
                  <a:pt x="1308629" y="153484"/>
                  <a:pt x="1322917" y="150838"/>
                  <a:pt x="1339850" y="146076"/>
                </a:cubicBezTo>
                <a:cubicBezTo>
                  <a:pt x="1356783" y="141314"/>
                  <a:pt x="1371600" y="133376"/>
                  <a:pt x="1390650" y="127026"/>
                </a:cubicBezTo>
                <a:cubicBezTo>
                  <a:pt x="1409700" y="120676"/>
                  <a:pt x="1435629" y="115913"/>
                  <a:pt x="1454150" y="107976"/>
                </a:cubicBezTo>
                <a:cubicBezTo>
                  <a:pt x="1472671" y="100039"/>
                  <a:pt x="1491192" y="71993"/>
                  <a:pt x="1501775" y="79401"/>
                </a:cubicBezTo>
                <a:cubicBezTo>
                  <a:pt x="1512358" y="86809"/>
                  <a:pt x="1511300" y="134434"/>
                  <a:pt x="1517650" y="152426"/>
                </a:cubicBezTo>
                <a:cubicBezTo>
                  <a:pt x="1524000" y="170418"/>
                  <a:pt x="1520825" y="171476"/>
                  <a:pt x="1539875" y="187351"/>
                </a:cubicBezTo>
                <a:cubicBezTo>
                  <a:pt x="1558925" y="203226"/>
                  <a:pt x="1597554" y="225980"/>
                  <a:pt x="1631950" y="247676"/>
                </a:cubicBezTo>
                <a:cubicBezTo>
                  <a:pt x="1666346" y="269372"/>
                  <a:pt x="1712913" y="296889"/>
                  <a:pt x="1746250" y="317526"/>
                </a:cubicBezTo>
                <a:cubicBezTo>
                  <a:pt x="1779588" y="338164"/>
                  <a:pt x="1802342" y="351393"/>
                  <a:pt x="1831975" y="371501"/>
                </a:cubicBezTo>
                <a:cubicBezTo>
                  <a:pt x="1861608" y="391609"/>
                  <a:pt x="1900767" y="395843"/>
                  <a:pt x="1924050" y="438176"/>
                </a:cubicBezTo>
                <a:cubicBezTo>
                  <a:pt x="1947333" y="480509"/>
                  <a:pt x="1957388" y="566764"/>
                  <a:pt x="1971675" y="625501"/>
                </a:cubicBezTo>
                <a:cubicBezTo>
                  <a:pt x="1985963" y="684239"/>
                  <a:pt x="1999721" y="748268"/>
                  <a:pt x="2009775" y="790601"/>
                </a:cubicBezTo>
                <a:cubicBezTo>
                  <a:pt x="2019829" y="832934"/>
                  <a:pt x="2023004" y="846693"/>
                  <a:pt x="2032000" y="879501"/>
                </a:cubicBezTo>
                <a:cubicBezTo>
                  <a:pt x="2040996" y="912309"/>
                  <a:pt x="2055283" y="957818"/>
                  <a:pt x="2063750" y="987451"/>
                </a:cubicBezTo>
                <a:cubicBezTo>
                  <a:pt x="2072217" y="1017084"/>
                  <a:pt x="2073804" y="1031372"/>
                  <a:pt x="2082800" y="1057301"/>
                </a:cubicBezTo>
                <a:cubicBezTo>
                  <a:pt x="2091796" y="1083230"/>
                  <a:pt x="2086099" y="1056737"/>
                  <a:pt x="2099064" y="1086635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Полилиния 49">
            <a:extLst>
              <a:ext uri="{FF2B5EF4-FFF2-40B4-BE49-F238E27FC236}">
                <a16:creationId xmlns:a16="http://schemas.microsoft.com/office/drawing/2014/main" xmlns="" id="{3009F966-DC2B-4881-BAC3-93C269F32418}"/>
              </a:ext>
            </a:extLst>
          </p:cNvPr>
          <p:cNvSpPr/>
          <p:nvPr/>
        </p:nvSpPr>
        <p:spPr>
          <a:xfrm>
            <a:off x="1999076" y="1554888"/>
            <a:ext cx="2124075" cy="1296366"/>
          </a:xfrm>
          <a:custGeom>
            <a:avLst/>
            <a:gdLst>
              <a:gd name="connsiteX0" fmla="*/ 0 w 2124075"/>
              <a:gd name="connsiteY0" fmla="*/ 1248232 h 1305784"/>
              <a:gd name="connsiteX1" fmla="*/ 61913 w 2124075"/>
              <a:gd name="connsiteY1" fmla="*/ 1305382 h 1305784"/>
              <a:gd name="connsiteX2" fmla="*/ 109538 w 2124075"/>
              <a:gd name="connsiteY2" fmla="*/ 1267282 h 1305784"/>
              <a:gd name="connsiteX3" fmla="*/ 195263 w 2124075"/>
              <a:gd name="connsiteY3" fmla="*/ 1152982 h 1305784"/>
              <a:gd name="connsiteX4" fmla="*/ 271463 w 2124075"/>
              <a:gd name="connsiteY4" fmla="*/ 1095832 h 1305784"/>
              <a:gd name="connsiteX5" fmla="*/ 333375 w 2124075"/>
              <a:gd name="connsiteY5" fmla="*/ 1005345 h 1305784"/>
              <a:gd name="connsiteX6" fmla="*/ 366713 w 2124075"/>
              <a:gd name="connsiteY6" fmla="*/ 972007 h 1305784"/>
              <a:gd name="connsiteX7" fmla="*/ 419100 w 2124075"/>
              <a:gd name="connsiteY7" fmla="*/ 972007 h 1305784"/>
              <a:gd name="connsiteX8" fmla="*/ 485775 w 2124075"/>
              <a:gd name="connsiteY8" fmla="*/ 957720 h 1305784"/>
              <a:gd name="connsiteX9" fmla="*/ 557213 w 2124075"/>
              <a:gd name="connsiteY9" fmla="*/ 900570 h 1305784"/>
              <a:gd name="connsiteX10" fmla="*/ 700088 w 2124075"/>
              <a:gd name="connsiteY10" fmla="*/ 795795 h 1305784"/>
              <a:gd name="connsiteX11" fmla="*/ 762000 w 2124075"/>
              <a:gd name="connsiteY11" fmla="*/ 862470 h 1305784"/>
              <a:gd name="connsiteX12" fmla="*/ 847725 w 2124075"/>
              <a:gd name="connsiteY12" fmla="*/ 833895 h 1305784"/>
              <a:gd name="connsiteX13" fmla="*/ 957263 w 2124075"/>
              <a:gd name="connsiteY13" fmla="*/ 771982 h 1305784"/>
              <a:gd name="connsiteX14" fmla="*/ 1052513 w 2124075"/>
              <a:gd name="connsiteY14" fmla="*/ 714832 h 1305784"/>
              <a:gd name="connsiteX15" fmla="*/ 1133475 w 2124075"/>
              <a:gd name="connsiteY15" fmla="*/ 667207 h 1305784"/>
              <a:gd name="connsiteX16" fmla="*/ 1162050 w 2124075"/>
              <a:gd name="connsiteY16" fmla="*/ 633870 h 1305784"/>
              <a:gd name="connsiteX17" fmla="*/ 1195388 w 2124075"/>
              <a:gd name="connsiteY17" fmla="*/ 529095 h 1305784"/>
              <a:gd name="connsiteX18" fmla="*/ 1257300 w 2124075"/>
              <a:gd name="connsiteY18" fmla="*/ 395745 h 1305784"/>
              <a:gd name="connsiteX19" fmla="*/ 1281113 w 2124075"/>
              <a:gd name="connsiteY19" fmla="*/ 290970 h 1305784"/>
              <a:gd name="connsiteX20" fmla="*/ 1319213 w 2124075"/>
              <a:gd name="connsiteY20" fmla="*/ 205245 h 1305784"/>
              <a:gd name="connsiteX21" fmla="*/ 1338263 w 2124075"/>
              <a:gd name="connsiteY21" fmla="*/ 186195 h 1305784"/>
              <a:gd name="connsiteX22" fmla="*/ 1376363 w 2124075"/>
              <a:gd name="connsiteY22" fmla="*/ 171907 h 1305784"/>
              <a:gd name="connsiteX23" fmla="*/ 1490663 w 2124075"/>
              <a:gd name="connsiteY23" fmla="*/ 176670 h 1305784"/>
              <a:gd name="connsiteX24" fmla="*/ 1557338 w 2124075"/>
              <a:gd name="connsiteY24" fmla="*/ 162382 h 1305784"/>
              <a:gd name="connsiteX25" fmla="*/ 1609725 w 2124075"/>
              <a:gd name="connsiteY25" fmla="*/ 119520 h 1305784"/>
              <a:gd name="connsiteX26" fmla="*/ 1676400 w 2124075"/>
              <a:gd name="connsiteY26" fmla="*/ 90945 h 1305784"/>
              <a:gd name="connsiteX27" fmla="*/ 1762125 w 2124075"/>
              <a:gd name="connsiteY27" fmla="*/ 81420 h 1305784"/>
              <a:gd name="connsiteX28" fmla="*/ 1804988 w 2124075"/>
              <a:gd name="connsiteY28" fmla="*/ 33795 h 1305784"/>
              <a:gd name="connsiteX29" fmla="*/ 1843088 w 2124075"/>
              <a:gd name="connsiteY29" fmla="*/ 457 h 1305784"/>
              <a:gd name="connsiteX30" fmla="*/ 1947863 w 2124075"/>
              <a:gd name="connsiteY30" fmla="*/ 14745 h 1305784"/>
              <a:gd name="connsiteX31" fmla="*/ 2066925 w 2124075"/>
              <a:gd name="connsiteY31" fmla="*/ 19507 h 1305784"/>
              <a:gd name="connsiteX32" fmla="*/ 2124075 w 2124075"/>
              <a:gd name="connsiteY32" fmla="*/ 24270 h 1305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2124075" h="1305784">
                <a:moveTo>
                  <a:pt x="0" y="1248232"/>
                </a:moveTo>
                <a:cubicBezTo>
                  <a:pt x="21828" y="1275219"/>
                  <a:pt x="43657" y="1302207"/>
                  <a:pt x="61913" y="1305382"/>
                </a:cubicBezTo>
                <a:cubicBezTo>
                  <a:pt x="80169" y="1308557"/>
                  <a:pt x="87313" y="1292682"/>
                  <a:pt x="109538" y="1267282"/>
                </a:cubicBezTo>
                <a:cubicBezTo>
                  <a:pt x="131763" y="1241882"/>
                  <a:pt x="168276" y="1181557"/>
                  <a:pt x="195263" y="1152982"/>
                </a:cubicBezTo>
                <a:cubicBezTo>
                  <a:pt x="222251" y="1124407"/>
                  <a:pt x="248444" y="1120438"/>
                  <a:pt x="271463" y="1095832"/>
                </a:cubicBezTo>
                <a:cubicBezTo>
                  <a:pt x="294482" y="1071226"/>
                  <a:pt x="317500" y="1025982"/>
                  <a:pt x="333375" y="1005345"/>
                </a:cubicBezTo>
                <a:cubicBezTo>
                  <a:pt x="349250" y="984707"/>
                  <a:pt x="352425" y="977563"/>
                  <a:pt x="366713" y="972007"/>
                </a:cubicBezTo>
                <a:cubicBezTo>
                  <a:pt x="381001" y="966451"/>
                  <a:pt x="399256" y="974388"/>
                  <a:pt x="419100" y="972007"/>
                </a:cubicBezTo>
                <a:cubicBezTo>
                  <a:pt x="438944" y="969626"/>
                  <a:pt x="462756" y="969626"/>
                  <a:pt x="485775" y="957720"/>
                </a:cubicBezTo>
                <a:cubicBezTo>
                  <a:pt x="508794" y="945814"/>
                  <a:pt x="521494" y="927557"/>
                  <a:pt x="557213" y="900570"/>
                </a:cubicBezTo>
                <a:cubicBezTo>
                  <a:pt x="592932" y="873582"/>
                  <a:pt x="665957" y="802145"/>
                  <a:pt x="700088" y="795795"/>
                </a:cubicBezTo>
                <a:cubicBezTo>
                  <a:pt x="734219" y="789445"/>
                  <a:pt x="737394" y="856120"/>
                  <a:pt x="762000" y="862470"/>
                </a:cubicBezTo>
                <a:cubicBezTo>
                  <a:pt x="786606" y="868820"/>
                  <a:pt x="815181" y="848976"/>
                  <a:pt x="847725" y="833895"/>
                </a:cubicBezTo>
                <a:cubicBezTo>
                  <a:pt x="880269" y="818814"/>
                  <a:pt x="923132" y="791826"/>
                  <a:pt x="957263" y="771982"/>
                </a:cubicBezTo>
                <a:cubicBezTo>
                  <a:pt x="991394" y="752138"/>
                  <a:pt x="1052513" y="714832"/>
                  <a:pt x="1052513" y="714832"/>
                </a:cubicBezTo>
                <a:cubicBezTo>
                  <a:pt x="1081882" y="697369"/>
                  <a:pt x="1115219" y="680701"/>
                  <a:pt x="1133475" y="667207"/>
                </a:cubicBezTo>
                <a:cubicBezTo>
                  <a:pt x="1151731" y="653713"/>
                  <a:pt x="1151731" y="656889"/>
                  <a:pt x="1162050" y="633870"/>
                </a:cubicBezTo>
                <a:cubicBezTo>
                  <a:pt x="1172369" y="610851"/>
                  <a:pt x="1179513" y="568782"/>
                  <a:pt x="1195388" y="529095"/>
                </a:cubicBezTo>
                <a:cubicBezTo>
                  <a:pt x="1211263" y="489408"/>
                  <a:pt x="1243013" y="435432"/>
                  <a:pt x="1257300" y="395745"/>
                </a:cubicBezTo>
                <a:cubicBezTo>
                  <a:pt x="1271587" y="356058"/>
                  <a:pt x="1270794" y="322720"/>
                  <a:pt x="1281113" y="290970"/>
                </a:cubicBezTo>
                <a:cubicBezTo>
                  <a:pt x="1291432" y="259220"/>
                  <a:pt x="1319213" y="205245"/>
                  <a:pt x="1319213" y="205245"/>
                </a:cubicBezTo>
                <a:cubicBezTo>
                  <a:pt x="1328738" y="187782"/>
                  <a:pt x="1328738" y="191751"/>
                  <a:pt x="1338263" y="186195"/>
                </a:cubicBezTo>
                <a:cubicBezTo>
                  <a:pt x="1347788" y="180639"/>
                  <a:pt x="1350963" y="173494"/>
                  <a:pt x="1376363" y="171907"/>
                </a:cubicBezTo>
                <a:cubicBezTo>
                  <a:pt x="1401763" y="170319"/>
                  <a:pt x="1460501" y="178257"/>
                  <a:pt x="1490663" y="176670"/>
                </a:cubicBezTo>
                <a:cubicBezTo>
                  <a:pt x="1520825" y="175083"/>
                  <a:pt x="1537494" y="171907"/>
                  <a:pt x="1557338" y="162382"/>
                </a:cubicBezTo>
                <a:cubicBezTo>
                  <a:pt x="1577182" y="152857"/>
                  <a:pt x="1589881" y="131426"/>
                  <a:pt x="1609725" y="119520"/>
                </a:cubicBezTo>
                <a:cubicBezTo>
                  <a:pt x="1629569" y="107614"/>
                  <a:pt x="1651000" y="97295"/>
                  <a:pt x="1676400" y="90945"/>
                </a:cubicBezTo>
                <a:cubicBezTo>
                  <a:pt x="1701800" y="84595"/>
                  <a:pt x="1740694" y="90945"/>
                  <a:pt x="1762125" y="81420"/>
                </a:cubicBezTo>
                <a:cubicBezTo>
                  <a:pt x="1783556" y="71895"/>
                  <a:pt x="1791494" y="47289"/>
                  <a:pt x="1804988" y="33795"/>
                </a:cubicBezTo>
                <a:cubicBezTo>
                  <a:pt x="1818482" y="20301"/>
                  <a:pt x="1819276" y="3632"/>
                  <a:pt x="1843088" y="457"/>
                </a:cubicBezTo>
                <a:cubicBezTo>
                  <a:pt x="1866901" y="-2718"/>
                  <a:pt x="1910557" y="11570"/>
                  <a:pt x="1947863" y="14745"/>
                </a:cubicBezTo>
                <a:cubicBezTo>
                  <a:pt x="1985169" y="17920"/>
                  <a:pt x="2037556" y="17920"/>
                  <a:pt x="2066925" y="19507"/>
                </a:cubicBezTo>
                <a:cubicBezTo>
                  <a:pt x="2096294" y="21094"/>
                  <a:pt x="2110184" y="22682"/>
                  <a:pt x="2124075" y="24270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Полилиния 60">
            <a:extLst>
              <a:ext uri="{FF2B5EF4-FFF2-40B4-BE49-F238E27FC236}">
                <a16:creationId xmlns:a16="http://schemas.microsoft.com/office/drawing/2014/main" xmlns="" id="{F0481751-011E-4724-A2EA-7C8340C67E2E}"/>
              </a:ext>
            </a:extLst>
          </p:cNvPr>
          <p:cNvSpPr/>
          <p:nvPr/>
        </p:nvSpPr>
        <p:spPr>
          <a:xfrm>
            <a:off x="656051" y="1943050"/>
            <a:ext cx="1536700" cy="756504"/>
          </a:xfrm>
          <a:custGeom>
            <a:avLst/>
            <a:gdLst>
              <a:gd name="connsiteX0" fmla="*/ 0 w 1536700"/>
              <a:gd name="connsiteY0" fmla="*/ 0 h 762000"/>
              <a:gd name="connsiteX1" fmla="*/ 184150 w 1536700"/>
              <a:gd name="connsiteY1" fmla="*/ 44450 h 762000"/>
              <a:gd name="connsiteX2" fmla="*/ 187325 w 1536700"/>
              <a:gd name="connsiteY2" fmla="*/ 98425 h 762000"/>
              <a:gd name="connsiteX3" fmla="*/ 206375 w 1536700"/>
              <a:gd name="connsiteY3" fmla="*/ 155575 h 762000"/>
              <a:gd name="connsiteX4" fmla="*/ 263525 w 1536700"/>
              <a:gd name="connsiteY4" fmla="*/ 215900 h 762000"/>
              <a:gd name="connsiteX5" fmla="*/ 317500 w 1536700"/>
              <a:gd name="connsiteY5" fmla="*/ 263525 h 762000"/>
              <a:gd name="connsiteX6" fmla="*/ 419100 w 1536700"/>
              <a:gd name="connsiteY6" fmla="*/ 282575 h 762000"/>
              <a:gd name="connsiteX7" fmla="*/ 596900 w 1536700"/>
              <a:gd name="connsiteY7" fmla="*/ 320675 h 762000"/>
              <a:gd name="connsiteX8" fmla="*/ 803275 w 1536700"/>
              <a:gd name="connsiteY8" fmla="*/ 374650 h 762000"/>
              <a:gd name="connsiteX9" fmla="*/ 984250 w 1536700"/>
              <a:gd name="connsiteY9" fmla="*/ 406400 h 762000"/>
              <a:gd name="connsiteX10" fmla="*/ 1120775 w 1536700"/>
              <a:gd name="connsiteY10" fmla="*/ 444500 h 762000"/>
              <a:gd name="connsiteX11" fmla="*/ 1225550 w 1536700"/>
              <a:gd name="connsiteY11" fmla="*/ 463550 h 762000"/>
              <a:gd name="connsiteX12" fmla="*/ 1289050 w 1536700"/>
              <a:gd name="connsiteY12" fmla="*/ 498475 h 762000"/>
              <a:gd name="connsiteX13" fmla="*/ 1346200 w 1536700"/>
              <a:gd name="connsiteY13" fmla="*/ 571500 h 762000"/>
              <a:gd name="connsiteX14" fmla="*/ 1425575 w 1536700"/>
              <a:gd name="connsiteY14" fmla="*/ 650875 h 762000"/>
              <a:gd name="connsiteX15" fmla="*/ 1504950 w 1536700"/>
              <a:gd name="connsiteY15" fmla="*/ 730250 h 762000"/>
              <a:gd name="connsiteX16" fmla="*/ 1536700 w 1536700"/>
              <a:gd name="connsiteY16" fmla="*/ 762000 h 76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36700" h="762000">
                <a:moveTo>
                  <a:pt x="0" y="0"/>
                </a:moveTo>
                <a:cubicBezTo>
                  <a:pt x="76464" y="14023"/>
                  <a:pt x="152929" y="28046"/>
                  <a:pt x="184150" y="44450"/>
                </a:cubicBezTo>
                <a:cubicBezTo>
                  <a:pt x="215371" y="60854"/>
                  <a:pt x="183621" y="79904"/>
                  <a:pt x="187325" y="98425"/>
                </a:cubicBezTo>
                <a:cubicBezTo>
                  <a:pt x="191029" y="116946"/>
                  <a:pt x="193675" y="135996"/>
                  <a:pt x="206375" y="155575"/>
                </a:cubicBezTo>
                <a:cubicBezTo>
                  <a:pt x="219075" y="175154"/>
                  <a:pt x="245004" y="197908"/>
                  <a:pt x="263525" y="215900"/>
                </a:cubicBezTo>
                <a:cubicBezTo>
                  <a:pt x="282046" y="233892"/>
                  <a:pt x="291571" y="252413"/>
                  <a:pt x="317500" y="263525"/>
                </a:cubicBezTo>
                <a:cubicBezTo>
                  <a:pt x="343429" y="274638"/>
                  <a:pt x="419100" y="282575"/>
                  <a:pt x="419100" y="282575"/>
                </a:cubicBezTo>
                <a:cubicBezTo>
                  <a:pt x="465667" y="292100"/>
                  <a:pt x="532871" y="305329"/>
                  <a:pt x="596900" y="320675"/>
                </a:cubicBezTo>
                <a:cubicBezTo>
                  <a:pt x="660929" y="336021"/>
                  <a:pt x="738717" y="360363"/>
                  <a:pt x="803275" y="374650"/>
                </a:cubicBezTo>
                <a:cubicBezTo>
                  <a:pt x="867833" y="388937"/>
                  <a:pt x="931333" y="394758"/>
                  <a:pt x="984250" y="406400"/>
                </a:cubicBezTo>
                <a:cubicBezTo>
                  <a:pt x="1037167" y="418042"/>
                  <a:pt x="1080558" y="434975"/>
                  <a:pt x="1120775" y="444500"/>
                </a:cubicBezTo>
                <a:cubicBezTo>
                  <a:pt x="1160992" y="454025"/>
                  <a:pt x="1197504" y="454554"/>
                  <a:pt x="1225550" y="463550"/>
                </a:cubicBezTo>
                <a:cubicBezTo>
                  <a:pt x="1253596" y="472546"/>
                  <a:pt x="1268942" y="480483"/>
                  <a:pt x="1289050" y="498475"/>
                </a:cubicBezTo>
                <a:cubicBezTo>
                  <a:pt x="1309158" y="516467"/>
                  <a:pt x="1323446" y="546100"/>
                  <a:pt x="1346200" y="571500"/>
                </a:cubicBezTo>
                <a:cubicBezTo>
                  <a:pt x="1368954" y="596900"/>
                  <a:pt x="1425575" y="650875"/>
                  <a:pt x="1425575" y="650875"/>
                </a:cubicBezTo>
                <a:lnTo>
                  <a:pt x="1504950" y="730250"/>
                </a:lnTo>
                <a:lnTo>
                  <a:pt x="1536700" y="762000"/>
                </a:ln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Полилиния 68">
            <a:extLst>
              <a:ext uri="{FF2B5EF4-FFF2-40B4-BE49-F238E27FC236}">
                <a16:creationId xmlns:a16="http://schemas.microsoft.com/office/drawing/2014/main" xmlns="" id="{D9DDD5ED-61AC-47FD-8CAA-05080ABF0824}"/>
              </a:ext>
            </a:extLst>
          </p:cNvPr>
          <p:cNvSpPr/>
          <p:nvPr/>
        </p:nvSpPr>
        <p:spPr>
          <a:xfrm>
            <a:off x="6204364" y="2554794"/>
            <a:ext cx="390525" cy="475731"/>
          </a:xfrm>
          <a:custGeom>
            <a:avLst/>
            <a:gdLst>
              <a:gd name="connsiteX0" fmla="*/ 0 w 390525"/>
              <a:gd name="connsiteY0" fmla="*/ 79137 h 479187"/>
              <a:gd name="connsiteX1" fmla="*/ 166687 w 390525"/>
              <a:gd name="connsiteY1" fmla="*/ 2937 h 479187"/>
              <a:gd name="connsiteX2" fmla="*/ 233362 w 390525"/>
              <a:gd name="connsiteY2" fmla="*/ 169625 h 479187"/>
              <a:gd name="connsiteX3" fmla="*/ 309562 w 390525"/>
              <a:gd name="connsiteY3" fmla="*/ 307737 h 479187"/>
              <a:gd name="connsiteX4" fmla="*/ 357187 w 390525"/>
              <a:gd name="connsiteY4" fmla="*/ 431562 h 479187"/>
              <a:gd name="connsiteX5" fmla="*/ 390525 w 390525"/>
              <a:gd name="connsiteY5" fmla="*/ 479187 h 479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0525" h="479187">
                <a:moveTo>
                  <a:pt x="0" y="79137"/>
                </a:moveTo>
                <a:cubicBezTo>
                  <a:pt x="63896" y="33496"/>
                  <a:pt x="127793" y="-12144"/>
                  <a:pt x="166687" y="2937"/>
                </a:cubicBezTo>
                <a:cubicBezTo>
                  <a:pt x="205581" y="18018"/>
                  <a:pt x="209550" y="118825"/>
                  <a:pt x="233362" y="169625"/>
                </a:cubicBezTo>
                <a:cubicBezTo>
                  <a:pt x="257174" y="220425"/>
                  <a:pt x="288925" y="264081"/>
                  <a:pt x="309562" y="307737"/>
                </a:cubicBezTo>
                <a:cubicBezTo>
                  <a:pt x="330199" y="351393"/>
                  <a:pt x="343693" y="402987"/>
                  <a:pt x="357187" y="431562"/>
                </a:cubicBezTo>
                <a:cubicBezTo>
                  <a:pt x="370681" y="460137"/>
                  <a:pt x="380603" y="469662"/>
                  <a:pt x="390525" y="479187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6" name="Объект 65">
            <a:extLst>
              <a:ext uri="{FF2B5EF4-FFF2-40B4-BE49-F238E27FC236}">
                <a16:creationId xmlns:a16="http://schemas.microsoft.com/office/drawing/2014/main" xmlns="" id="{2C6DAE1B-3F9C-4BD2-A590-23B1B264038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18514" y="1834942"/>
          <a:ext cx="122872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Лист" r:id="rId5" imgW="1228833" imgH="390410" progId="Excel.Sheet.12">
                  <p:embed/>
                </p:oleObj>
              </mc:Choice>
              <mc:Fallback>
                <p:oleObj name="Лист" r:id="rId5" imgW="1228833" imgH="390410" progId="Excel.Sheet.12">
                  <p:embed/>
                  <p:pic>
                    <p:nvPicPr>
                      <p:cNvPr id="66" name="Объект 65">
                        <a:extLst>
                          <a:ext uri="{FF2B5EF4-FFF2-40B4-BE49-F238E27FC236}">
                            <a16:creationId xmlns:a16="http://schemas.microsoft.com/office/drawing/2014/main" xmlns="" id="{2C6DAE1B-3F9C-4BD2-A590-23B1B264038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118514" y="1834942"/>
                        <a:ext cx="1228725" cy="390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7" name="Прямая соединительная линия 66">
            <a:extLst>
              <a:ext uri="{FF2B5EF4-FFF2-40B4-BE49-F238E27FC236}">
                <a16:creationId xmlns:a16="http://schemas.microsoft.com/office/drawing/2014/main" xmlns="" id="{A4DE08D8-6FB2-41AE-9562-E2A1535918D0}"/>
              </a:ext>
            </a:extLst>
          </p:cNvPr>
          <p:cNvCxnSpPr>
            <a:cxnSpLocks/>
          </p:cNvCxnSpPr>
          <p:nvPr/>
        </p:nvCxnSpPr>
        <p:spPr>
          <a:xfrm>
            <a:off x="3698084" y="2527886"/>
            <a:ext cx="232817" cy="637447"/>
          </a:xfrm>
          <a:prstGeom prst="line">
            <a:avLst/>
          </a:prstGeom>
          <a:ln w="317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Прямая соединительная линия 122">
            <a:extLst>
              <a:ext uri="{FF2B5EF4-FFF2-40B4-BE49-F238E27FC236}">
                <a16:creationId xmlns:a16="http://schemas.microsoft.com/office/drawing/2014/main" xmlns="" id="{090330E7-B745-4631-8DF9-DB3BEC5E752B}"/>
              </a:ext>
            </a:extLst>
          </p:cNvPr>
          <p:cNvCxnSpPr>
            <a:cxnSpLocks/>
          </p:cNvCxnSpPr>
          <p:nvPr/>
        </p:nvCxnSpPr>
        <p:spPr>
          <a:xfrm>
            <a:off x="3925191" y="3146340"/>
            <a:ext cx="730837" cy="844964"/>
          </a:xfrm>
          <a:prstGeom prst="line">
            <a:avLst/>
          </a:prstGeom>
          <a:ln w="317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единительная линия 123">
            <a:extLst>
              <a:ext uri="{FF2B5EF4-FFF2-40B4-BE49-F238E27FC236}">
                <a16:creationId xmlns:a16="http://schemas.microsoft.com/office/drawing/2014/main" xmlns="" id="{FFC2CD2F-6398-4407-BC9F-59653DB0C200}"/>
              </a:ext>
            </a:extLst>
          </p:cNvPr>
          <p:cNvCxnSpPr>
            <a:cxnSpLocks/>
          </p:cNvCxnSpPr>
          <p:nvPr/>
        </p:nvCxnSpPr>
        <p:spPr>
          <a:xfrm flipH="1">
            <a:off x="4656028" y="3420977"/>
            <a:ext cx="601123" cy="570327"/>
          </a:xfrm>
          <a:prstGeom prst="line">
            <a:avLst/>
          </a:prstGeom>
          <a:ln w="317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Прямая соединительная линия 124">
            <a:extLst>
              <a:ext uri="{FF2B5EF4-FFF2-40B4-BE49-F238E27FC236}">
                <a16:creationId xmlns:a16="http://schemas.microsoft.com/office/drawing/2014/main" xmlns="" id="{50EE010D-D67F-4313-A202-BB53852BE455}"/>
              </a:ext>
            </a:extLst>
          </p:cNvPr>
          <p:cNvCxnSpPr>
            <a:cxnSpLocks/>
          </p:cNvCxnSpPr>
          <p:nvPr/>
        </p:nvCxnSpPr>
        <p:spPr>
          <a:xfrm>
            <a:off x="5257514" y="3394212"/>
            <a:ext cx="93151" cy="94707"/>
          </a:xfrm>
          <a:prstGeom prst="line">
            <a:avLst/>
          </a:prstGeom>
          <a:ln w="317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Прямая соединительная линия 125">
            <a:extLst>
              <a:ext uri="{FF2B5EF4-FFF2-40B4-BE49-F238E27FC236}">
                <a16:creationId xmlns:a16="http://schemas.microsoft.com/office/drawing/2014/main" xmlns="" id="{BCD927D9-13CD-4069-ACEF-142DB02B03AB}"/>
              </a:ext>
            </a:extLst>
          </p:cNvPr>
          <p:cNvCxnSpPr>
            <a:cxnSpLocks/>
          </p:cNvCxnSpPr>
          <p:nvPr/>
        </p:nvCxnSpPr>
        <p:spPr>
          <a:xfrm flipH="1">
            <a:off x="5146930" y="3479154"/>
            <a:ext cx="184883" cy="155094"/>
          </a:xfrm>
          <a:prstGeom prst="line">
            <a:avLst/>
          </a:prstGeom>
          <a:ln w="317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>
            <a:extLst>
              <a:ext uri="{FF2B5EF4-FFF2-40B4-BE49-F238E27FC236}">
                <a16:creationId xmlns:a16="http://schemas.microsoft.com/office/drawing/2014/main" xmlns="" id="{B653721E-898B-4CD4-9B54-21CC8AC52ACF}"/>
              </a:ext>
            </a:extLst>
          </p:cNvPr>
          <p:cNvSpPr txBox="1"/>
          <p:nvPr/>
        </p:nvSpPr>
        <p:spPr>
          <a:xfrm>
            <a:off x="4978310" y="3784387"/>
            <a:ext cx="12260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prstClr val="black"/>
                </a:solidFill>
                <a:ea typeface="DejaVu Sans"/>
                <a:cs typeface="DejaVu Sans"/>
              </a:rPr>
              <a:t>Ипподром</a:t>
            </a:r>
          </a:p>
        </p:txBody>
      </p:sp>
      <p:grpSp>
        <p:nvGrpSpPr>
          <p:cNvPr id="128" name="Группа 127">
            <a:extLst>
              <a:ext uri="{FF2B5EF4-FFF2-40B4-BE49-F238E27FC236}">
                <a16:creationId xmlns:a16="http://schemas.microsoft.com/office/drawing/2014/main" xmlns="" id="{455834C5-2509-42B5-AA29-59EDB0136748}"/>
              </a:ext>
            </a:extLst>
          </p:cNvPr>
          <p:cNvGrpSpPr/>
          <p:nvPr/>
        </p:nvGrpSpPr>
        <p:grpSpPr>
          <a:xfrm>
            <a:off x="6414243" y="2891991"/>
            <a:ext cx="418704" cy="366668"/>
            <a:chOff x="595978" y="3369868"/>
            <a:chExt cx="418704" cy="369332"/>
          </a:xfrm>
        </p:grpSpPr>
        <p:sp>
          <p:nvSpPr>
            <p:cNvPr id="129" name="Овал 128">
              <a:extLst>
                <a:ext uri="{FF2B5EF4-FFF2-40B4-BE49-F238E27FC236}">
                  <a16:creationId xmlns:a16="http://schemas.microsoft.com/office/drawing/2014/main" xmlns="" id="{A6B3D15A-12E5-413C-8688-8338D25CD906}"/>
                </a:ext>
              </a:extLst>
            </p:cNvPr>
            <p:cNvSpPr/>
            <p:nvPr/>
          </p:nvSpPr>
          <p:spPr>
            <a:xfrm>
              <a:off x="643749" y="3413953"/>
              <a:ext cx="302455" cy="280989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 b="1" dirty="0"/>
            </a:p>
          </p:txBody>
        </p:sp>
        <p:sp>
          <p:nvSpPr>
            <p:cNvPr id="130" name="TextBox 129">
              <a:extLst>
                <a:ext uri="{FF2B5EF4-FFF2-40B4-BE49-F238E27FC236}">
                  <a16:creationId xmlns:a16="http://schemas.microsoft.com/office/drawing/2014/main" xmlns="" id="{974A5087-2FC2-409C-9703-7036D91F425A}"/>
                </a:ext>
              </a:extLst>
            </p:cNvPr>
            <p:cNvSpPr txBox="1"/>
            <p:nvPr/>
          </p:nvSpPr>
          <p:spPr>
            <a:xfrm>
              <a:off x="595978" y="336986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>
                  <a:solidFill>
                    <a:srgbClr val="C00000"/>
                  </a:solidFill>
                </a:rPr>
                <a:t>60</a:t>
              </a:r>
            </a:p>
          </p:txBody>
        </p:sp>
      </p:grpSp>
      <p:sp>
        <p:nvSpPr>
          <p:cNvPr id="131" name="TextBox 130">
            <a:extLst>
              <a:ext uri="{FF2B5EF4-FFF2-40B4-BE49-F238E27FC236}">
                <a16:creationId xmlns:a16="http://schemas.microsoft.com/office/drawing/2014/main" xmlns="" id="{5FF3F3B1-CBA7-4A57-97F6-BB15271FAA51}"/>
              </a:ext>
            </a:extLst>
          </p:cNvPr>
          <p:cNvSpPr txBox="1"/>
          <p:nvPr/>
        </p:nvSpPr>
        <p:spPr>
          <a:xfrm>
            <a:off x="5090953" y="3103011"/>
            <a:ext cx="1913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prstClr val="black"/>
                </a:solidFill>
                <a:ea typeface="DejaVu Sans"/>
                <a:cs typeface="DejaVu Sans"/>
              </a:rPr>
              <a:t>Комсомольская пл.</a:t>
            </a:r>
          </a:p>
        </p:txBody>
      </p:sp>
      <p:grpSp>
        <p:nvGrpSpPr>
          <p:cNvPr id="132" name="Группа 131">
            <a:extLst>
              <a:ext uri="{FF2B5EF4-FFF2-40B4-BE49-F238E27FC236}">
                <a16:creationId xmlns:a16="http://schemas.microsoft.com/office/drawing/2014/main" xmlns="" id="{622DE98E-7063-472E-9F53-8724032C6E32}"/>
              </a:ext>
            </a:extLst>
          </p:cNvPr>
          <p:cNvGrpSpPr/>
          <p:nvPr/>
        </p:nvGrpSpPr>
        <p:grpSpPr>
          <a:xfrm>
            <a:off x="4968097" y="3533328"/>
            <a:ext cx="418704" cy="369332"/>
            <a:chOff x="595978" y="3369868"/>
            <a:chExt cx="418704" cy="372015"/>
          </a:xfrm>
        </p:grpSpPr>
        <p:sp>
          <p:nvSpPr>
            <p:cNvPr id="133" name="Овал 132">
              <a:extLst>
                <a:ext uri="{FF2B5EF4-FFF2-40B4-BE49-F238E27FC236}">
                  <a16:creationId xmlns:a16="http://schemas.microsoft.com/office/drawing/2014/main" xmlns="" id="{EEDC0FB9-C985-43E3-8C75-C847C59BA658}"/>
                </a:ext>
              </a:extLst>
            </p:cNvPr>
            <p:cNvSpPr/>
            <p:nvPr/>
          </p:nvSpPr>
          <p:spPr>
            <a:xfrm>
              <a:off x="643749" y="3413953"/>
              <a:ext cx="302455" cy="280989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 b="1" dirty="0"/>
            </a:p>
          </p:txBody>
        </p:sp>
        <p:sp>
          <p:nvSpPr>
            <p:cNvPr id="134" name="TextBox 133">
              <a:extLst>
                <a:ext uri="{FF2B5EF4-FFF2-40B4-BE49-F238E27FC236}">
                  <a16:creationId xmlns:a16="http://schemas.microsoft.com/office/drawing/2014/main" xmlns="" id="{AA4C2C90-5951-4196-BF6D-D3F85C3846F7}"/>
                </a:ext>
              </a:extLst>
            </p:cNvPr>
            <p:cNvSpPr txBox="1"/>
            <p:nvPr/>
          </p:nvSpPr>
          <p:spPr>
            <a:xfrm>
              <a:off x="595978" y="3369868"/>
              <a:ext cx="418704" cy="3720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>
                  <a:solidFill>
                    <a:srgbClr val="C00000"/>
                  </a:solidFill>
                </a:rPr>
                <a:t>80</a:t>
              </a:r>
            </a:p>
          </p:txBody>
        </p:sp>
      </p:grpSp>
      <p:grpSp>
        <p:nvGrpSpPr>
          <p:cNvPr id="136" name="Группа 135">
            <a:extLst>
              <a:ext uri="{FF2B5EF4-FFF2-40B4-BE49-F238E27FC236}">
                <a16:creationId xmlns:a16="http://schemas.microsoft.com/office/drawing/2014/main" xmlns="" id="{5AAE6217-0CE6-4997-82E1-E4D19FFED682}"/>
              </a:ext>
            </a:extLst>
          </p:cNvPr>
          <p:cNvGrpSpPr/>
          <p:nvPr/>
        </p:nvGrpSpPr>
        <p:grpSpPr>
          <a:xfrm>
            <a:off x="1702111" y="2546995"/>
            <a:ext cx="418704" cy="369332"/>
            <a:chOff x="1699763" y="4112633"/>
            <a:chExt cx="418704" cy="372015"/>
          </a:xfrm>
        </p:grpSpPr>
        <p:sp>
          <p:nvSpPr>
            <p:cNvPr id="137" name="Овал 136">
              <a:extLst>
                <a:ext uri="{FF2B5EF4-FFF2-40B4-BE49-F238E27FC236}">
                  <a16:creationId xmlns:a16="http://schemas.microsoft.com/office/drawing/2014/main" xmlns="" id="{05245AE4-EB75-4996-A37D-3AA8470715A0}"/>
                </a:ext>
              </a:extLst>
            </p:cNvPr>
            <p:cNvSpPr/>
            <p:nvPr/>
          </p:nvSpPr>
          <p:spPr>
            <a:xfrm>
              <a:off x="1744478" y="4155048"/>
              <a:ext cx="302455" cy="280989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 b="1" dirty="0"/>
            </a:p>
          </p:txBody>
        </p:sp>
        <p:sp>
          <p:nvSpPr>
            <p:cNvPr id="138" name="TextBox 137">
              <a:extLst>
                <a:ext uri="{FF2B5EF4-FFF2-40B4-BE49-F238E27FC236}">
                  <a16:creationId xmlns:a16="http://schemas.microsoft.com/office/drawing/2014/main" xmlns="" id="{F4BFD32D-F4D5-4759-8245-7FFFC46E4398}"/>
                </a:ext>
              </a:extLst>
            </p:cNvPr>
            <p:cNvSpPr txBox="1"/>
            <p:nvPr/>
          </p:nvSpPr>
          <p:spPr>
            <a:xfrm>
              <a:off x="1699763" y="4112633"/>
              <a:ext cx="418704" cy="3720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>
                  <a:solidFill>
                    <a:srgbClr val="C00000"/>
                  </a:solidFill>
                </a:rPr>
                <a:t>80</a:t>
              </a:r>
            </a:p>
          </p:txBody>
        </p:sp>
      </p:grpSp>
      <p:cxnSp>
        <p:nvCxnSpPr>
          <p:cNvPr id="139" name="Прямая соединительная линия 138">
            <a:extLst>
              <a:ext uri="{FF2B5EF4-FFF2-40B4-BE49-F238E27FC236}">
                <a16:creationId xmlns:a16="http://schemas.microsoft.com/office/drawing/2014/main" xmlns="" id="{6CB363E7-E641-4CB5-A657-50234B8716DA}"/>
              </a:ext>
            </a:extLst>
          </p:cNvPr>
          <p:cNvCxnSpPr>
            <a:cxnSpLocks/>
          </p:cNvCxnSpPr>
          <p:nvPr/>
        </p:nvCxnSpPr>
        <p:spPr>
          <a:xfrm flipH="1">
            <a:off x="3692103" y="1834942"/>
            <a:ext cx="68575" cy="690471"/>
          </a:xfrm>
          <a:prstGeom prst="line">
            <a:avLst/>
          </a:prstGeom>
          <a:ln w="317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Прямая соединительная линия 139">
            <a:extLst>
              <a:ext uri="{FF2B5EF4-FFF2-40B4-BE49-F238E27FC236}">
                <a16:creationId xmlns:a16="http://schemas.microsoft.com/office/drawing/2014/main" xmlns="" id="{FF4CFD09-8DAF-44AD-AC29-B4A112288CE6}"/>
              </a:ext>
            </a:extLst>
          </p:cNvPr>
          <p:cNvCxnSpPr>
            <a:cxnSpLocks/>
            <a:endCxn id="63" idx="25"/>
          </p:cNvCxnSpPr>
          <p:nvPr/>
        </p:nvCxnSpPr>
        <p:spPr>
          <a:xfrm flipH="1" flipV="1">
            <a:off x="3608801" y="1673546"/>
            <a:ext cx="151878" cy="158924"/>
          </a:xfrm>
          <a:prstGeom prst="line">
            <a:avLst/>
          </a:prstGeom>
          <a:ln w="317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Прямая соединительная линия 140">
            <a:extLst>
              <a:ext uri="{FF2B5EF4-FFF2-40B4-BE49-F238E27FC236}">
                <a16:creationId xmlns:a16="http://schemas.microsoft.com/office/drawing/2014/main" xmlns="" id="{B8394C92-1D80-4205-8732-32851B50297A}"/>
              </a:ext>
            </a:extLst>
          </p:cNvPr>
          <p:cNvCxnSpPr>
            <a:cxnSpLocks/>
          </p:cNvCxnSpPr>
          <p:nvPr/>
        </p:nvCxnSpPr>
        <p:spPr>
          <a:xfrm>
            <a:off x="3443766" y="1496962"/>
            <a:ext cx="370726" cy="87695"/>
          </a:xfrm>
          <a:prstGeom prst="line">
            <a:avLst/>
          </a:prstGeom>
          <a:ln w="317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Прямая соединительная линия 141">
            <a:extLst>
              <a:ext uri="{FF2B5EF4-FFF2-40B4-BE49-F238E27FC236}">
                <a16:creationId xmlns:a16="http://schemas.microsoft.com/office/drawing/2014/main" xmlns="" id="{A211432E-6394-452B-8099-C1D7907AF349}"/>
              </a:ext>
            </a:extLst>
          </p:cNvPr>
          <p:cNvCxnSpPr>
            <a:cxnSpLocks/>
          </p:cNvCxnSpPr>
          <p:nvPr/>
        </p:nvCxnSpPr>
        <p:spPr>
          <a:xfrm>
            <a:off x="3372740" y="982604"/>
            <a:ext cx="71026" cy="507211"/>
          </a:xfrm>
          <a:prstGeom prst="line">
            <a:avLst/>
          </a:prstGeom>
          <a:ln w="317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3" name="Группа 142">
            <a:extLst>
              <a:ext uri="{FF2B5EF4-FFF2-40B4-BE49-F238E27FC236}">
                <a16:creationId xmlns:a16="http://schemas.microsoft.com/office/drawing/2014/main" xmlns="" id="{810072D7-D135-4881-8294-B4C04AB50A4A}"/>
              </a:ext>
            </a:extLst>
          </p:cNvPr>
          <p:cNvGrpSpPr/>
          <p:nvPr/>
        </p:nvGrpSpPr>
        <p:grpSpPr>
          <a:xfrm>
            <a:off x="3149859" y="684256"/>
            <a:ext cx="418704" cy="369332"/>
            <a:chOff x="585388" y="3372055"/>
            <a:chExt cx="418704" cy="372015"/>
          </a:xfrm>
        </p:grpSpPr>
        <p:sp>
          <p:nvSpPr>
            <p:cNvPr id="144" name="Овал 143">
              <a:extLst>
                <a:ext uri="{FF2B5EF4-FFF2-40B4-BE49-F238E27FC236}">
                  <a16:creationId xmlns:a16="http://schemas.microsoft.com/office/drawing/2014/main" xmlns="" id="{DD0E1F42-918E-4C5E-874D-FD868A22D230}"/>
                </a:ext>
              </a:extLst>
            </p:cNvPr>
            <p:cNvSpPr/>
            <p:nvPr/>
          </p:nvSpPr>
          <p:spPr>
            <a:xfrm>
              <a:off x="643749" y="3413953"/>
              <a:ext cx="302455" cy="280989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 b="1" dirty="0"/>
            </a:p>
          </p:txBody>
        </p:sp>
        <p:sp>
          <p:nvSpPr>
            <p:cNvPr id="145" name="TextBox 144">
              <a:extLst>
                <a:ext uri="{FF2B5EF4-FFF2-40B4-BE49-F238E27FC236}">
                  <a16:creationId xmlns:a16="http://schemas.microsoft.com/office/drawing/2014/main" xmlns="" id="{47E90A91-48CF-4D57-8598-CC53370A336C}"/>
                </a:ext>
              </a:extLst>
            </p:cNvPr>
            <p:cNvSpPr txBox="1"/>
            <p:nvPr/>
          </p:nvSpPr>
          <p:spPr>
            <a:xfrm>
              <a:off x="585388" y="3372055"/>
              <a:ext cx="418704" cy="3720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>
                  <a:solidFill>
                    <a:srgbClr val="C00000"/>
                  </a:solidFill>
                </a:rPr>
                <a:t>65</a:t>
              </a:r>
            </a:p>
          </p:txBody>
        </p:sp>
      </p:grpSp>
      <p:sp>
        <p:nvSpPr>
          <p:cNvPr id="146" name="Овал 145">
            <a:extLst>
              <a:ext uri="{FF2B5EF4-FFF2-40B4-BE49-F238E27FC236}">
                <a16:creationId xmlns:a16="http://schemas.microsoft.com/office/drawing/2014/main" xmlns="" id="{2032E1C4-275C-45E7-9C92-EC3DE3046433}"/>
              </a:ext>
            </a:extLst>
          </p:cNvPr>
          <p:cNvSpPr/>
          <p:nvPr/>
        </p:nvSpPr>
        <p:spPr>
          <a:xfrm>
            <a:off x="2996328" y="2109560"/>
            <a:ext cx="237029" cy="2318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/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xmlns="" id="{3DA48C7E-770F-4FE3-BFEA-1322C9A4AB47}"/>
              </a:ext>
            </a:extLst>
          </p:cNvPr>
          <p:cNvSpPr txBox="1"/>
          <p:nvPr/>
        </p:nvSpPr>
        <p:spPr>
          <a:xfrm>
            <a:off x="2068554" y="2616984"/>
            <a:ext cx="17347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prstClr val="black"/>
                </a:solidFill>
                <a:ea typeface="DejaVu Sans"/>
                <a:cs typeface="DejaVu Sans"/>
              </a:rPr>
              <a:t>ДДК им.Кирова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xmlns="" id="{79F97C80-254C-4FBF-AEBE-C75B34DBE22A}"/>
              </a:ext>
            </a:extLst>
          </p:cNvPr>
          <p:cNvSpPr txBox="1"/>
          <p:nvPr/>
        </p:nvSpPr>
        <p:spPr>
          <a:xfrm>
            <a:off x="3473701" y="689407"/>
            <a:ext cx="1913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prstClr val="black"/>
                </a:solidFill>
                <a:ea typeface="DejaVu Sans"/>
                <a:cs typeface="DejaVu Sans"/>
              </a:rPr>
              <a:t>Березовая роща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xmlns="" id="{634983B1-1972-4912-990B-D54393C18DD6}"/>
              </a:ext>
            </a:extLst>
          </p:cNvPr>
          <p:cNvSpPr txBox="1"/>
          <p:nvPr/>
        </p:nvSpPr>
        <p:spPr>
          <a:xfrm>
            <a:off x="606421" y="3019957"/>
            <a:ext cx="1913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prstClr val="black"/>
                </a:solidFill>
                <a:ea typeface="DejaVu Sans"/>
                <a:cs typeface="DejaVu Sans"/>
              </a:rPr>
              <a:t>Сосновый бор</a:t>
            </a:r>
          </a:p>
        </p:txBody>
      </p:sp>
      <p:cxnSp>
        <p:nvCxnSpPr>
          <p:cNvPr id="150" name="Прямая соединительная линия 149">
            <a:extLst>
              <a:ext uri="{FF2B5EF4-FFF2-40B4-BE49-F238E27FC236}">
                <a16:creationId xmlns:a16="http://schemas.microsoft.com/office/drawing/2014/main" xmlns="" id="{B25811E4-C276-4CCD-9858-4ECE1A7DC4FB}"/>
              </a:ext>
            </a:extLst>
          </p:cNvPr>
          <p:cNvCxnSpPr>
            <a:cxnSpLocks/>
          </p:cNvCxnSpPr>
          <p:nvPr/>
        </p:nvCxnSpPr>
        <p:spPr>
          <a:xfrm>
            <a:off x="1176128" y="2875302"/>
            <a:ext cx="822948" cy="56009"/>
          </a:xfrm>
          <a:prstGeom prst="line">
            <a:avLst/>
          </a:prstGeom>
          <a:ln w="317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1" name="Группа 150">
            <a:extLst>
              <a:ext uri="{FF2B5EF4-FFF2-40B4-BE49-F238E27FC236}">
                <a16:creationId xmlns:a16="http://schemas.microsoft.com/office/drawing/2014/main" xmlns="" id="{C683AF5E-EF0A-44CC-A705-336E7C8F2AE4}"/>
              </a:ext>
            </a:extLst>
          </p:cNvPr>
          <p:cNvGrpSpPr/>
          <p:nvPr/>
        </p:nvGrpSpPr>
        <p:grpSpPr>
          <a:xfrm>
            <a:off x="885011" y="2607993"/>
            <a:ext cx="418704" cy="369332"/>
            <a:chOff x="1686353" y="4110370"/>
            <a:chExt cx="418704" cy="372015"/>
          </a:xfrm>
        </p:grpSpPr>
        <p:sp>
          <p:nvSpPr>
            <p:cNvPr id="152" name="Овал 151">
              <a:extLst>
                <a:ext uri="{FF2B5EF4-FFF2-40B4-BE49-F238E27FC236}">
                  <a16:creationId xmlns:a16="http://schemas.microsoft.com/office/drawing/2014/main" xmlns="" id="{94DF8AC2-ED6E-4287-A03D-316A78231A00}"/>
                </a:ext>
              </a:extLst>
            </p:cNvPr>
            <p:cNvSpPr/>
            <p:nvPr/>
          </p:nvSpPr>
          <p:spPr>
            <a:xfrm>
              <a:off x="1744478" y="4155048"/>
              <a:ext cx="302455" cy="280989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 b="1" dirty="0"/>
            </a:p>
          </p:txBody>
        </p:sp>
        <p:sp>
          <p:nvSpPr>
            <p:cNvPr id="153" name="TextBox 152">
              <a:extLst>
                <a:ext uri="{FF2B5EF4-FFF2-40B4-BE49-F238E27FC236}">
                  <a16:creationId xmlns:a16="http://schemas.microsoft.com/office/drawing/2014/main" xmlns="" id="{E4E5C8AA-2181-4F5B-8396-363F28EB8940}"/>
                </a:ext>
              </a:extLst>
            </p:cNvPr>
            <p:cNvSpPr txBox="1"/>
            <p:nvPr/>
          </p:nvSpPr>
          <p:spPr>
            <a:xfrm>
              <a:off x="1686353" y="4110370"/>
              <a:ext cx="418704" cy="3720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>
                  <a:solidFill>
                    <a:srgbClr val="C00000"/>
                  </a:solidFill>
                </a:rPr>
                <a:t>65</a:t>
              </a:r>
            </a:p>
          </p:txBody>
        </p:sp>
      </p:grpSp>
      <p:cxnSp>
        <p:nvCxnSpPr>
          <p:cNvPr id="154" name="Прямая соединительная линия 153">
            <a:extLst>
              <a:ext uri="{FF2B5EF4-FFF2-40B4-BE49-F238E27FC236}">
                <a16:creationId xmlns:a16="http://schemas.microsoft.com/office/drawing/2014/main" xmlns="" id="{EED3B3AF-2D33-408C-95C8-1E30D2BF5E6B}"/>
              </a:ext>
            </a:extLst>
          </p:cNvPr>
          <p:cNvCxnSpPr>
            <a:cxnSpLocks/>
          </p:cNvCxnSpPr>
          <p:nvPr/>
        </p:nvCxnSpPr>
        <p:spPr>
          <a:xfrm flipH="1">
            <a:off x="1986740" y="2834643"/>
            <a:ext cx="107070" cy="133152"/>
          </a:xfrm>
          <a:prstGeom prst="line">
            <a:avLst/>
          </a:prstGeom>
          <a:ln w="317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5" name="Группа 154">
            <a:extLst>
              <a:ext uri="{FF2B5EF4-FFF2-40B4-BE49-F238E27FC236}">
                <a16:creationId xmlns:a16="http://schemas.microsoft.com/office/drawing/2014/main" xmlns="" id="{07231F55-C5DC-41C1-9CD5-1B2934453C74}"/>
              </a:ext>
            </a:extLst>
          </p:cNvPr>
          <p:cNvGrpSpPr/>
          <p:nvPr/>
        </p:nvGrpSpPr>
        <p:grpSpPr>
          <a:xfrm>
            <a:off x="1852265" y="2808185"/>
            <a:ext cx="418704" cy="366668"/>
            <a:chOff x="595978" y="3369868"/>
            <a:chExt cx="418704" cy="369332"/>
          </a:xfrm>
        </p:grpSpPr>
        <p:sp>
          <p:nvSpPr>
            <p:cNvPr id="156" name="Овал 155">
              <a:extLst>
                <a:ext uri="{FF2B5EF4-FFF2-40B4-BE49-F238E27FC236}">
                  <a16:creationId xmlns:a16="http://schemas.microsoft.com/office/drawing/2014/main" xmlns="" id="{28085E64-6974-4191-924B-D9CF5757B5A2}"/>
                </a:ext>
              </a:extLst>
            </p:cNvPr>
            <p:cNvSpPr/>
            <p:nvPr/>
          </p:nvSpPr>
          <p:spPr>
            <a:xfrm>
              <a:off x="643749" y="3413953"/>
              <a:ext cx="302455" cy="280989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 b="1" dirty="0"/>
            </a:p>
          </p:txBody>
        </p:sp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xmlns="" id="{99C2AFEC-2F3F-4553-B9BA-D5CD88A97F28}"/>
                </a:ext>
              </a:extLst>
            </p:cNvPr>
            <p:cNvSpPr txBox="1"/>
            <p:nvPr/>
          </p:nvSpPr>
          <p:spPr>
            <a:xfrm>
              <a:off x="595978" y="336986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>
                  <a:solidFill>
                    <a:srgbClr val="C00000"/>
                  </a:solidFill>
                </a:rPr>
                <a:t>60</a:t>
              </a:r>
            </a:p>
          </p:txBody>
        </p:sp>
      </p:grpSp>
      <p:sp>
        <p:nvSpPr>
          <p:cNvPr id="158" name="TextBox 157">
            <a:extLst>
              <a:ext uri="{FF2B5EF4-FFF2-40B4-BE49-F238E27FC236}">
                <a16:creationId xmlns:a16="http://schemas.microsoft.com/office/drawing/2014/main" xmlns="" id="{DE68A960-389F-4A95-80E4-B1DC03B445B6}"/>
              </a:ext>
            </a:extLst>
          </p:cNvPr>
          <p:cNvSpPr txBox="1"/>
          <p:nvPr/>
        </p:nvSpPr>
        <p:spPr>
          <a:xfrm>
            <a:off x="2024087" y="1819958"/>
            <a:ext cx="16736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prstClr val="black"/>
                </a:solidFill>
                <a:ea typeface="DejaVu Sans"/>
                <a:cs typeface="DejaVu Sans"/>
              </a:rPr>
              <a:t>Старые Водники</a:t>
            </a:r>
          </a:p>
        </p:txBody>
      </p:sp>
    </p:spTree>
    <p:extLst>
      <p:ext uri="{BB962C8B-B14F-4D97-AF65-F5344CB8AC3E}">
        <p14:creationId xmlns:p14="http://schemas.microsoft.com/office/powerpoint/2010/main" val="1033319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CF898-69B3-4756-92BD-9CF9C149CE1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066952" y="46005"/>
            <a:ext cx="5125047" cy="67106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100"/>
              </a:lnSpc>
              <a:spcAft>
                <a:spcPts val="600"/>
              </a:spcAft>
              <a:buClr>
                <a:schemeClr val="accent6">
                  <a:lumMod val="50000"/>
                </a:schemeClr>
              </a:buClr>
            </a:pPr>
            <a:r>
              <a:rPr lang="ru-RU" sz="2000" b="1" spc="-1" dirty="0">
                <a:solidFill>
                  <a:srgbClr val="C00000"/>
                </a:solidFill>
              </a:rPr>
              <a:t>Маршрут № 6 «М/р Железнодорожный – ст. Пермь-2»</a:t>
            </a:r>
            <a:endParaRPr lang="ru-RU" sz="2000" b="1" spc="-1" dirty="0">
              <a:solidFill>
                <a:srgbClr val="000000"/>
              </a:solidFill>
              <a:ea typeface="DejaVu Sans"/>
              <a:cs typeface="DejaVu Sans"/>
            </a:endParaRPr>
          </a:p>
          <a:p>
            <a:pPr>
              <a:lnSpc>
                <a:spcPct val="107000"/>
              </a:lnSpc>
              <a:spcAft>
                <a:spcPts val="600"/>
              </a:spcAft>
              <a:buClr>
                <a:schemeClr val="accent6">
                  <a:lumMod val="50000"/>
                </a:schemeClr>
              </a:buClr>
            </a:pPr>
            <a:r>
              <a:rPr lang="ru-RU" sz="1600" b="1" spc="-1" dirty="0">
                <a:solidFill>
                  <a:srgbClr val="000000"/>
                </a:solidFill>
                <a:ea typeface="DejaVu Sans"/>
                <a:cs typeface="DejaVu Sans"/>
              </a:rPr>
              <a:t>По улицам: </a:t>
            </a:r>
            <a:r>
              <a:rPr lang="ru-RU" sz="1600" spc="-1" dirty="0">
                <a:solidFill>
                  <a:srgbClr val="000000"/>
                </a:solidFill>
              </a:rPr>
              <a:t>Заречной, Вагонной, Хабаровской, Ветлужской, Докучаева, Спешилова, Коммунальному мосту, Попова, Ленина</a:t>
            </a:r>
            <a:r>
              <a:rPr lang="en-US" sz="1600" spc="-1" dirty="0">
                <a:solidFill>
                  <a:srgbClr val="000000"/>
                </a:solidFill>
              </a:rPr>
              <a:t> </a:t>
            </a:r>
            <a:r>
              <a:rPr lang="ru-RU" sz="1600" spc="-1" dirty="0">
                <a:solidFill>
                  <a:srgbClr val="000000"/>
                </a:solidFill>
              </a:rPr>
              <a:t>(обратно по Петропавловской).</a:t>
            </a:r>
          </a:p>
          <a:p>
            <a:pPr>
              <a:lnSpc>
                <a:spcPct val="107000"/>
              </a:lnSpc>
              <a:spcAft>
                <a:spcPts val="600"/>
              </a:spcAft>
              <a:buClr>
                <a:schemeClr val="accent6">
                  <a:lumMod val="50000"/>
                </a:schemeClr>
              </a:buClr>
            </a:pPr>
            <a:endParaRPr lang="ru-RU" sz="800" spc="-1" dirty="0">
              <a:solidFill>
                <a:srgbClr val="000000"/>
              </a:solidFill>
            </a:endParaRPr>
          </a:p>
          <a:p>
            <a:pPr>
              <a:lnSpc>
                <a:spcPct val="107000"/>
              </a:lnSpc>
              <a:spcAft>
                <a:spcPts val="600"/>
              </a:spcAft>
              <a:buClr>
                <a:schemeClr val="accent6">
                  <a:lumMod val="50000"/>
                </a:schemeClr>
              </a:buClr>
            </a:pPr>
            <a:r>
              <a:rPr lang="ru-RU" sz="2000" b="1" spc="-1" dirty="0">
                <a:solidFill>
                  <a:srgbClr val="C00000"/>
                </a:solidFill>
              </a:rPr>
              <a:t>Маршрут № 12 «</a:t>
            </a:r>
            <a:r>
              <a:rPr lang="ru-RU" sz="2000" b="1" spc="-1" dirty="0" err="1">
                <a:solidFill>
                  <a:srgbClr val="C00000"/>
                </a:solidFill>
              </a:rPr>
              <a:t>пр.Парковый</a:t>
            </a:r>
            <a:r>
              <a:rPr lang="ru-RU" sz="2000" b="1" spc="-1" dirty="0">
                <a:solidFill>
                  <a:srgbClr val="C00000"/>
                </a:solidFill>
              </a:rPr>
              <a:t> – </a:t>
            </a:r>
            <a:r>
              <a:rPr lang="ru-RU" sz="1900" b="1" spc="-1" dirty="0">
                <a:solidFill>
                  <a:srgbClr val="C00000"/>
                </a:solidFill>
              </a:rPr>
              <a:t>ОАО</a:t>
            </a:r>
            <a:r>
              <a:rPr lang="ru-RU" sz="2000" b="1" spc="-1" dirty="0">
                <a:solidFill>
                  <a:srgbClr val="C00000"/>
                </a:solidFill>
              </a:rPr>
              <a:t> «ПЗСП»</a:t>
            </a:r>
          </a:p>
          <a:p>
            <a:pPr>
              <a:lnSpc>
                <a:spcPct val="107000"/>
              </a:lnSpc>
              <a:spcAft>
                <a:spcPts val="600"/>
              </a:spcAft>
              <a:buClr>
                <a:schemeClr val="accent6">
                  <a:lumMod val="50000"/>
                </a:schemeClr>
              </a:buClr>
            </a:pPr>
            <a:r>
              <a:rPr lang="ru-RU" sz="1400" spc="-1" dirty="0">
                <a:solidFill>
                  <a:srgbClr val="000000"/>
                </a:solidFill>
                <a:ea typeface="DejaVu Sans"/>
                <a:cs typeface="DejaVu Sans"/>
              </a:rPr>
              <a:t>без изменений</a:t>
            </a:r>
          </a:p>
          <a:p>
            <a:pPr>
              <a:lnSpc>
                <a:spcPct val="107000"/>
              </a:lnSpc>
              <a:spcAft>
                <a:spcPts val="600"/>
              </a:spcAft>
              <a:buClr>
                <a:schemeClr val="accent6">
                  <a:lumMod val="50000"/>
                </a:schemeClr>
              </a:buClr>
            </a:pPr>
            <a:endParaRPr lang="ru-RU" sz="800" spc="-1" dirty="0">
              <a:solidFill>
                <a:srgbClr val="000000"/>
              </a:solidFill>
            </a:endParaRPr>
          </a:p>
          <a:p>
            <a:pPr>
              <a:lnSpc>
                <a:spcPts val="2100"/>
              </a:lnSpc>
              <a:spcAft>
                <a:spcPts val="600"/>
              </a:spcAft>
              <a:buClr>
                <a:schemeClr val="accent6">
                  <a:lumMod val="50000"/>
                </a:schemeClr>
              </a:buClr>
            </a:pPr>
            <a:r>
              <a:rPr lang="ru-RU" sz="2000" b="1" spc="-1" dirty="0">
                <a:solidFill>
                  <a:srgbClr val="C00000"/>
                </a:solidFill>
              </a:rPr>
              <a:t>Маршрут № 15 «Южная – ДДК им. Кирова – Центральный рынок»</a:t>
            </a:r>
            <a:endParaRPr lang="ru-RU" sz="2000" b="1" spc="-1" dirty="0">
              <a:solidFill>
                <a:srgbClr val="000000"/>
              </a:solidFill>
              <a:ea typeface="DejaVu Sans"/>
              <a:cs typeface="DejaVu Sans"/>
            </a:endParaRPr>
          </a:p>
          <a:p>
            <a:pPr>
              <a:lnSpc>
                <a:spcPct val="107000"/>
              </a:lnSpc>
              <a:spcAft>
                <a:spcPts val="600"/>
              </a:spcAft>
              <a:buClr>
                <a:schemeClr val="accent6">
                  <a:lumMod val="50000"/>
                </a:schemeClr>
              </a:buClr>
            </a:pPr>
            <a:r>
              <a:rPr lang="ru-RU" sz="1600" b="1" spc="-1" dirty="0">
                <a:solidFill>
                  <a:srgbClr val="000000"/>
                </a:solidFill>
              </a:rPr>
              <a:t>По улицам: </a:t>
            </a:r>
            <a:r>
              <a:rPr lang="ru-RU" sz="1600" spc="-1" dirty="0">
                <a:solidFill>
                  <a:srgbClr val="000000"/>
                </a:solidFill>
              </a:rPr>
              <a:t>Магистральной, Гальперина, М.Рыбалко, А.Ушакова, Калинина, Светлогорской, Ветлужской, Докучаева, Спешилова, Коммунальному мосту, Попова, Пушкина.</a:t>
            </a:r>
          </a:p>
          <a:p>
            <a:pPr>
              <a:lnSpc>
                <a:spcPct val="107000"/>
              </a:lnSpc>
              <a:spcAft>
                <a:spcPts val="600"/>
              </a:spcAft>
              <a:buClr>
                <a:schemeClr val="accent6">
                  <a:lumMod val="50000"/>
                </a:schemeClr>
              </a:buClr>
            </a:pPr>
            <a:endParaRPr lang="ru-RU" sz="800" spc="-1" dirty="0">
              <a:solidFill>
                <a:srgbClr val="000000"/>
              </a:solidFill>
            </a:endParaRPr>
          </a:p>
          <a:p>
            <a:pPr>
              <a:lnSpc>
                <a:spcPts val="2100"/>
              </a:lnSpc>
              <a:spcAft>
                <a:spcPts val="600"/>
              </a:spcAft>
              <a:buClr>
                <a:schemeClr val="accent6">
                  <a:lumMod val="50000"/>
                </a:schemeClr>
              </a:buClr>
            </a:pPr>
            <a:r>
              <a:rPr lang="ru-RU" sz="2000" b="1" spc="-1" dirty="0">
                <a:solidFill>
                  <a:srgbClr val="C00000"/>
                </a:solidFill>
              </a:rPr>
              <a:t>Маршрут № 60 «ДДК им. Кирова – Комсомольская площадь»</a:t>
            </a:r>
            <a:r>
              <a:rPr lang="ru-RU" sz="2000" b="1" spc="-1" dirty="0">
                <a:solidFill>
                  <a:srgbClr val="000000"/>
                </a:solidFill>
                <a:ea typeface="DejaVu Sans"/>
                <a:cs typeface="DejaVu Sans"/>
              </a:rPr>
              <a:t>  </a:t>
            </a:r>
          </a:p>
          <a:p>
            <a:pPr>
              <a:lnSpc>
                <a:spcPct val="107000"/>
              </a:lnSpc>
              <a:spcAft>
                <a:spcPts val="600"/>
              </a:spcAft>
              <a:buClr>
                <a:schemeClr val="accent6">
                  <a:lumMod val="50000"/>
                </a:schemeClr>
              </a:buClr>
            </a:pPr>
            <a:r>
              <a:rPr lang="ru-RU" sz="1600" i="1" spc="-1" dirty="0">
                <a:solidFill>
                  <a:srgbClr val="000000"/>
                </a:solidFill>
              </a:rPr>
              <a:t>*Все рейсы до Комсомольской площади</a:t>
            </a:r>
          </a:p>
          <a:p>
            <a:pPr>
              <a:lnSpc>
                <a:spcPct val="107000"/>
              </a:lnSpc>
              <a:spcAft>
                <a:spcPts val="600"/>
              </a:spcAft>
              <a:buClr>
                <a:schemeClr val="accent6">
                  <a:lumMod val="50000"/>
                </a:schemeClr>
              </a:buClr>
            </a:pPr>
            <a:r>
              <a:rPr lang="ru-RU" sz="1600" b="1" spc="-1" dirty="0">
                <a:solidFill>
                  <a:srgbClr val="000000"/>
                </a:solidFill>
              </a:rPr>
              <a:t>По улицам: </a:t>
            </a:r>
            <a:r>
              <a:rPr lang="ru-RU" sz="1600" spc="-1" dirty="0">
                <a:solidFill>
                  <a:srgbClr val="000000"/>
                </a:solidFill>
              </a:rPr>
              <a:t>Автозаводской, Гальперина, М.Рыбалко, Сысольской, Кировоградской, Калинина, Светлогорской, Ветлужской, Докучаева, Спешилова, Коммунальному мосту, Попова, Ленина, Комсомольскому проспекту</a:t>
            </a:r>
            <a:endParaRPr lang="ru-RU" sz="2000" spc="-1" dirty="0">
              <a:solidFill>
                <a:srgbClr val="000000"/>
              </a:solidFill>
              <a:ea typeface="DejaVu Sans"/>
              <a:cs typeface="DejaVu Sans"/>
            </a:endParaRPr>
          </a:p>
        </p:txBody>
      </p:sp>
      <p:graphicFrame>
        <p:nvGraphicFramePr>
          <p:cNvPr id="28" name="Таблица 27"/>
          <p:cNvGraphicFramePr>
            <a:graphicFrameLocks noGrp="1"/>
          </p:cNvGraphicFramePr>
          <p:nvPr/>
        </p:nvGraphicFramePr>
        <p:xfrm>
          <a:off x="641590" y="4957627"/>
          <a:ext cx="6318623" cy="1771264"/>
        </p:xfrm>
        <a:graphic>
          <a:graphicData uri="http://schemas.openxmlformats.org/drawingml/2006/table">
            <a:tbl>
              <a:tblPr firstRow="1" bandRow="1"/>
              <a:tblGrid>
                <a:gridCol w="2439264">
                  <a:extLst>
                    <a:ext uri="{9D8B030D-6E8A-4147-A177-3AD203B41FA5}">
                      <a16:colId xmlns:a16="http://schemas.microsoft.com/office/drawing/2014/main" xmlns="" val="720243956"/>
                    </a:ext>
                  </a:extLst>
                </a:gridCol>
                <a:gridCol w="1879061">
                  <a:extLst>
                    <a:ext uri="{9D8B030D-6E8A-4147-A177-3AD203B41FA5}">
                      <a16:colId xmlns:a16="http://schemas.microsoft.com/office/drawing/2014/main" xmlns="" val="2013684126"/>
                    </a:ext>
                  </a:extLst>
                </a:gridCol>
                <a:gridCol w="2000298">
                  <a:extLst>
                    <a:ext uri="{9D8B030D-6E8A-4147-A177-3AD203B41FA5}">
                      <a16:colId xmlns:a16="http://schemas.microsoft.com/office/drawing/2014/main" xmlns="" val="1119801833"/>
                    </a:ext>
                  </a:extLst>
                </a:gridCol>
              </a:tblGrid>
              <a:tr h="358996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Маршруты с 01.04.2020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Интервал, мин.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41660037"/>
                  </a:ext>
                </a:extLst>
              </a:tr>
              <a:tr h="327865"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9pPr>
                    </a:lstStyle>
                    <a:p>
                      <a:endParaRPr lang="ru-RU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9pPr>
                    </a:lstStyle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До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DejaVu Sans"/>
                          <a:cs typeface="DejaVu Sans"/>
                        </a:defRPr>
                      </a:lvl9pPr>
                    </a:lstStyle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После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27519338"/>
                  </a:ext>
                </a:extLst>
              </a:tr>
              <a:tr h="3589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9pPr>
                    </a:lstStyle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№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9pPr>
                    </a:lstStyle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9pPr>
                    </a:lstStyle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65219294"/>
                  </a:ext>
                </a:extLst>
              </a:tr>
              <a:tr h="358996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№ 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9pPr>
                    </a:lstStyle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9pPr>
                    </a:lstStyle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81237084"/>
                  </a:ext>
                </a:extLst>
              </a:tr>
              <a:tr h="358996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№ 60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9pPr>
                    </a:lstStyle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DejaVu Sans"/>
                          <a:cs typeface="DejaVu Sans"/>
                        </a:defRPr>
                      </a:lvl9pPr>
                    </a:lstStyle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93153830"/>
                  </a:ext>
                </a:extLst>
              </a:tr>
            </a:tbl>
          </a:graphicData>
        </a:graphic>
      </p:graphicFrame>
      <p:sp>
        <p:nvSpPr>
          <p:cNvPr id="19" name="Овал 18"/>
          <p:cNvSpPr/>
          <p:nvPr/>
        </p:nvSpPr>
        <p:spPr>
          <a:xfrm>
            <a:off x="641590" y="2202186"/>
            <a:ext cx="102803" cy="90377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</p:txBody>
      </p:sp>
      <p:sp>
        <p:nvSpPr>
          <p:cNvPr id="27" name="TextShape 1">
            <a:extLst>
              <a:ext uri="{FF2B5EF4-FFF2-40B4-BE49-F238E27FC236}">
                <a16:creationId xmlns:a16="http://schemas.microsoft.com/office/drawing/2014/main" xmlns="" id="{98A878FD-D463-48A7-A2CD-FEF62230541D}"/>
              </a:ext>
            </a:extLst>
          </p:cNvPr>
          <p:cNvSpPr txBox="1"/>
          <p:nvPr/>
        </p:nvSpPr>
        <p:spPr>
          <a:xfrm>
            <a:off x="338665" y="24856"/>
            <a:ext cx="6923299" cy="74772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ru-RU" sz="3600" spc="-1" dirty="0">
                <a:solidFill>
                  <a:srgbClr val="C00000"/>
                </a:solidFill>
              </a:rPr>
              <a:t>М/р Железнодорожный </a:t>
            </a:r>
          </a:p>
        </p:txBody>
      </p:sp>
      <p:sp>
        <p:nvSpPr>
          <p:cNvPr id="2" name="Овал 1">
            <a:extLst>
              <a:ext uri="{FF2B5EF4-FFF2-40B4-BE49-F238E27FC236}">
                <a16:creationId xmlns:a16="http://schemas.microsoft.com/office/drawing/2014/main" xmlns="" id="{3B393402-1BC1-489D-BB5A-F4C60BEBF78E}"/>
              </a:ext>
            </a:extLst>
          </p:cNvPr>
          <p:cNvSpPr/>
          <p:nvPr/>
        </p:nvSpPr>
        <p:spPr>
          <a:xfrm>
            <a:off x="1273092" y="1789386"/>
            <a:ext cx="1862371" cy="584775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№ 6, 15, 60</a:t>
            </a:r>
            <a:endParaRPr lang="ru-RU" b="1" dirty="0"/>
          </a:p>
        </p:txBody>
      </p: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xmlns="" id="{069360C2-C3E4-4574-AA6D-BBAA91E839D7}"/>
              </a:ext>
            </a:extLst>
          </p:cNvPr>
          <p:cNvCxnSpPr>
            <a:cxnSpLocks/>
          </p:cNvCxnSpPr>
          <p:nvPr/>
        </p:nvCxnSpPr>
        <p:spPr>
          <a:xfrm flipH="1">
            <a:off x="725574" y="2247374"/>
            <a:ext cx="185951" cy="2812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</a:ln>
          <a:effectLst/>
        </p:spPr>
      </p:cxnSp>
      <p:pic>
        <p:nvPicPr>
          <p:cNvPr id="30" name="Рисунок 29">
            <a:extLst>
              <a:ext uri="{FF2B5EF4-FFF2-40B4-BE49-F238E27FC236}">
                <a16:creationId xmlns:a16="http://schemas.microsoft.com/office/drawing/2014/main" xmlns="" id="{D985CB6F-E665-4B35-A88D-D07BDA9603C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9" t="29274" r="39414" b="9157"/>
          <a:stretch/>
        </p:blipFill>
        <p:spPr>
          <a:xfrm>
            <a:off x="592671" y="703931"/>
            <a:ext cx="6367541" cy="4191989"/>
          </a:xfrm>
          <a:prstGeom prst="rect">
            <a:avLst/>
          </a:prstGeom>
          <a:noFill/>
          <a:ln w="28575">
            <a:noFill/>
          </a:ln>
        </p:spPr>
      </p:pic>
      <p:cxnSp>
        <p:nvCxnSpPr>
          <p:cNvPr id="31" name="Прямая соединительная линия 30">
            <a:extLst>
              <a:ext uri="{FF2B5EF4-FFF2-40B4-BE49-F238E27FC236}">
                <a16:creationId xmlns:a16="http://schemas.microsoft.com/office/drawing/2014/main" xmlns="" id="{8EC7B849-201A-4813-AC55-4AA956628998}"/>
              </a:ext>
            </a:extLst>
          </p:cNvPr>
          <p:cNvCxnSpPr/>
          <p:nvPr/>
        </p:nvCxnSpPr>
        <p:spPr>
          <a:xfrm flipH="1">
            <a:off x="4050247" y="1438984"/>
            <a:ext cx="130252" cy="132388"/>
          </a:xfrm>
          <a:prstGeom prst="lin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xmlns="" id="{68100821-586E-41D3-90A0-E190361B9D36}"/>
              </a:ext>
            </a:extLst>
          </p:cNvPr>
          <p:cNvCxnSpPr>
            <a:endCxn id="35" idx="0"/>
          </p:cNvCxnSpPr>
          <p:nvPr/>
        </p:nvCxnSpPr>
        <p:spPr>
          <a:xfrm flipH="1">
            <a:off x="4050247" y="1554035"/>
            <a:ext cx="4762" cy="91411"/>
          </a:xfrm>
          <a:prstGeom prst="lin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3" name="Прямая соединительная линия 32">
            <a:extLst>
              <a:ext uri="{FF2B5EF4-FFF2-40B4-BE49-F238E27FC236}">
                <a16:creationId xmlns:a16="http://schemas.microsoft.com/office/drawing/2014/main" xmlns="" id="{458E0DC5-29AE-4695-BEC5-A6402D8C4AFC}"/>
              </a:ext>
            </a:extLst>
          </p:cNvPr>
          <p:cNvCxnSpPr/>
          <p:nvPr/>
        </p:nvCxnSpPr>
        <p:spPr>
          <a:xfrm flipH="1" flipV="1">
            <a:off x="4180500" y="1420110"/>
            <a:ext cx="120572" cy="151262"/>
          </a:xfrm>
          <a:prstGeom prst="lin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xmlns="" id="{F17A6CC9-20E3-473D-8FD6-2C992D3BA956}"/>
              </a:ext>
            </a:extLst>
          </p:cNvPr>
          <p:cNvCxnSpPr/>
          <p:nvPr/>
        </p:nvCxnSpPr>
        <p:spPr>
          <a:xfrm flipH="1">
            <a:off x="4212173" y="1554035"/>
            <a:ext cx="88899" cy="85107"/>
          </a:xfrm>
          <a:prstGeom prst="lin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5" name="Полилиния 39">
            <a:extLst>
              <a:ext uri="{FF2B5EF4-FFF2-40B4-BE49-F238E27FC236}">
                <a16:creationId xmlns:a16="http://schemas.microsoft.com/office/drawing/2014/main" xmlns="" id="{48E260A4-C5A6-4D50-8CD9-F14199AF954F}"/>
              </a:ext>
            </a:extLst>
          </p:cNvPr>
          <p:cNvSpPr/>
          <p:nvPr/>
        </p:nvSpPr>
        <p:spPr>
          <a:xfrm>
            <a:off x="4050247" y="1645420"/>
            <a:ext cx="2117725" cy="1134782"/>
          </a:xfrm>
          <a:custGeom>
            <a:avLst/>
            <a:gdLst>
              <a:gd name="connsiteX0" fmla="*/ 0 w 2117725"/>
              <a:gd name="connsiteY0" fmla="*/ 26 h 1143026"/>
              <a:gd name="connsiteX1" fmla="*/ 63500 w 2117725"/>
              <a:gd name="connsiteY1" fmla="*/ 9551 h 1143026"/>
              <a:gd name="connsiteX2" fmla="*/ 120650 w 2117725"/>
              <a:gd name="connsiteY2" fmla="*/ 3201 h 1143026"/>
              <a:gd name="connsiteX3" fmla="*/ 149225 w 2117725"/>
              <a:gd name="connsiteY3" fmla="*/ 26 h 1143026"/>
              <a:gd name="connsiteX4" fmla="*/ 203200 w 2117725"/>
              <a:gd name="connsiteY4" fmla="*/ 3201 h 1143026"/>
              <a:gd name="connsiteX5" fmla="*/ 263525 w 2117725"/>
              <a:gd name="connsiteY5" fmla="*/ 22251 h 1143026"/>
              <a:gd name="connsiteX6" fmla="*/ 307975 w 2117725"/>
              <a:gd name="connsiteY6" fmla="*/ 31776 h 1143026"/>
              <a:gd name="connsiteX7" fmla="*/ 374650 w 2117725"/>
              <a:gd name="connsiteY7" fmla="*/ 63526 h 1143026"/>
              <a:gd name="connsiteX8" fmla="*/ 428625 w 2117725"/>
              <a:gd name="connsiteY8" fmla="*/ 92101 h 1143026"/>
              <a:gd name="connsiteX9" fmla="*/ 466725 w 2117725"/>
              <a:gd name="connsiteY9" fmla="*/ 111151 h 1143026"/>
              <a:gd name="connsiteX10" fmla="*/ 520700 w 2117725"/>
              <a:gd name="connsiteY10" fmla="*/ 114326 h 1143026"/>
              <a:gd name="connsiteX11" fmla="*/ 600075 w 2117725"/>
              <a:gd name="connsiteY11" fmla="*/ 136551 h 1143026"/>
              <a:gd name="connsiteX12" fmla="*/ 669925 w 2117725"/>
              <a:gd name="connsiteY12" fmla="*/ 142901 h 1143026"/>
              <a:gd name="connsiteX13" fmla="*/ 727075 w 2117725"/>
              <a:gd name="connsiteY13" fmla="*/ 158776 h 1143026"/>
              <a:gd name="connsiteX14" fmla="*/ 790575 w 2117725"/>
              <a:gd name="connsiteY14" fmla="*/ 190526 h 1143026"/>
              <a:gd name="connsiteX15" fmla="*/ 863600 w 2117725"/>
              <a:gd name="connsiteY15" fmla="*/ 225451 h 1143026"/>
              <a:gd name="connsiteX16" fmla="*/ 895350 w 2117725"/>
              <a:gd name="connsiteY16" fmla="*/ 241326 h 1143026"/>
              <a:gd name="connsiteX17" fmla="*/ 962025 w 2117725"/>
              <a:gd name="connsiteY17" fmla="*/ 260376 h 1143026"/>
              <a:gd name="connsiteX18" fmla="*/ 1003300 w 2117725"/>
              <a:gd name="connsiteY18" fmla="*/ 269901 h 1143026"/>
              <a:gd name="connsiteX19" fmla="*/ 1041400 w 2117725"/>
              <a:gd name="connsiteY19" fmla="*/ 263551 h 1143026"/>
              <a:gd name="connsiteX20" fmla="*/ 1082675 w 2117725"/>
              <a:gd name="connsiteY20" fmla="*/ 234976 h 1143026"/>
              <a:gd name="connsiteX21" fmla="*/ 1117600 w 2117725"/>
              <a:gd name="connsiteY21" fmla="*/ 200051 h 1143026"/>
              <a:gd name="connsiteX22" fmla="*/ 1177925 w 2117725"/>
              <a:gd name="connsiteY22" fmla="*/ 171476 h 1143026"/>
              <a:gd name="connsiteX23" fmla="*/ 1222375 w 2117725"/>
              <a:gd name="connsiteY23" fmla="*/ 158776 h 1143026"/>
              <a:gd name="connsiteX24" fmla="*/ 1289050 w 2117725"/>
              <a:gd name="connsiteY24" fmla="*/ 155601 h 1143026"/>
              <a:gd name="connsiteX25" fmla="*/ 1339850 w 2117725"/>
              <a:gd name="connsiteY25" fmla="*/ 146076 h 1143026"/>
              <a:gd name="connsiteX26" fmla="*/ 1390650 w 2117725"/>
              <a:gd name="connsiteY26" fmla="*/ 127026 h 1143026"/>
              <a:gd name="connsiteX27" fmla="*/ 1454150 w 2117725"/>
              <a:gd name="connsiteY27" fmla="*/ 107976 h 1143026"/>
              <a:gd name="connsiteX28" fmla="*/ 1501775 w 2117725"/>
              <a:gd name="connsiteY28" fmla="*/ 79401 h 1143026"/>
              <a:gd name="connsiteX29" fmla="*/ 1517650 w 2117725"/>
              <a:gd name="connsiteY29" fmla="*/ 152426 h 1143026"/>
              <a:gd name="connsiteX30" fmla="*/ 1539875 w 2117725"/>
              <a:gd name="connsiteY30" fmla="*/ 187351 h 1143026"/>
              <a:gd name="connsiteX31" fmla="*/ 1631950 w 2117725"/>
              <a:gd name="connsiteY31" fmla="*/ 247676 h 1143026"/>
              <a:gd name="connsiteX32" fmla="*/ 1746250 w 2117725"/>
              <a:gd name="connsiteY32" fmla="*/ 317526 h 1143026"/>
              <a:gd name="connsiteX33" fmla="*/ 1831975 w 2117725"/>
              <a:gd name="connsiteY33" fmla="*/ 371501 h 1143026"/>
              <a:gd name="connsiteX34" fmla="*/ 1924050 w 2117725"/>
              <a:gd name="connsiteY34" fmla="*/ 438176 h 1143026"/>
              <a:gd name="connsiteX35" fmla="*/ 1971675 w 2117725"/>
              <a:gd name="connsiteY35" fmla="*/ 625501 h 1143026"/>
              <a:gd name="connsiteX36" fmla="*/ 2009775 w 2117725"/>
              <a:gd name="connsiteY36" fmla="*/ 790601 h 1143026"/>
              <a:gd name="connsiteX37" fmla="*/ 2032000 w 2117725"/>
              <a:gd name="connsiteY37" fmla="*/ 879501 h 1143026"/>
              <a:gd name="connsiteX38" fmla="*/ 2063750 w 2117725"/>
              <a:gd name="connsiteY38" fmla="*/ 987451 h 1143026"/>
              <a:gd name="connsiteX39" fmla="*/ 2082800 w 2117725"/>
              <a:gd name="connsiteY39" fmla="*/ 1057301 h 1143026"/>
              <a:gd name="connsiteX40" fmla="*/ 2117725 w 2117725"/>
              <a:gd name="connsiteY40" fmla="*/ 1143026 h 1143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2117725" h="1143026">
                <a:moveTo>
                  <a:pt x="0" y="26"/>
                </a:moveTo>
                <a:cubicBezTo>
                  <a:pt x="21696" y="4524"/>
                  <a:pt x="43392" y="9022"/>
                  <a:pt x="63500" y="9551"/>
                </a:cubicBezTo>
                <a:cubicBezTo>
                  <a:pt x="83608" y="10080"/>
                  <a:pt x="120650" y="3201"/>
                  <a:pt x="120650" y="3201"/>
                </a:cubicBezTo>
                <a:cubicBezTo>
                  <a:pt x="134937" y="1614"/>
                  <a:pt x="135467" y="26"/>
                  <a:pt x="149225" y="26"/>
                </a:cubicBezTo>
                <a:cubicBezTo>
                  <a:pt x="162983" y="26"/>
                  <a:pt x="184150" y="-503"/>
                  <a:pt x="203200" y="3201"/>
                </a:cubicBezTo>
                <a:cubicBezTo>
                  <a:pt x="222250" y="6905"/>
                  <a:pt x="246062" y="17488"/>
                  <a:pt x="263525" y="22251"/>
                </a:cubicBezTo>
                <a:cubicBezTo>
                  <a:pt x="280988" y="27014"/>
                  <a:pt x="289454" y="24897"/>
                  <a:pt x="307975" y="31776"/>
                </a:cubicBezTo>
                <a:cubicBezTo>
                  <a:pt x="326496" y="38655"/>
                  <a:pt x="354542" y="53472"/>
                  <a:pt x="374650" y="63526"/>
                </a:cubicBezTo>
                <a:cubicBezTo>
                  <a:pt x="394758" y="73580"/>
                  <a:pt x="413279" y="84164"/>
                  <a:pt x="428625" y="92101"/>
                </a:cubicBezTo>
                <a:cubicBezTo>
                  <a:pt x="443971" y="100038"/>
                  <a:pt x="451379" y="107447"/>
                  <a:pt x="466725" y="111151"/>
                </a:cubicBezTo>
                <a:cubicBezTo>
                  <a:pt x="482071" y="114855"/>
                  <a:pt x="498475" y="110093"/>
                  <a:pt x="520700" y="114326"/>
                </a:cubicBezTo>
                <a:cubicBezTo>
                  <a:pt x="542925" y="118559"/>
                  <a:pt x="575204" y="131789"/>
                  <a:pt x="600075" y="136551"/>
                </a:cubicBezTo>
                <a:cubicBezTo>
                  <a:pt x="624946" y="141313"/>
                  <a:pt x="648758" y="139197"/>
                  <a:pt x="669925" y="142901"/>
                </a:cubicBezTo>
                <a:cubicBezTo>
                  <a:pt x="691092" y="146605"/>
                  <a:pt x="706967" y="150839"/>
                  <a:pt x="727075" y="158776"/>
                </a:cubicBezTo>
                <a:cubicBezTo>
                  <a:pt x="747183" y="166713"/>
                  <a:pt x="767821" y="179414"/>
                  <a:pt x="790575" y="190526"/>
                </a:cubicBezTo>
                <a:cubicBezTo>
                  <a:pt x="813329" y="201638"/>
                  <a:pt x="846138" y="216984"/>
                  <a:pt x="863600" y="225451"/>
                </a:cubicBezTo>
                <a:cubicBezTo>
                  <a:pt x="881062" y="233918"/>
                  <a:pt x="878946" y="235505"/>
                  <a:pt x="895350" y="241326"/>
                </a:cubicBezTo>
                <a:cubicBezTo>
                  <a:pt x="911754" y="247147"/>
                  <a:pt x="944033" y="255614"/>
                  <a:pt x="962025" y="260376"/>
                </a:cubicBezTo>
                <a:cubicBezTo>
                  <a:pt x="980017" y="265139"/>
                  <a:pt x="990071" y="269372"/>
                  <a:pt x="1003300" y="269901"/>
                </a:cubicBezTo>
                <a:cubicBezTo>
                  <a:pt x="1016529" y="270430"/>
                  <a:pt x="1028171" y="269372"/>
                  <a:pt x="1041400" y="263551"/>
                </a:cubicBezTo>
                <a:cubicBezTo>
                  <a:pt x="1054629" y="257730"/>
                  <a:pt x="1069975" y="245559"/>
                  <a:pt x="1082675" y="234976"/>
                </a:cubicBezTo>
                <a:cubicBezTo>
                  <a:pt x="1095375" y="224393"/>
                  <a:pt x="1101725" y="210634"/>
                  <a:pt x="1117600" y="200051"/>
                </a:cubicBezTo>
                <a:cubicBezTo>
                  <a:pt x="1133475" y="189468"/>
                  <a:pt x="1160463" y="178355"/>
                  <a:pt x="1177925" y="171476"/>
                </a:cubicBezTo>
                <a:cubicBezTo>
                  <a:pt x="1195387" y="164597"/>
                  <a:pt x="1203854" y="161422"/>
                  <a:pt x="1222375" y="158776"/>
                </a:cubicBezTo>
                <a:cubicBezTo>
                  <a:pt x="1240896" y="156130"/>
                  <a:pt x="1269471" y="157718"/>
                  <a:pt x="1289050" y="155601"/>
                </a:cubicBezTo>
                <a:cubicBezTo>
                  <a:pt x="1308629" y="153484"/>
                  <a:pt x="1322917" y="150838"/>
                  <a:pt x="1339850" y="146076"/>
                </a:cubicBezTo>
                <a:cubicBezTo>
                  <a:pt x="1356783" y="141314"/>
                  <a:pt x="1371600" y="133376"/>
                  <a:pt x="1390650" y="127026"/>
                </a:cubicBezTo>
                <a:cubicBezTo>
                  <a:pt x="1409700" y="120676"/>
                  <a:pt x="1435629" y="115913"/>
                  <a:pt x="1454150" y="107976"/>
                </a:cubicBezTo>
                <a:cubicBezTo>
                  <a:pt x="1472671" y="100039"/>
                  <a:pt x="1491192" y="71993"/>
                  <a:pt x="1501775" y="79401"/>
                </a:cubicBezTo>
                <a:cubicBezTo>
                  <a:pt x="1512358" y="86809"/>
                  <a:pt x="1511300" y="134434"/>
                  <a:pt x="1517650" y="152426"/>
                </a:cubicBezTo>
                <a:cubicBezTo>
                  <a:pt x="1524000" y="170418"/>
                  <a:pt x="1520825" y="171476"/>
                  <a:pt x="1539875" y="187351"/>
                </a:cubicBezTo>
                <a:cubicBezTo>
                  <a:pt x="1558925" y="203226"/>
                  <a:pt x="1597554" y="225980"/>
                  <a:pt x="1631950" y="247676"/>
                </a:cubicBezTo>
                <a:cubicBezTo>
                  <a:pt x="1666346" y="269372"/>
                  <a:pt x="1712913" y="296889"/>
                  <a:pt x="1746250" y="317526"/>
                </a:cubicBezTo>
                <a:cubicBezTo>
                  <a:pt x="1779588" y="338164"/>
                  <a:pt x="1802342" y="351393"/>
                  <a:pt x="1831975" y="371501"/>
                </a:cubicBezTo>
                <a:cubicBezTo>
                  <a:pt x="1861608" y="391609"/>
                  <a:pt x="1900767" y="395843"/>
                  <a:pt x="1924050" y="438176"/>
                </a:cubicBezTo>
                <a:cubicBezTo>
                  <a:pt x="1947333" y="480509"/>
                  <a:pt x="1957388" y="566764"/>
                  <a:pt x="1971675" y="625501"/>
                </a:cubicBezTo>
                <a:cubicBezTo>
                  <a:pt x="1985963" y="684239"/>
                  <a:pt x="1999721" y="748268"/>
                  <a:pt x="2009775" y="790601"/>
                </a:cubicBezTo>
                <a:cubicBezTo>
                  <a:pt x="2019829" y="832934"/>
                  <a:pt x="2023004" y="846693"/>
                  <a:pt x="2032000" y="879501"/>
                </a:cubicBezTo>
                <a:cubicBezTo>
                  <a:pt x="2040996" y="912309"/>
                  <a:pt x="2055283" y="957818"/>
                  <a:pt x="2063750" y="987451"/>
                </a:cubicBezTo>
                <a:cubicBezTo>
                  <a:pt x="2072217" y="1017084"/>
                  <a:pt x="2073804" y="1031372"/>
                  <a:pt x="2082800" y="1057301"/>
                </a:cubicBezTo>
                <a:cubicBezTo>
                  <a:pt x="2091796" y="1083230"/>
                  <a:pt x="2104760" y="1113128"/>
                  <a:pt x="2117725" y="1143026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олилиния 49">
            <a:extLst>
              <a:ext uri="{FF2B5EF4-FFF2-40B4-BE49-F238E27FC236}">
                <a16:creationId xmlns:a16="http://schemas.microsoft.com/office/drawing/2014/main" xmlns="" id="{0ECF2E0F-1E5B-4902-BDC6-3F50CEC677C0}"/>
              </a:ext>
            </a:extLst>
          </p:cNvPr>
          <p:cNvSpPr/>
          <p:nvPr/>
        </p:nvSpPr>
        <p:spPr>
          <a:xfrm>
            <a:off x="1935697" y="1613471"/>
            <a:ext cx="2124075" cy="1296366"/>
          </a:xfrm>
          <a:custGeom>
            <a:avLst/>
            <a:gdLst>
              <a:gd name="connsiteX0" fmla="*/ 0 w 2124075"/>
              <a:gd name="connsiteY0" fmla="*/ 1248232 h 1305784"/>
              <a:gd name="connsiteX1" fmla="*/ 61913 w 2124075"/>
              <a:gd name="connsiteY1" fmla="*/ 1305382 h 1305784"/>
              <a:gd name="connsiteX2" fmla="*/ 109538 w 2124075"/>
              <a:gd name="connsiteY2" fmla="*/ 1267282 h 1305784"/>
              <a:gd name="connsiteX3" fmla="*/ 195263 w 2124075"/>
              <a:gd name="connsiteY3" fmla="*/ 1152982 h 1305784"/>
              <a:gd name="connsiteX4" fmla="*/ 271463 w 2124075"/>
              <a:gd name="connsiteY4" fmla="*/ 1095832 h 1305784"/>
              <a:gd name="connsiteX5" fmla="*/ 333375 w 2124075"/>
              <a:gd name="connsiteY5" fmla="*/ 1005345 h 1305784"/>
              <a:gd name="connsiteX6" fmla="*/ 366713 w 2124075"/>
              <a:gd name="connsiteY6" fmla="*/ 972007 h 1305784"/>
              <a:gd name="connsiteX7" fmla="*/ 419100 w 2124075"/>
              <a:gd name="connsiteY7" fmla="*/ 972007 h 1305784"/>
              <a:gd name="connsiteX8" fmla="*/ 485775 w 2124075"/>
              <a:gd name="connsiteY8" fmla="*/ 957720 h 1305784"/>
              <a:gd name="connsiteX9" fmla="*/ 557213 w 2124075"/>
              <a:gd name="connsiteY9" fmla="*/ 900570 h 1305784"/>
              <a:gd name="connsiteX10" fmla="*/ 700088 w 2124075"/>
              <a:gd name="connsiteY10" fmla="*/ 795795 h 1305784"/>
              <a:gd name="connsiteX11" fmla="*/ 762000 w 2124075"/>
              <a:gd name="connsiteY11" fmla="*/ 862470 h 1305784"/>
              <a:gd name="connsiteX12" fmla="*/ 847725 w 2124075"/>
              <a:gd name="connsiteY12" fmla="*/ 833895 h 1305784"/>
              <a:gd name="connsiteX13" fmla="*/ 957263 w 2124075"/>
              <a:gd name="connsiteY13" fmla="*/ 771982 h 1305784"/>
              <a:gd name="connsiteX14" fmla="*/ 1052513 w 2124075"/>
              <a:gd name="connsiteY14" fmla="*/ 714832 h 1305784"/>
              <a:gd name="connsiteX15" fmla="*/ 1133475 w 2124075"/>
              <a:gd name="connsiteY15" fmla="*/ 667207 h 1305784"/>
              <a:gd name="connsiteX16" fmla="*/ 1162050 w 2124075"/>
              <a:gd name="connsiteY16" fmla="*/ 633870 h 1305784"/>
              <a:gd name="connsiteX17" fmla="*/ 1195388 w 2124075"/>
              <a:gd name="connsiteY17" fmla="*/ 529095 h 1305784"/>
              <a:gd name="connsiteX18" fmla="*/ 1257300 w 2124075"/>
              <a:gd name="connsiteY18" fmla="*/ 395745 h 1305784"/>
              <a:gd name="connsiteX19" fmla="*/ 1281113 w 2124075"/>
              <a:gd name="connsiteY19" fmla="*/ 290970 h 1305784"/>
              <a:gd name="connsiteX20" fmla="*/ 1319213 w 2124075"/>
              <a:gd name="connsiteY20" fmla="*/ 205245 h 1305784"/>
              <a:gd name="connsiteX21" fmla="*/ 1338263 w 2124075"/>
              <a:gd name="connsiteY21" fmla="*/ 186195 h 1305784"/>
              <a:gd name="connsiteX22" fmla="*/ 1376363 w 2124075"/>
              <a:gd name="connsiteY22" fmla="*/ 171907 h 1305784"/>
              <a:gd name="connsiteX23" fmla="*/ 1490663 w 2124075"/>
              <a:gd name="connsiteY23" fmla="*/ 176670 h 1305784"/>
              <a:gd name="connsiteX24" fmla="*/ 1557338 w 2124075"/>
              <a:gd name="connsiteY24" fmla="*/ 162382 h 1305784"/>
              <a:gd name="connsiteX25" fmla="*/ 1609725 w 2124075"/>
              <a:gd name="connsiteY25" fmla="*/ 119520 h 1305784"/>
              <a:gd name="connsiteX26" fmla="*/ 1676400 w 2124075"/>
              <a:gd name="connsiteY26" fmla="*/ 90945 h 1305784"/>
              <a:gd name="connsiteX27" fmla="*/ 1762125 w 2124075"/>
              <a:gd name="connsiteY27" fmla="*/ 81420 h 1305784"/>
              <a:gd name="connsiteX28" fmla="*/ 1804988 w 2124075"/>
              <a:gd name="connsiteY28" fmla="*/ 33795 h 1305784"/>
              <a:gd name="connsiteX29" fmla="*/ 1843088 w 2124075"/>
              <a:gd name="connsiteY29" fmla="*/ 457 h 1305784"/>
              <a:gd name="connsiteX30" fmla="*/ 1947863 w 2124075"/>
              <a:gd name="connsiteY30" fmla="*/ 14745 h 1305784"/>
              <a:gd name="connsiteX31" fmla="*/ 2066925 w 2124075"/>
              <a:gd name="connsiteY31" fmla="*/ 19507 h 1305784"/>
              <a:gd name="connsiteX32" fmla="*/ 2124075 w 2124075"/>
              <a:gd name="connsiteY32" fmla="*/ 24270 h 1305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2124075" h="1305784">
                <a:moveTo>
                  <a:pt x="0" y="1248232"/>
                </a:moveTo>
                <a:cubicBezTo>
                  <a:pt x="21828" y="1275219"/>
                  <a:pt x="43657" y="1302207"/>
                  <a:pt x="61913" y="1305382"/>
                </a:cubicBezTo>
                <a:cubicBezTo>
                  <a:pt x="80169" y="1308557"/>
                  <a:pt x="87313" y="1292682"/>
                  <a:pt x="109538" y="1267282"/>
                </a:cubicBezTo>
                <a:cubicBezTo>
                  <a:pt x="131763" y="1241882"/>
                  <a:pt x="168276" y="1181557"/>
                  <a:pt x="195263" y="1152982"/>
                </a:cubicBezTo>
                <a:cubicBezTo>
                  <a:pt x="222251" y="1124407"/>
                  <a:pt x="248444" y="1120438"/>
                  <a:pt x="271463" y="1095832"/>
                </a:cubicBezTo>
                <a:cubicBezTo>
                  <a:pt x="294482" y="1071226"/>
                  <a:pt x="317500" y="1025982"/>
                  <a:pt x="333375" y="1005345"/>
                </a:cubicBezTo>
                <a:cubicBezTo>
                  <a:pt x="349250" y="984707"/>
                  <a:pt x="352425" y="977563"/>
                  <a:pt x="366713" y="972007"/>
                </a:cubicBezTo>
                <a:cubicBezTo>
                  <a:pt x="381001" y="966451"/>
                  <a:pt x="399256" y="974388"/>
                  <a:pt x="419100" y="972007"/>
                </a:cubicBezTo>
                <a:cubicBezTo>
                  <a:pt x="438944" y="969626"/>
                  <a:pt x="462756" y="969626"/>
                  <a:pt x="485775" y="957720"/>
                </a:cubicBezTo>
                <a:cubicBezTo>
                  <a:pt x="508794" y="945814"/>
                  <a:pt x="521494" y="927557"/>
                  <a:pt x="557213" y="900570"/>
                </a:cubicBezTo>
                <a:cubicBezTo>
                  <a:pt x="592932" y="873582"/>
                  <a:pt x="665957" y="802145"/>
                  <a:pt x="700088" y="795795"/>
                </a:cubicBezTo>
                <a:cubicBezTo>
                  <a:pt x="734219" y="789445"/>
                  <a:pt x="737394" y="856120"/>
                  <a:pt x="762000" y="862470"/>
                </a:cubicBezTo>
                <a:cubicBezTo>
                  <a:pt x="786606" y="868820"/>
                  <a:pt x="815181" y="848976"/>
                  <a:pt x="847725" y="833895"/>
                </a:cubicBezTo>
                <a:cubicBezTo>
                  <a:pt x="880269" y="818814"/>
                  <a:pt x="923132" y="791826"/>
                  <a:pt x="957263" y="771982"/>
                </a:cubicBezTo>
                <a:cubicBezTo>
                  <a:pt x="991394" y="752138"/>
                  <a:pt x="1052513" y="714832"/>
                  <a:pt x="1052513" y="714832"/>
                </a:cubicBezTo>
                <a:cubicBezTo>
                  <a:pt x="1081882" y="697369"/>
                  <a:pt x="1115219" y="680701"/>
                  <a:pt x="1133475" y="667207"/>
                </a:cubicBezTo>
                <a:cubicBezTo>
                  <a:pt x="1151731" y="653713"/>
                  <a:pt x="1151731" y="656889"/>
                  <a:pt x="1162050" y="633870"/>
                </a:cubicBezTo>
                <a:cubicBezTo>
                  <a:pt x="1172369" y="610851"/>
                  <a:pt x="1179513" y="568782"/>
                  <a:pt x="1195388" y="529095"/>
                </a:cubicBezTo>
                <a:cubicBezTo>
                  <a:pt x="1211263" y="489408"/>
                  <a:pt x="1243013" y="435432"/>
                  <a:pt x="1257300" y="395745"/>
                </a:cubicBezTo>
                <a:cubicBezTo>
                  <a:pt x="1271587" y="356058"/>
                  <a:pt x="1270794" y="322720"/>
                  <a:pt x="1281113" y="290970"/>
                </a:cubicBezTo>
                <a:cubicBezTo>
                  <a:pt x="1291432" y="259220"/>
                  <a:pt x="1319213" y="205245"/>
                  <a:pt x="1319213" y="205245"/>
                </a:cubicBezTo>
                <a:cubicBezTo>
                  <a:pt x="1328738" y="187782"/>
                  <a:pt x="1328738" y="191751"/>
                  <a:pt x="1338263" y="186195"/>
                </a:cubicBezTo>
                <a:cubicBezTo>
                  <a:pt x="1347788" y="180639"/>
                  <a:pt x="1350963" y="173494"/>
                  <a:pt x="1376363" y="171907"/>
                </a:cubicBezTo>
                <a:cubicBezTo>
                  <a:pt x="1401763" y="170319"/>
                  <a:pt x="1460501" y="178257"/>
                  <a:pt x="1490663" y="176670"/>
                </a:cubicBezTo>
                <a:cubicBezTo>
                  <a:pt x="1520825" y="175083"/>
                  <a:pt x="1537494" y="171907"/>
                  <a:pt x="1557338" y="162382"/>
                </a:cubicBezTo>
                <a:cubicBezTo>
                  <a:pt x="1577182" y="152857"/>
                  <a:pt x="1589881" y="131426"/>
                  <a:pt x="1609725" y="119520"/>
                </a:cubicBezTo>
                <a:cubicBezTo>
                  <a:pt x="1629569" y="107614"/>
                  <a:pt x="1651000" y="97295"/>
                  <a:pt x="1676400" y="90945"/>
                </a:cubicBezTo>
                <a:cubicBezTo>
                  <a:pt x="1701800" y="84595"/>
                  <a:pt x="1740694" y="90945"/>
                  <a:pt x="1762125" y="81420"/>
                </a:cubicBezTo>
                <a:cubicBezTo>
                  <a:pt x="1783556" y="71895"/>
                  <a:pt x="1791494" y="47289"/>
                  <a:pt x="1804988" y="33795"/>
                </a:cubicBezTo>
                <a:cubicBezTo>
                  <a:pt x="1818482" y="20301"/>
                  <a:pt x="1819276" y="3632"/>
                  <a:pt x="1843088" y="457"/>
                </a:cubicBezTo>
                <a:cubicBezTo>
                  <a:pt x="1866901" y="-2718"/>
                  <a:pt x="1910557" y="11570"/>
                  <a:pt x="1947863" y="14745"/>
                </a:cubicBezTo>
                <a:cubicBezTo>
                  <a:pt x="1985169" y="17920"/>
                  <a:pt x="2037556" y="17920"/>
                  <a:pt x="2066925" y="19507"/>
                </a:cubicBezTo>
                <a:cubicBezTo>
                  <a:pt x="2096294" y="21094"/>
                  <a:pt x="2110184" y="22682"/>
                  <a:pt x="2124075" y="24270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олилиния 55">
            <a:extLst>
              <a:ext uri="{FF2B5EF4-FFF2-40B4-BE49-F238E27FC236}">
                <a16:creationId xmlns:a16="http://schemas.microsoft.com/office/drawing/2014/main" xmlns="" id="{CFD7E2EA-632D-4627-8034-215602D3C53D}"/>
              </a:ext>
            </a:extLst>
          </p:cNvPr>
          <p:cNvSpPr/>
          <p:nvPr/>
        </p:nvSpPr>
        <p:spPr>
          <a:xfrm>
            <a:off x="1845210" y="2923623"/>
            <a:ext cx="152400" cy="373523"/>
          </a:xfrm>
          <a:custGeom>
            <a:avLst/>
            <a:gdLst>
              <a:gd name="connsiteX0" fmla="*/ 152400 w 152400"/>
              <a:gd name="connsiteY0" fmla="*/ 0 h 376237"/>
              <a:gd name="connsiteX1" fmla="*/ 138112 w 152400"/>
              <a:gd name="connsiteY1" fmla="*/ 80962 h 376237"/>
              <a:gd name="connsiteX2" fmla="*/ 128587 w 152400"/>
              <a:gd name="connsiteY2" fmla="*/ 100012 h 376237"/>
              <a:gd name="connsiteX3" fmla="*/ 76200 w 152400"/>
              <a:gd name="connsiteY3" fmla="*/ 95250 h 376237"/>
              <a:gd name="connsiteX4" fmla="*/ 28575 w 152400"/>
              <a:gd name="connsiteY4" fmla="*/ 285750 h 376237"/>
              <a:gd name="connsiteX5" fmla="*/ 0 w 152400"/>
              <a:gd name="connsiteY5" fmla="*/ 376237 h 376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2400" h="376237">
                <a:moveTo>
                  <a:pt x="152400" y="0"/>
                </a:moveTo>
                <a:lnTo>
                  <a:pt x="138112" y="80962"/>
                </a:lnTo>
                <a:cubicBezTo>
                  <a:pt x="134143" y="97631"/>
                  <a:pt x="138906" y="97631"/>
                  <a:pt x="128587" y="100012"/>
                </a:cubicBezTo>
                <a:cubicBezTo>
                  <a:pt x="118268" y="102393"/>
                  <a:pt x="92869" y="64294"/>
                  <a:pt x="76200" y="95250"/>
                </a:cubicBezTo>
                <a:cubicBezTo>
                  <a:pt x="59531" y="126206"/>
                  <a:pt x="41275" y="238919"/>
                  <a:pt x="28575" y="285750"/>
                </a:cubicBezTo>
                <a:cubicBezTo>
                  <a:pt x="15875" y="332581"/>
                  <a:pt x="7937" y="354409"/>
                  <a:pt x="0" y="376237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олилиния 57">
            <a:extLst>
              <a:ext uri="{FF2B5EF4-FFF2-40B4-BE49-F238E27FC236}">
                <a16:creationId xmlns:a16="http://schemas.microsoft.com/office/drawing/2014/main" xmlns="" id="{217A6F0E-95EC-49C7-9CC4-0B44FB87502B}"/>
              </a:ext>
            </a:extLst>
          </p:cNvPr>
          <p:cNvSpPr/>
          <p:nvPr/>
        </p:nvSpPr>
        <p:spPr>
          <a:xfrm>
            <a:off x="2642928" y="1918890"/>
            <a:ext cx="564357" cy="482271"/>
          </a:xfrm>
          <a:custGeom>
            <a:avLst/>
            <a:gdLst>
              <a:gd name="connsiteX0" fmla="*/ 0 w 564357"/>
              <a:gd name="connsiteY0" fmla="*/ 485775 h 485775"/>
              <a:gd name="connsiteX1" fmla="*/ 52388 w 564357"/>
              <a:gd name="connsiteY1" fmla="*/ 435769 h 485775"/>
              <a:gd name="connsiteX2" fmla="*/ 159544 w 564357"/>
              <a:gd name="connsiteY2" fmla="*/ 357188 h 485775"/>
              <a:gd name="connsiteX3" fmla="*/ 195263 w 564357"/>
              <a:gd name="connsiteY3" fmla="*/ 311944 h 485775"/>
              <a:gd name="connsiteX4" fmla="*/ 221457 w 564357"/>
              <a:gd name="connsiteY4" fmla="*/ 242888 h 485775"/>
              <a:gd name="connsiteX5" fmla="*/ 245269 w 564357"/>
              <a:gd name="connsiteY5" fmla="*/ 197644 h 485775"/>
              <a:gd name="connsiteX6" fmla="*/ 311944 w 564357"/>
              <a:gd name="connsiteY6" fmla="*/ 150019 h 485775"/>
              <a:gd name="connsiteX7" fmla="*/ 402432 w 564357"/>
              <a:gd name="connsiteY7" fmla="*/ 95250 h 485775"/>
              <a:gd name="connsiteX8" fmla="*/ 500063 w 564357"/>
              <a:gd name="connsiteY8" fmla="*/ 42863 h 485775"/>
              <a:gd name="connsiteX9" fmla="*/ 564357 w 564357"/>
              <a:gd name="connsiteY9" fmla="*/ 0 h 485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64357" h="485775">
                <a:moveTo>
                  <a:pt x="0" y="485775"/>
                </a:moveTo>
                <a:cubicBezTo>
                  <a:pt x="12898" y="471487"/>
                  <a:pt x="25797" y="457200"/>
                  <a:pt x="52388" y="435769"/>
                </a:cubicBezTo>
                <a:cubicBezTo>
                  <a:pt x="78979" y="414338"/>
                  <a:pt x="135732" y="377825"/>
                  <a:pt x="159544" y="357188"/>
                </a:cubicBezTo>
                <a:cubicBezTo>
                  <a:pt x="183356" y="336551"/>
                  <a:pt x="184944" y="330994"/>
                  <a:pt x="195263" y="311944"/>
                </a:cubicBezTo>
                <a:cubicBezTo>
                  <a:pt x="205582" y="292894"/>
                  <a:pt x="213123" y="261938"/>
                  <a:pt x="221457" y="242888"/>
                </a:cubicBezTo>
                <a:cubicBezTo>
                  <a:pt x="229791" y="223838"/>
                  <a:pt x="230188" y="213122"/>
                  <a:pt x="245269" y="197644"/>
                </a:cubicBezTo>
                <a:cubicBezTo>
                  <a:pt x="260350" y="182166"/>
                  <a:pt x="285750" y="167085"/>
                  <a:pt x="311944" y="150019"/>
                </a:cubicBezTo>
                <a:cubicBezTo>
                  <a:pt x="338138" y="132953"/>
                  <a:pt x="371079" y="113109"/>
                  <a:pt x="402432" y="95250"/>
                </a:cubicBezTo>
                <a:cubicBezTo>
                  <a:pt x="433785" y="77391"/>
                  <a:pt x="473076" y="58738"/>
                  <a:pt x="500063" y="42863"/>
                </a:cubicBezTo>
                <a:cubicBezTo>
                  <a:pt x="527051" y="26988"/>
                  <a:pt x="545704" y="13494"/>
                  <a:pt x="564357" y="0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олилиния 58">
            <a:extLst>
              <a:ext uri="{FF2B5EF4-FFF2-40B4-BE49-F238E27FC236}">
                <a16:creationId xmlns:a16="http://schemas.microsoft.com/office/drawing/2014/main" xmlns="" id="{38DFE253-071F-4A5F-BD3E-5CC4669E301E}"/>
              </a:ext>
            </a:extLst>
          </p:cNvPr>
          <p:cNvSpPr/>
          <p:nvPr/>
        </p:nvSpPr>
        <p:spPr>
          <a:xfrm>
            <a:off x="5463122" y="2622597"/>
            <a:ext cx="644525" cy="179695"/>
          </a:xfrm>
          <a:custGeom>
            <a:avLst/>
            <a:gdLst>
              <a:gd name="connsiteX0" fmla="*/ 0 w 644525"/>
              <a:gd name="connsiteY0" fmla="*/ 168275 h 181001"/>
              <a:gd name="connsiteX1" fmla="*/ 66675 w 644525"/>
              <a:gd name="connsiteY1" fmla="*/ 149225 h 181001"/>
              <a:gd name="connsiteX2" fmla="*/ 168275 w 644525"/>
              <a:gd name="connsiteY2" fmla="*/ 180975 h 181001"/>
              <a:gd name="connsiteX3" fmla="*/ 203200 w 644525"/>
              <a:gd name="connsiteY3" fmla="*/ 142875 h 181001"/>
              <a:gd name="connsiteX4" fmla="*/ 330200 w 644525"/>
              <a:gd name="connsiteY4" fmla="*/ 95250 h 181001"/>
              <a:gd name="connsiteX5" fmla="*/ 454025 w 644525"/>
              <a:gd name="connsiteY5" fmla="*/ 57150 h 181001"/>
              <a:gd name="connsiteX6" fmla="*/ 565150 w 644525"/>
              <a:gd name="connsiteY6" fmla="*/ 25400 h 181001"/>
              <a:gd name="connsiteX7" fmla="*/ 644525 w 644525"/>
              <a:gd name="connsiteY7" fmla="*/ 0 h 181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4525" h="181001">
                <a:moveTo>
                  <a:pt x="0" y="168275"/>
                </a:moveTo>
                <a:cubicBezTo>
                  <a:pt x="19314" y="157691"/>
                  <a:pt x="38629" y="147108"/>
                  <a:pt x="66675" y="149225"/>
                </a:cubicBezTo>
                <a:cubicBezTo>
                  <a:pt x="94721" y="151342"/>
                  <a:pt x="145521" y="182033"/>
                  <a:pt x="168275" y="180975"/>
                </a:cubicBezTo>
                <a:cubicBezTo>
                  <a:pt x="191029" y="179917"/>
                  <a:pt x="176213" y="157162"/>
                  <a:pt x="203200" y="142875"/>
                </a:cubicBezTo>
                <a:cubicBezTo>
                  <a:pt x="230188" y="128587"/>
                  <a:pt x="288396" y="109537"/>
                  <a:pt x="330200" y="95250"/>
                </a:cubicBezTo>
                <a:cubicBezTo>
                  <a:pt x="372004" y="80963"/>
                  <a:pt x="414867" y="68792"/>
                  <a:pt x="454025" y="57150"/>
                </a:cubicBezTo>
                <a:cubicBezTo>
                  <a:pt x="493183" y="45508"/>
                  <a:pt x="533400" y="34925"/>
                  <a:pt x="565150" y="25400"/>
                </a:cubicBezTo>
                <a:cubicBezTo>
                  <a:pt x="596900" y="15875"/>
                  <a:pt x="620712" y="7937"/>
                  <a:pt x="644525" y="0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олилиния 68">
            <a:extLst>
              <a:ext uri="{FF2B5EF4-FFF2-40B4-BE49-F238E27FC236}">
                <a16:creationId xmlns:a16="http://schemas.microsoft.com/office/drawing/2014/main" xmlns="" id="{AC69EFE9-EAD0-4F07-9F82-797A1E88444D}"/>
              </a:ext>
            </a:extLst>
          </p:cNvPr>
          <p:cNvSpPr/>
          <p:nvPr/>
        </p:nvSpPr>
        <p:spPr>
          <a:xfrm>
            <a:off x="6140985" y="2613377"/>
            <a:ext cx="390525" cy="475731"/>
          </a:xfrm>
          <a:custGeom>
            <a:avLst/>
            <a:gdLst>
              <a:gd name="connsiteX0" fmla="*/ 0 w 390525"/>
              <a:gd name="connsiteY0" fmla="*/ 79137 h 479187"/>
              <a:gd name="connsiteX1" fmla="*/ 166687 w 390525"/>
              <a:gd name="connsiteY1" fmla="*/ 2937 h 479187"/>
              <a:gd name="connsiteX2" fmla="*/ 233362 w 390525"/>
              <a:gd name="connsiteY2" fmla="*/ 169625 h 479187"/>
              <a:gd name="connsiteX3" fmla="*/ 309562 w 390525"/>
              <a:gd name="connsiteY3" fmla="*/ 307737 h 479187"/>
              <a:gd name="connsiteX4" fmla="*/ 357187 w 390525"/>
              <a:gd name="connsiteY4" fmla="*/ 431562 h 479187"/>
              <a:gd name="connsiteX5" fmla="*/ 390525 w 390525"/>
              <a:gd name="connsiteY5" fmla="*/ 479187 h 479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0525" h="479187">
                <a:moveTo>
                  <a:pt x="0" y="79137"/>
                </a:moveTo>
                <a:cubicBezTo>
                  <a:pt x="63896" y="33496"/>
                  <a:pt x="127793" y="-12144"/>
                  <a:pt x="166687" y="2937"/>
                </a:cubicBezTo>
                <a:cubicBezTo>
                  <a:pt x="205581" y="18018"/>
                  <a:pt x="209550" y="118825"/>
                  <a:pt x="233362" y="169625"/>
                </a:cubicBezTo>
                <a:cubicBezTo>
                  <a:pt x="257174" y="220425"/>
                  <a:pt x="288925" y="264081"/>
                  <a:pt x="309562" y="307737"/>
                </a:cubicBezTo>
                <a:cubicBezTo>
                  <a:pt x="330199" y="351393"/>
                  <a:pt x="343693" y="402987"/>
                  <a:pt x="357187" y="431562"/>
                </a:cubicBezTo>
                <a:cubicBezTo>
                  <a:pt x="370681" y="460137"/>
                  <a:pt x="380603" y="469662"/>
                  <a:pt x="390525" y="479187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1" name="Группа 40">
            <a:extLst>
              <a:ext uri="{FF2B5EF4-FFF2-40B4-BE49-F238E27FC236}">
                <a16:creationId xmlns:a16="http://schemas.microsoft.com/office/drawing/2014/main" xmlns="" id="{43080C32-289B-4DF2-813F-82AC43E99DB1}"/>
              </a:ext>
            </a:extLst>
          </p:cNvPr>
          <p:cNvGrpSpPr/>
          <p:nvPr/>
        </p:nvGrpSpPr>
        <p:grpSpPr>
          <a:xfrm>
            <a:off x="1587234" y="2637302"/>
            <a:ext cx="418704" cy="366668"/>
            <a:chOff x="582351" y="3372595"/>
            <a:chExt cx="418704" cy="369332"/>
          </a:xfrm>
        </p:grpSpPr>
        <p:sp>
          <p:nvSpPr>
            <p:cNvPr id="42" name="Овал 41">
              <a:extLst>
                <a:ext uri="{FF2B5EF4-FFF2-40B4-BE49-F238E27FC236}">
                  <a16:creationId xmlns:a16="http://schemas.microsoft.com/office/drawing/2014/main" xmlns="" id="{58951C22-E828-451E-BCBF-349E6CE83252}"/>
                </a:ext>
              </a:extLst>
            </p:cNvPr>
            <p:cNvSpPr/>
            <p:nvPr/>
          </p:nvSpPr>
          <p:spPr>
            <a:xfrm>
              <a:off x="643749" y="3413953"/>
              <a:ext cx="302455" cy="280989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 b="1" dirty="0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xmlns="" id="{E03BA7BE-CCD1-4B50-BD52-34CD74D5C505}"/>
                </a:ext>
              </a:extLst>
            </p:cNvPr>
            <p:cNvSpPr txBox="1"/>
            <p:nvPr/>
          </p:nvSpPr>
          <p:spPr>
            <a:xfrm>
              <a:off x="582351" y="3372595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>
                  <a:solidFill>
                    <a:srgbClr val="C00000"/>
                  </a:solidFill>
                </a:rPr>
                <a:t>60</a:t>
              </a:r>
            </a:p>
          </p:txBody>
        </p:sp>
      </p:grpSp>
      <p:grpSp>
        <p:nvGrpSpPr>
          <p:cNvPr id="44" name="Группа 43">
            <a:extLst>
              <a:ext uri="{FF2B5EF4-FFF2-40B4-BE49-F238E27FC236}">
                <a16:creationId xmlns:a16="http://schemas.microsoft.com/office/drawing/2014/main" xmlns="" id="{32008528-7153-444D-92BF-A1E5E233F6E6}"/>
              </a:ext>
            </a:extLst>
          </p:cNvPr>
          <p:cNvGrpSpPr/>
          <p:nvPr/>
        </p:nvGrpSpPr>
        <p:grpSpPr>
          <a:xfrm>
            <a:off x="1518290" y="3092568"/>
            <a:ext cx="418704" cy="366669"/>
            <a:chOff x="881750" y="3204733"/>
            <a:chExt cx="418704" cy="369332"/>
          </a:xfrm>
        </p:grpSpPr>
        <p:sp>
          <p:nvSpPr>
            <p:cNvPr id="45" name="Овал 44">
              <a:extLst>
                <a:ext uri="{FF2B5EF4-FFF2-40B4-BE49-F238E27FC236}">
                  <a16:creationId xmlns:a16="http://schemas.microsoft.com/office/drawing/2014/main" xmlns="" id="{CB9C24BC-A0B7-43B0-BEE6-BE9103722D57}"/>
                </a:ext>
              </a:extLst>
            </p:cNvPr>
            <p:cNvSpPr/>
            <p:nvPr/>
          </p:nvSpPr>
          <p:spPr>
            <a:xfrm>
              <a:off x="946205" y="3262458"/>
              <a:ext cx="302455" cy="280989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 b="1" dirty="0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xmlns="" id="{31271CA0-2A80-4E7B-B7B6-654824FD5270}"/>
                </a:ext>
              </a:extLst>
            </p:cNvPr>
            <p:cNvSpPr txBox="1"/>
            <p:nvPr/>
          </p:nvSpPr>
          <p:spPr>
            <a:xfrm>
              <a:off x="881750" y="3204733"/>
              <a:ext cx="4187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>
                  <a:solidFill>
                    <a:srgbClr val="C00000"/>
                  </a:solidFill>
                </a:rPr>
                <a:t>15</a:t>
              </a:r>
            </a:p>
          </p:txBody>
        </p:sp>
      </p:grpSp>
      <p:grpSp>
        <p:nvGrpSpPr>
          <p:cNvPr id="47" name="Группа 46">
            <a:extLst>
              <a:ext uri="{FF2B5EF4-FFF2-40B4-BE49-F238E27FC236}">
                <a16:creationId xmlns:a16="http://schemas.microsoft.com/office/drawing/2014/main" xmlns="" id="{228893E3-99D1-49FC-8816-55450F567A1F}"/>
              </a:ext>
            </a:extLst>
          </p:cNvPr>
          <p:cNvGrpSpPr/>
          <p:nvPr/>
        </p:nvGrpSpPr>
        <p:grpSpPr>
          <a:xfrm>
            <a:off x="3835801" y="1416444"/>
            <a:ext cx="302455" cy="369332"/>
            <a:chOff x="946205" y="3200355"/>
            <a:chExt cx="302455" cy="372015"/>
          </a:xfrm>
        </p:grpSpPr>
        <p:sp>
          <p:nvSpPr>
            <p:cNvPr id="48" name="Овал 47">
              <a:extLst>
                <a:ext uri="{FF2B5EF4-FFF2-40B4-BE49-F238E27FC236}">
                  <a16:creationId xmlns:a16="http://schemas.microsoft.com/office/drawing/2014/main" xmlns="" id="{88FCF00B-1773-4E1A-A96A-078C4E199301}"/>
                </a:ext>
              </a:extLst>
            </p:cNvPr>
            <p:cNvSpPr/>
            <p:nvPr/>
          </p:nvSpPr>
          <p:spPr>
            <a:xfrm>
              <a:off x="946205" y="3262458"/>
              <a:ext cx="302455" cy="280989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 b="1" dirty="0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xmlns="" id="{0770A386-CFA0-4D13-85E4-919D9C2838AA}"/>
                </a:ext>
              </a:extLst>
            </p:cNvPr>
            <p:cNvSpPr txBox="1"/>
            <p:nvPr/>
          </p:nvSpPr>
          <p:spPr>
            <a:xfrm>
              <a:off x="946205" y="3200355"/>
              <a:ext cx="253924" cy="3720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>
                  <a:solidFill>
                    <a:srgbClr val="C00000"/>
                  </a:solidFill>
                </a:rPr>
                <a:t>6</a:t>
              </a:r>
            </a:p>
          </p:txBody>
        </p:sp>
      </p:grpSp>
      <p:sp>
        <p:nvSpPr>
          <p:cNvPr id="50" name="Овал 49">
            <a:extLst>
              <a:ext uri="{FF2B5EF4-FFF2-40B4-BE49-F238E27FC236}">
                <a16:creationId xmlns:a16="http://schemas.microsoft.com/office/drawing/2014/main" xmlns="" id="{5E04E1C2-5951-4BDD-A6F5-DF75C98C478D}"/>
              </a:ext>
            </a:extLst>
          </p:cNvPr>
          <p:cNvSpPr/>
          <p:nvPr/>
        </p:nvSpPr>
        <p:spPr>
          <a:xfrm>
            <a:off x="5259150" y="2547516"/>
            <a:ext cx="302455" cy="278962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>
              <a:solidFill>
                <a:srgbClr val="C00000"/>
              </a:solidFill>
            </a:endParaRPr>
          </a:p>
        </p:txBody>
      </p:sp>
      <p:grpSp>
        <p:nvGrpSpPr>
          <p:cNvPr id="51" name="Группа 50">
            <a:extLst>
              <a:ext uri="{FF2B5EF4-FFF2-40B4-BE49-F238E27FC236}">
                <a16:creationId xmlns:a16="http://schemas.microsoft.com/office/drawing/2014/main" xmlns="" id="{46B77FB5-1ED5-497C-A8A2-3FF521F1D539}"/>
              </a:ext>
            </a:extLst>
          </p:cNvPr>
          <p:cNvGrpSpPr/>
          <p:nvPr/>
        </p:nvGrpSpPr>
        <p:grpSpPr>
          <a:xfrm>
            <a:off x="5988641" y="2666577"/>
            <a:ext cx="418704" cy="369332"/>
            <a:chOff x="908253" y="3214555"/>
            <a:chExt cx="418704" cy="372015"/>
          </a:xfrm>
        </p:grpSpPr>
        <p:sp>
          <p:nvSpPr>
            <p:cNvPr id="52" name="Овал 51">
              <a:extLst>
                <a:ext uri="{FF2B5EF4-FFF2-40B4-BE49-F238E27FC236}">
                  <a16:creationId xmlns:a16="http://schemas.microsoft.com/office/drawing/2014/main" xmlns="" id="{01D991BF-68FA-4722-91F3-18C7E77ED158}"/>
                </a:ext>
              </a:extLst>
            </p:cNvPr>
            <p:cNvSpPr/>
            <p:nvPr/>
          </p:nvSpPr>
          <p:spPr>
            <a:xfrm>
              <a:off x="946205" y="3262458"/>
              <a:ext cx="302455" cy="280989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 b="1" dirty="0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xmlns="" id="{CD689231-05BA-4BB4-906A-AACD4044EF94}"/>
                </a:ext>
              </a:extLst>
            </p:cNvPr>
            <p:cNvSpPr txBox="1"/>
            <p:nvPr/>
          </p:nvSpPr>
          <p:spPr>
            <a:xfrm>
              <a:off x="908253" y="3214555"/>
              <a:ext cx="418704" cy="3720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>
                  <a:solidFill>
                    <a:srgbClr val="C00000"/>
                  </a:solidFill>
                </a:rPr>
                <a:t>15</a:t>
              </a:r>
            </a:p>
          </p:txBody>
        </p: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B98A8D72-8B0B-458D-8FD1-07E9BA8D9200}"/>
              </a:ext>
            </a:extLst>
          </p:cNvPr>
          <p:cNvSpPr txBox="1"/>
          <p:nvPr/>
        </p:nvSpPr>
        <p:spPr>
          <a:xfrm>
            <a:off x="5259150" y="2495030"/>
            <a:ext cx="301686" cy="3666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6</a:t>
            </a:r>
          </a:p>
        </p:txBody>
      </p:sp>
      <p:grpSp>
        <p:nvGrpSpPr>
          <p:cNvPr id="55" name="Группа 54">
            <a:extLst>
              <a:ext uri="{FF2B5EF4-FFF2-40B4-BE49-F238E27FC236}">
                <a16:creationId xmlns:a16="http://schemas.microsoft.com/office/drawing/2014/main" xmlns="" id="{1C8ECE9F-8B03-4999-AACC-DEEB2906C721}"/>
              </a:ext>
            </a:extLst>
          </p:cNvPr>
          <p:cNvGrpSpPr/>
          <p:nvPr/>
        </p:nvGrpSpPr>
        <p:grpSpPr>
          <a:xfrm>
            <a:off x="6474895" y="2901186"/>
            <a:ext cx="418704" cy="366668"/>
            <a:chOff x="595978" y="3369868"/>
            <a:chExt cx="418704" cy="369332"/>
          </a:xfrm>
        </p:grpSpPr>
        <p:sp>
          <p:nvSpPr>
            <p:cNvPr id="56" name="Овал 55">
              <a:extLst>
                <a:ext uri="{FF2B5EF4-FFF2-40B4-BE49-F238E27FC236}">
                  <a16:creationId xmlns:a16="http://schemas.microsoft.com/office/drawing/2014/main" xmlns="" id="{63E33FE5-FECE-44AF-941A-C018D80D64B5}"/>
                </a:ext>
              </a:extLst>
            </p:cNvPr>
            <p:cNvSpPr/>
            <p:nvPr/>
          </p:nvSpPr>
          <p:spPr>
            <a:xfrm>
              <a:off x="643749" y="3413953"/>
              <a:ext cx="302455" cy="280989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 b="1" dirty="0"/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xmlns="" id="{8CEC71E0-1C0B-43A0-9BD1-0CD4EEC4B55D}"/>
                </a:ext>
              </a:extLst>
            </p:cNvPr>
            <p:cNvSpPr txBox="1"/>
            <p:nvPr/>
          </p:nvSpPr>
          <p:spPr>
            <a:xfrm>
              <a:off x="595978" y="336986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>
                  <a:solidFill>
                    <a:srgbClr val="C00000"/>
                  </a:solidFill>
                </a:rPr>
                <a:t>60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3378836" y="948336"/>
            <a:ext cx="20009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prstClr val="black"/>
                </a:solidFill>
                <a:ea typeface="DejaVu Sans"/>
                <a:cs typeface="DejaVu Sans"/>
              </a:rPr>
              <a:t>Железнодорожный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129181" y="2486975"/>
            <a:ext cx="1325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prstClr val="black"/>
                </a:solidFill>
                <a:ea typeface="DejaVu Sans"/>
                <a:cs typeface="DejaVu Sans"/>
              </a:rPr>
              <a:t>ст. Пермь-2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xmlns="" id="{2F108A38-4589-4771-8EE1-C69853F4EDCB}"/>
              </a:ext>
            </a:extLst>
          </p:cNvPr>
          <p:cNvSpPr txBox="1"/>
          <p:nvPr/>
        </p:nvSpPr>
        <p:spPr>
          <a:xfrm>
            <a:off x="5530680" y="2819772"/>
            <a:ext cx="5932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prstClr val="black"/>
                </a:solidFill>
                <a:ea typeface="DejaVu Sans"/>
                <a:cs typeface="DejaVu Sans"/>
              </a:rPr>
              <a:t>ЦКР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B63D29CE-115D-4D12-AFC5-5B543D3E9212}"/>
              </a:ext>
            </a:extLst>
          </p:cNvPr>
          <p:cNvSpPr txBox="1"/>
          <p:nvPr/>
        </p:nvSpPr>
        <p:spPr>
          <a:xfrm>
            <a:off x="5166190" y="3216675"/>
            <a:ext cx="1913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prstClr val="black"/>
                </a:solidFill>
                <a:ea typeface="DejaVu Sans"/>
                <a:cs typeface="DejaVu Sans"/>
              </a:rPr>
              <a:t>Комсомольская пл.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xmlns="" id="{831ACDD1-323E-4412-A6A7-83FA06E0C771}"/>
              </a:ext>
            </a:extLst>
          </p:cNvPr>
          <p:cNvSpPr txBox="1"/>
          <p:nvPr/>
        </p:nvSpPr>
        <p:spPr>
          <a:xfrm>
            <a:off x="1776886" y="3248880"/>
            <a:ext cx="8660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prstClr val="black"/>
                </a:solidFill>
                <a:ea typeface="DejaVu Sans"/>
                <a:cs typeface="DejaVu Sans"/>
              </a:rPr>
              <a:t>Южная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xmlns="" id="{E5E5C9E7-39A3-4FC6-9249-F401CAE22CC7}"/>
              </a:ext>
            </a:extLst>
          </p:cNvPr>
          <p:cNvSpPr txBox="1"/>
          <p:nvPr/>
        </p:nvSpPr>
        <p:spPr>
          <a:xfrm>
            <a:off x="1951951" y="2638396"/>
            <a:ext cx="17347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prstClr val="black"/>
                </a:solidFill>
                <a:ea typeface="DejaVu Sans"/>
                <a:cs typeface="DejaVu Sans"/>
              </a:rPr>
              <a:t>ДДК им.Кирова</a:t>
            </a:r>
          </a:p>
        </p:txBody>
      </p:sp>
      <p:sp>
        <p:nvSpPr>
          <p:cNvPr id="58" name="Овал 57">
            <a:extLst>
              <a:ext uri="{FF2B5EF4-FFF2-40B4-BE49-F238E27FC236}">
                <a16:creationId xmlns:a16="http://schemas.microsoft.com/office/drawing/2014/main" xmlns="" id="{AA1E618F-98FA-4639-93BF-7038757ECA24}"/>
              </a:ext>
            </a:extLst>
          </p:cNvPr>
          <p:cNvSpPr/>
          <p:nvPr/>
        </p:nvSpPr>
        <p:spPr>
          <a:xfrm>
            <a:off x="4142266" y="1268033"/>
            <a:ext cx="237029" cy="2318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/>
          </a:p>
        </p:txBody>
      </p:sp>
      <p:sp>
        <p:nvSpPr>
          <p:cNvPr id="63" name="Полилиния 53">
            <a:extLst>
              <a:ext uri="{FF2B5EF4-FFF2-40B4-BE49-F238E27FC236}">
                <a16:creationId xmlns:a16="http://schemas.microsoft.com/office/drawing/2014/main" xmlns="" id="{83DFF1F8-8F07-4D76-B1FE-7A5EF28D5C78}"/>
              </a:ext>
            </a:extLst>
          </p:cNvPr>
          <p:cNvSpPr/>
          <p:nvPr/>
        </p:nvSpPr>
        <p:spPr>
          <a:xfrm>
            <a:off x="3530307" y="1750812"/>
            <a:ext cx="1797050" cy="1179058"/>
          </a:xfrm>
          <a:custGeom>
            <a:avLst/>
            <a:gdLst>
              <a:gd name="connsiteX0" fmla="*/ 0 w 1790700"/>
              <a:gd name="connsiteY0" fmla="*/ 0 h 1178385"/>
              <a:gd name="connsiteX1" fmla="*/ 92075 w 1790700"/>
              <a:gd name="connsiteY1" fmla="*/ 60325 h 1178385"/>
              <a:gd name="connsiteX2" fmla="*/ 161925 w 1790700"/>
              <a:gd name="connsiteY2" fmla="*/ 136525 h 1178385"/>
              <a:gd name="connsiteX3" fmla="*/ 180975 w 1790700"/>
              <a:gd name="connsiteY3" fmla="*/ 263525 h 1178385"/>
              <a:gd name="connsiteX4" fmla="*/ 165100 w 1790700"/>
              <a:gd name="connsiteY4" fmla="*/ 390525 h 1178385"/>
              <a:gd name="connsiteX5" fmla="*/ 133350 w 1790700"/>
              <a:gd name="connsiteY5" fmla="*/ 587375 h 1178385"/>
              <a:gd name="connsiteX6" fmla="*/ 111125 w 1790700"/>
              <a:gd name="connsiteY6" fmla="*/ 736600 h 1178385"/>
              <a:gd name="connsiteX7" fmla="*/ 107950 w 1790700"/>
              <a:gd name="connsiteY7" fmla="*/ 825500 h 1178385"/>
              <a:gd name="connsiteX8" fmla="*/ 149225 w 1790700"/>
              <a:gd name="connsiteY8" fmla="*/ 831850 h 1178385"/>
              <a:gd name="connsiteX9" fmla="*/ 200025 w 1790700"/>
              <a:gd name="connsiteY9" fmla="*/ 822325 h 1178385"/>
              <a:gd name="connsiteX10" fmla="*/ 266700 w 1790700"/>
              <a:gd name="connsiteY10" fmla="*/ 857250 h 1178385"/>
              <a:gd name="connsiteX11" fmla="*/ 330200 w 1790700"/>
              <a:gd name="connsiteY11" fmla="*/ 920750 h 1178385"/>
              <a:gd name="connsiteX12" fmla="*/ 374650 w 1790700"/>
              <a:gd name="connsiteY12" fmla="*/ 955675 h 1178385"/>
              <a:gd name="connsiteX13" fmla="*/ 469900 w 1790700"/>
              <a:gd name="connsiteY13" fmla="*/ 971550 h 1178385"/>
              <a:gd name="connsiteX14" fmla="*/ 561975 w 1790700"/>
              <a:gd name="connsiteY14" fmla="*/ 984250 h 1178385"/>
              <a:gd name="connsiteX15" fmla="*/ 635000 w 1790700"/>
              <a:gd name="connsiteY15" fmla="*/ 1028700 h 1178385"/>
              <a:gd name="connsiteX16" fmla="*/ 698500 w 1790700"/>
              <a:gd name="connsiteY16" fmla="*/ 1073150 h 1178385"/>
              <a:gd name="connsiteX17" fmla="*/ 771525 w 1790700"/>
              <a:gd name="connsiteY17" fmla="*/ 1108075 h 1178385"/>
              <a:gd name="connsiteX18" fmla="*/ 876300 w 1790700"/>
              <a:gd name="connsiteY18" fmla="*/ 1092200 h 1178385"/>
              <a:gd name="connsiteX19" fmla="*/ 1012825 w 1790700"/>
              <a:gd name="connsiteY19" fmla="*/ 1085850 h 1178385"/>
              <a:gd name="connsiteX20" fmla="*/ 1130300 w 1790700"/>
              <a:gd name="connsiteY20" fmla="*/ 1076325 h 1178385"/>
              <a:gd name="connsiteX21" fmla="*/ 1241425 w 1790700"/>
              <a:gd name="connsiteY21" fmla="*/ 1076325 h 1178385"/>
              <a:gd name="connsiteX22" fmla="*/ 1266825 w 1790700"/>
              <a:gd name="connsiteY22" fmla="*/ 1104900 h 1178385"/>
              <a:gd name="connsiteX23" fmla="*/ 1289050 w 1790700"/>
              <a:gd name="connsiteY23" fmla="*/ 1165225 h 1178385"/>
              <a:gd name="connsiteX24" fmla="*/ 1304925 w 1790700"/>
              <a:gd name="connsiteY24" fmla="*/ 1177925 h 1178385"/>
              <a:gd name="connsiteX25" fmla="*/ 1384300 w 1790700"/>
              <a:gd name="connsiteY25" fmla="*/ 1155700 h 1178385"/>
              <a:gd name="connsiteX26" fmla="*/ 1476375 w 1790700"/>
              <a:gd name="connsiteY26" fmla="*/ 1149350 h 1178385"/>
              <a:gd name="connsiteX27" fmla="*/ 1565275 w 1790700"/>
              <a:gd name="connsiteY27" fmla="*/ 1133475 h 1178385"/>
              <a:gd name="connsiteX28" fmla="*/ 1606550 w 1790700"/>
              <a:gd name="connsiteY28" fmla="*/ 1127125 h 1178385"/>
              <a:gd name="connsiteX29" fmla="*/ 1673225 w 1790700"/>
              <a:gd name="connsiteY29" fmla="*/ 1149350 h 1178385"/>
              <a:gd name="connsiteX30" fmla="*/ 1743075 w 1790700"/>
              <a:gd name="connsiteY30" fmla="*/ 1152525 h 1178385"/>
              <a:gd name="connsiteX31" fmla="*/ 1790700 w 1790700"/>
              <a:gd name="connsiteY31" fmla="*/ 1168400 h 11783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790700" h="1178385">
                <a:moveTo>
                  <a:pt x="0" y="0"/>
                </a:moveTo>
                <a:cubicBezTo>
                  <a:pt x="32544" y="18785"/>
                  <a:pt x="65088" y="37571"/>
                  <a:pt x="92075" y="60325"/>
                </a:cubicBezTo>
                <a:cubicBezTo>
                  <a:pt x="119063" y="83079"/>
                  <a:pt x="147108" y="102658"/>
                  <a:pt x="161925" y="136525"/>
                </a:cubicBezTo>
                <a:cubicBezTo>
                  <a:pt x="176742" y="170392"/>
                  <a:pt x="180446" y="221192"/>
                  <a:pt x="180975" y="263525"/>
                </a:cubicBezTo>
                <a:cubicBezTo>
                  <a:pt x="181504" y="305858"/>
                  <a:pt x="173037" y="336550"/>
                  <a:pt x="165100" y="390525"/>
                </a:cubicBezTo>
                <a:cubicBezTo>
                  <a:pt x="157163" y="444500"/>
                  <a:pt x="142346" y="529696"/>
                  <a:pt x="133350" y="587375"/>
                </a:cubicBezTo>
                <a:cubicBezTo>
                  <a:pt x="124354" y="645054"/>
                  <a:pt x="115358" y="696912"/>
                  <a:pt x="111125" y="736600"/>
                </a:cubicBezTo>
                <a:cubicBezTo>
                  <a:pt x="106892" y="776288"/>
                  <a:pt x="101600" y="809625"/>
                  <a:pt x="107950" y="825500"/>
                </a:cubicBezTo>
                <a:cubicBezTo>
                  <a:pt x="114300" y="841375"/>
                  <a:pt x="133879" y="832379"/>
                  <a:pt x="149225" y="831850"/>
                </a:cubicBezTo>
                <a:cubicBezTo>
                  <a:pt x="164571" y="831321"/>
                  <a:pt x="180446" y="818092"/>
                  <a:pt x="200025" y="822325"/>
                </a:cubicBezTo>
                <a:cubicBezTo>
                  <a:pt x="219604" y="826558"/>
                  <a:pt x="245004" y="840846"/>
                  <a:pt x="266700" y="857250"/>
                </a:cubicBezTo>
                <a:cubicBezTo>
                  <a:pt x="288396" y="873654"/>
                  <a:pt x="312208" y="904346"/>
                  <a:pt x="330200" y="920750"/>
                </a:cubicBezTo>
                <a:cubicBezTo>
                  <a:pt x="348192" y="937154"/>
                  <a:pt x="351367" y="947208"/>
                  <a:pt x="374650" y="955675"/>
                </a:cubicBezTo>
                <a:cubicBezTo>
                  <a:pt x="397933" y="964142"/>
                  <a:pt x="438679" y="966788"/>
                  <a:pt x="469900" y="971550"/>
                </a:cubicBezTo>
                <a:cubicBezTo>
                  <a:pt x="501121" y="976312"/>
                  <a:pt x="534458" y="974725"/>
                  <a:pt x="561975" y="984250"/>
                </a:cubicBezTo>
                <a:cubicBezTo>
                  <a:pt x="589492" y="993775"/>
                  <a:pt x="612246" y="1013883"/>
                  <a:pt x="635000" y="1028700"/>
                </a:cubicBezTo>
                <a:cubicBezTo>
                  <a:pt x="657754" y="1043517"/>
                  <a:pt x="675746" y="1059921"/>
                  <a:pt x="698500" y="1073150"/>
                </a:cubicBezTo>
                <a:cubicBezTo>
                  <a:pt x="721254" y="1086379"/>
                  <a:pt x="741892" y="1104900"/>
                  <a:pt x="771525" y="1108075"/>
                </a:cubicBezTo>
                <a:cubicBezTo>
                  <a:pt x="801158" y="1111250"/>
                  <a:pt x="836083" y="1095904"/>
                  <a:pt x="876300" y="1092200"/>
                </a:cubicBezTo>
                <a:cubicBezTo>
                  <a:pt x="916517" y="1088496"/>
                  <a:pt x="970492" y="1088496"/>
                  <a:pt x="1012825" y="1085850"/>
                </a:cubicBezTo>
                <a:cubicBezTo>
                  <a:pt x="1055158" y="1083204"/>
                  <a:pt x="1092200" y="1077913"/>
                  <a:pt x="1130300" y="1076325"/>
                </a:cubicBezTo>
                <a:cubicBezTo>
                  <a:pt x="1168400" y="1074737"/>
                  <a:pt x="1218671" y="1071562"/>
                  <a:pt x="1241425" y="1076325"/>
                </a:cubicBezTo>
                <a:cubicBezTo>
                  <a:pt x="1264179" y="1081088"/>
                  <a:pt x="1258888" y="1090083"/>
                  <a:pt x="1266825" y="1104900"/>
                </a:cubicBezTo>
                <a:cubicBezTo>
                  <a:pt x="1274763" y="1119717"/>
                  <a:pt x="1282700" y="1153054"/>
                  <a:pt x="1289050" y="1165225"/>
                </a:cubicBezTo>
                <a:cubicBezTo>
                  <a:pt x="1295400" y="1177396"/>
                  <a:pt x="1289050" y="1179513"/>
                  <a:pt x="1304925" y="1177925"/>
                </a:cubicBezTo>
                <a:cubicBezTo>
                  <a:pt x="1320800" y="1176338"/>
                  <a:pt x="1355725" y="1160462"/>
                  <a:pt x="1384300" y="1155700"/>
                </a:cubicBezTo>
                <a:cubicBezTo>
                  <a:pt x="1412875" y="1150938"/>
                  <a:pt x="1446213" y="1153054"/>
                  <a:pt x="1476375" y="1149350"/>
                </a:cubicBezTo>
                <a:cubicBezTo>
                  <a:pt x="1506538" y="1145646"/>
                  <a:pt x="1543579" y="1137179"/>
                  <a:pt x="1565275" y="1133475"/>
                </a:cubicBezTo>
                <a:cubicBezTo>
                  <a:pt x="1586971" y="1129771"/>
                  <a:pt x="1588558" y="1124479"/>
                  <a:pt x="1606550" y="1127125"/>
                </a:cubicBezTo>
                <a:cubicBezTo>
                  <a:pt x="1624542" y="1129771"/>
                  <a:pt x="1650471" y="1145117"/>
                  <a:pt x="1673225" y="1149350"/>
                </a:cubicBezTo>
                <a:cubicBezTo>
                  <a:pt x="1695979" y="1153583"/>
                  <a:pt x="1723496" y="1149350"/>
                  <a:pt x="1743075" y="1152525"/>
                </a:cubicBezTo>
                <a:cubicBezTo>
                  <a:pt x="1762654" y="1155700"/>
                  <a:pt x="1776677" y="1162050"/>
                  <a:pt x="1790700" y="1168400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5" name="Группа 64">
            <a:extLst>
              <a:ext uri="{FF2B5EF4-FFF2-40B4-BE49-F238E27FC236}">
                <a16:creationId xmlns:a16="http://schemas.microsoft.com/office/drawing/2014/main" xmlns="" id="{716C7D86-CA11-4554-98E0-5D81FD20EA63}"/>
              </a:ext>
            </a:extLst>
          </p:cNvPr>
          <p:cNvGrpSpPr/>
          <p:nvPr/>
        </p:nvGrpSpPr>
        <p:grpSpPr>
          <a:xfrm>
            <a:off x="4463013" y="1554560"/>
            <a:ext cx="418704" cy="369332"/>
            <a:chOff x="595978" y="3369868"/>
            <a:chExt cx="418704" cy="372015"/>
          </a:xfrm>
        </p:grpSpPr>
        <p:sp>
          <p:nvSpPr>
            <p:cNvPr id="66" name="Овал 65">
              <a:extLst>
                <a:ext uri="{FF2B5EF4-FFF2-40B4-BE49-F238E27FC236}">
                  <a16:creationId xmlns:a16="http://schemas.microsoft.com/office/drawing/2014/main" xmlns="" id="{6E65F8C0-4907-413C-B258-29BD505118EC}"/>
                </a:ext>
              </a:extLst>
            </p:cNvPr>
            <p:cNvSpPr/>
            <p:nvPr/>
          </p:nvSpPr>
          <p:spPr>
            <a:xfrm>
              <a:off x="643749" y="3413953"/>
              <a:ext cx="302455" cy="280989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 b="1" dirty="0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xmlns="" id="{62EEE48B-0D5E-4176-A742-65DA1D075F0F}"/>
                </a:ext>
              </a:extLst>
            </p:cNvPr>
            <p:cNvSpPr txBox="1"/>
            <p:nvPr/>
          </p:nvSpPr>
          <p:spPr>
            <a:xfrm>
              <a:off x="595978" y="3369868"/>
              <a:ext cx="418704" cy="3720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>
                  <a:solidFill>
                    <a:srgbClr val="C00000"/>
                  </a:solidFill>
                </a:rPr>
                <a:t>12</a:t>
              </a:r>
            </a:p>
          </p:txBody>
        </p:sp>
      </p:grpSp>
      <p:grpSp>
        <p:nvGrpSpPr>
          <p:cNvPr id="68" name="Группа 67">
            <a:extLst>
              <a:ext uri="{FF2B5EF4-FFF2-40B4-BE49-F238E27FC236}">
                <a16:creationId xmlns:a16="http://schemas.microsoft.com/office/drawing/2014/main" xmlns="" id="{FC26DC8B-AAC2-469E-9D00-3FC15402979F}"/>
              </a:ext>
            </a:extLst>
          </p:cNvPr>
          <p:cNvGrpSpPr/>
          <p:nvPr/>
        </p:nvGrpSpPr>
        <p:grpSpPr>
          <a:xfrm>
            <a:off x="5065453" y="2786227"/>
            <a:ext cx="418704" cy="369332"/>
            <a:chOff x="595978" y="3369868"/>
            <a:chExt cx="418704" cy="372015"/>
          </a:xfrm>
        </p:grpSpPr>
        <p:sp>
          <p:nvSpPr>
            <p:cNvPr id="69" name="Овал 68">
              <a:extLst>
                <a:ext uri="{FF2B5EF4-FFF2-40B4-BE49-F238E27FC236}">
                  <a16:creationId xmlns:a16="http://schemas.microsoft.com/office/drawing/2014/main" xmlns="" id="{C8737540-04D6-4B00-8ACC-3A12EC6DC010}"/>
                </a:ext>
              </a:extLst>
            </p:cNvPr>
            <p:cNvSpPr/>
            <p:nvPr/>
          </p:nvSpPr>
          <p:spPr>
            <a:xfrm>
              <a:off x="643749" y="3413953"/>
              <a:ext cx="302455" cy="280989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 b="1" dirty="0"/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xmlns="" id="{CC987221-F467-41EA-BC87-285089477525}"/>
                </a:ext>
              </a:extLst>
            </p:cNvPr>
            <p:cNvSpPr txBox="1"/>
            <p:nvPr/>
          </p:nvSpPr>
          <p:spPr>
            <a:xfrm>
              <a:off x="595978" y="3369868"/>
              <a:ext cx="418704" cy="3720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>
                  <a:solidFill>
                    <a:srgbClr val="C00000"/>
                  </a:solidFill>
                </a:rPr>
                <a:t>12</a:t>
              </a:r>
            </a:p>
          </p:txBody>
        </p:sp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xmlns="" id="{52319C67-E86C-46E2-B5BF-19D7F47951BB}"/>
              </a:ext>
            </a:extLst>
          </p:cNvPr>
          <p:cNvSpPr txBox="1"/>
          <p:nvPr/>
        </p:nvSpPr>
        <p:spPr>
          <a:xfrm>
            <a:off x="4215631" y="2995660"/>
            <a:ext cx="1325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prstClr val="black"/>
                </a:solidFill>
                <a:ea typeface="DejaVu Sans"/>
                <a:cs typeface="DejaVu Sans"/>
              </a:rPr>
              <a:t>Парковый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xmlns="" id="{B1F48235-6694-4492-8AEF-4EFD1C33D750}"/>
              </a:ext>
            </a:extLst>
          </p:cNvPr>
          <p:cNvSpPr txBox="1"/>
          <p:nvPr/>
        </p:nvSpPr>
        <p:spPr>
          <a:xfrm>
            <a:off x="4752109" y="1445536"/>
            <a:ext cx="1325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prstClr val="black"/>
                </a:solidFill>
                <a:ea typeface="DejaVu Sans"/>
                <a:cs typeface="DejaVu Sans"/>
              </a:rPr>
              <a:t>ПЗСП</a:t>
            </a:r>
          </a:p>
        </p:txBody>
      </p:sp>
    </p:spTree>
    <p:extLst>
      <p:ext uri="{BB962C8B-B14F-4D97-AF65-F5344CB8AC3E}">
        <p14:creationId xmlns:p14="http://schemas.microsoft.com/office/powerpoint/2010/main" val="353807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1794</TotalTime>
  <Words>780</Words>
  <Application>Microsoft Office PowerPoint</Application>
  <PresentationFormat>Произвольный</PresentationFormat>
  <Paragraphs>183</Paragraphs>
  <Slides>5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Тема Office</vt:lpstr>
      <vt:lpstr>Лист</vt:lpstr>
      <vt:lpstr>Маршрутная сеть  Кировского района города Перми  с 1 апреля 2020 года</vt:lpstr>
      <vt:lpstr>Изменения маршрутов с 1.04.2020 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Путин Анатолий Алексеевич</dc:creator>
  <cp:lastModifiedBy>Семенова Елена Васильевна</cp:lastModifiedBy>
  <cp:revision>74</cp:revision>
  <dcterms:created xsi:type="dcterms:W3CDTF">2019-12-17T12:01:44Z</dcterms:created>
  <dcterms:modified xsi:type="dcterms:W3CDTF">2020-03-13T08:43:12Z</dcterms:modified>
</cp:coreProperties>
</file>