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8" r:id="rId2"/>
    <p:sldId id="484" r:id="rId3"/>
    <p:sldId id="422" r:id="rId4"/>
    <p:sldId id="44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15" autoAdjust="0"/>
  </p:normalViewPr>
  <p:slideViewPr>
    <p:cSldViewPr snapToGrid="0">
      <p:cViewPr>
        <p:scale>
          <a:sx n="80" d="100"/>
          <a:sy n="80" d="100"/>
        </p:scale>
        <p:origin x="-1716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54531-032A-4C95-B0EB-4AF2F581444E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70353-BF77-4946-8D97-03F60468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699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70353-BF77-4946-8D97-03F60468B4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43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0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2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00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7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4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2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8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59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8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8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74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879" y="1824231"/>
            <a:ext cx="9485756" cy="202950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Маршрутная сеть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Мотовилихинского района города Перми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с </a:t>
            </a:r>
            <a:r>
              <a:rPr lang="ru-RU" sz="4000" b="1" dirty="0" smtClean="0">
                <a:solidFill>
                  <a:srgbClr val="C00000"/>
                </a:solidFill>
              </a:rPr>
              <a:t>1 </a:t>
            </a:r>
            <a:r>
              <a:rPr lang="ru-RU" sz="4000" b="1" dirty="0">
                <a:solidFill>
                  <a:srgbClr val="C00000"/>
                </a:solidFill>
              </a:rPr>
              <a:t>апреля 2020 года</a:t>
            </a:r>
          </a:p>
        </p:txBody>
      </p:sp>
    </p:spTree>
    <p:extLst>
      <p:ext uri="{BB962C8B-B14F-4D97-AF65-F5344CB8AC3E}">
        <p14:creationId xmlns:p14="http://schemas.microsoft.com/office/powerpoint/2010/main" val="48737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417221-2EAD-4FF2-8D31-20856E46E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Изменения маршрутов с </a:t>
            </a:r>
            <a:r>
              <a:rPr lang="ru-RU" sz="3200" b="1" dirty="0" smtClean="0">
                <a:solidFill>
                  <a:srgbClr val="C00000"/>
                </a:solidFill>
              </a:rPr>
              <a:t>1.04.2020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E6CBD9CC-5018-40C0-B4EA-0CCF36ACF1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879934"/>
              </p:ext>
            </p:extLst>
          </p:nvPr>
        </p:nvGraphicFramePr>
        <p:xfrm>
          <a:off x="283209" y="662781"/>
          <a:ext cx="11781697" cy="418181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635246">
                  <a:extLst>
                    <a:ext uri="{9D8B030D-6E8A-4147-A177-3AD203B41FA5}">
                      <a16:colId xmlns:a16="http://schemas.microsoft.com/office/drawing/2014/main" xmlns="" val="3498453982"/>
                    </a:ext>
                  </a:extLst>
                </a:gridCol>
                <a:gridCol w="1634652">
                  <a:extLst>
                    <a:ext uri="{9D8B030D-6E8A-4147-A177-3AD203B41FA5}">
                      <a16:colId xmlns:a16="http://schemas.microsoft.com/office/drawing/2014/main" xmlns="" val="483929483"/>
                    </a:ext>
                  </a:extLst>
                </a:gridCol>
                <a:gridCol w="1802232">
                  <a:extLst>
                    <a:ext uri="{9D8B030D-6E8A-4147-A177-3AD203B41FA5}">
                      <a16:colId xmlns:a16="http://schemas.microsoft.com/office/drawing/2014/main" xmlns="" val="770228465"/>
                    </a:ext>
                  </a:extLst>
                </a:gridCol>
                <a:gridCol w="869387">
                  <a:extLst>
                    <a:ext uri="{9D8B030D-6E8A-4147-A177-3AD203B41FA5}">
                      <a16:colId xmlns:a16="http://schemas.microsoft.com/office/drawing/2014/main" xmlns="" val="1630671235"/>
                    </a:ext>
                  </a:extLst>
                </a:gridCol>
                <a:gridCol w="869387">
                  <a:extLst>
                    <a:ext uri="{9D8B030D-6E8A-4147-A177-3AD203B41FA5}">
                      <a16:colId xmlns:a16="http://schemas.microsoft.com/office/drawing/2014/main" xmlns="" val="3529688257"/>
                    </a:ext>
                  </a:extLst>
                </a:gridCol>
                <a:gridCol w="920004">
                  <a:extLst>
                    <a:ext uri="{9D8B030D-6E8A-4147-A177-3AD203B41FA5}">
                      <a16:colId xmlns:a16="http://schemas.microsoft.com/office/drawing/2014/main" xmlns="" val="866361948"/>
                    </a:ext>
                  </a:extLst>
                </a:gridCol>
                <a:gridCol w="5050789">
                  <a:extLst>
                    <a:ext uri="{9D8B030D-6E8A-4147-A177-3AD203B41FA5}">
                      <a16:colId xmlns:a16="http://schemas.microsoft.com/office/drawing/2014/main" xmlns="" val="375049526"/>
                    </a:ext>
                  </a:extLst>
                </a:gridCol>
              </a:tblGrid>
              <a:tr h="575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1"/>
                          <a:cs typeface="Times New Roman" panose="02020603050405020304" pitchFamily="18" charset="0"/>
                        </a:rPr>
                        <a:t>Марш.</a:t>
                      </a:r>
                    </a:p>
                  </a:txBody>
                  <a:tcPr marL="8822" marR="8822" marT="8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1"/>
                          <a:cs typeface="Times New Roman" panose="02020603050405020304" pitchFamily="18" charset="0"/>
                        </a:rPr>
                        <a:t>Был</a:t>
                      </a:r>
                    </a:p>
                  </a:txBody>
                  <a:tcPr marL="8822" marR="8822" marT="88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1"/>
                          <a:cs typeface="Times New Roman" panose="02020603050405020304" pitchFamily="18" charset="0"/>
                        </a:rPr>
                        <a:t>Стал</a:t>
                      </a:r>
                    </a:p>
                  </a:txBody>
                  <a:tcPr marL="8822" marR="8822" marT="882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1"/>
                          <a:ea typeface="+mn-ea"/>
                          <a:cs typeface="Times New Roman" panose="02020603050405020304" pitchFamily="18" charset="0"/>
                        </a:rPr>
                        <a:t>Вмести-</a:t>
                      </a:r>
                      <a:r>
                        <a:rPr lang="ru-RU" sz="1100" b="1" kern="1200" dirty="0" err="1">
                          <a:solidFill>
                            <a:srgbClr val="000000"/>
                          </a:solidFill>
                          <a:effectLst/>
                          <a:latin typeface="Arial1"/>
                          <a:ea typeface="+mn-ea"/>
                          <a:cs typeface="Times New Roman" panose="02020603050405020304" pitchFamily="18" charset="0"/>
                        </a:rPr>
                        <a:t>мость</a:t>
                      </a:r>
                      <a:endParaRPr lang="ru-RU" sz="1100" b="1" kern="1200" dirty="0">
                        <a:solidFill>
                          <a:srgbClr val="000000"/>
                        </a:solidFill>
                        <a:effectLst/>
                        <a:latin typeface="Arial1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1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 работы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Arial1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Окончание работы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1"/>
                          <a:cs typeface="Times New Roman" panose="02020603050405020304" pitchFamily="18" charset="0"/>
                        </a:rPr>
                        <a:t>Примечание</a:t>
                      </a:r>
                    </a:p>
                  </a:txBody>
                  <a:tcPr marL="8822" marR="8822" marT="8822" marB="0" anchor="ctr"/>
                </a:tc>
                <a:extLst>
                  <a:ext uri="{0D108BD9-81ED-4DB2-BD59-A6C34878D82A}">
                    <a16:rowId xmlns:a16="http://schemas.microsoft.com/office/drawing/2014/main" xmlns="" val="329297647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М/р Парковый – м/р Садовый (через </a:t>
                      </a:r>
                      <a:r>
                        <a:rPr lang="ru-RU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пл.К.Маркса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М/р Парковый – м/р Садовый (через Авиатор)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большой</a:t>
                      </a:r>
                    </a:p>
                    <a:p>
                      <a:pPr algn="ctr" fontAlgn="ctr"/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22" marR="8822" marT="88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23-35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для жителей Авиатор появится дополнительный маршрут, на сегодняшний день только маршрут № 27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8822" marR="8822" marT="8822" marB="0" anchor="ctr"/>
                </a:tc>
                <a:extLst>
                  <a:ext uri="{0D108BD9-81ED-4DB2-BD59-A6C34878D82A}">
                    <a16:rowId xmlns:a16="http://schemas.microsoft.com/office/drawing/2014/main" xmlns="" val="3235351012"/>
                  </a:ext>
                </a:extLst>
              </a:tr>
              <a:tr h="651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М/р Садовый  — ПВИ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Пл.Дружбы — ПВИ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большой</a:t>
                      </a:r>
                    </a:p>
                  </a:txBody>
                  <a:tcPr marL="8822" marR="8822" marT="88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23-47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укорочен до </a:t>
                      </a:r>
                      <a:r>
                        <a:rPr lang="ru-RU" sz="1600" u="none" strike="noStrike" dirty="0" err="1">
                          <a:effectLst/>
                        </a:rPr>
                        <a:t>пл.Дружбы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8822" marR="8822" marT="8822" marB="0" anchor="ctr"/>
                </a:tc>
                <a:extLst>
                  <a:ext uri="{0D108BD9-81ED-4DB2-BD59-A6C34878D82A}">
                    <a16:rowId xmlns:a16="http://schemas.microsoft.com/office/drawing/2014/main" xmlns="" val="754810775"/>
                  </a:ext>
                </a:extLst>
              </a:tr>
              <a:tr h="718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Пл. Дружбы - м/р Архиерейка - м/р Гарцы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М/р Гарцы —м/р Садовый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средний</a:t>
                      </a:r>
                    </a:p>
                    <a:p>
                      <a:pPr algn="ctr" fontAlgn="b"/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22" marR="8822" marT="88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6-00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23-02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маршрут изменен для жителей м/р Гарцы, следует по </a:t>
                      </a:r>
                      <a:r>
                        <a:rPr lang="ru-RU" sz="1600" u="none" strike="noStrike" dirty="0" err="1">
                          <a:effectLst/>
                        </a:rPr>
                        <a:t>ул.Уральской</a:t>
                      </a:r>
                      <a:r>
                        <a:rPr lang="ru-RU" sz="1600" u="none" strike="noStrike" dirty="0">
                          <a:effectLst/>
                        </a:rPr>
                        <a:t>, без заезда в м/р Костарево. Сокращено время в пути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8822" marR="8822" marT="8822" marB="0" anchor="ctr"/>
                </a:tc>
                <a:extLst>
                  <a:ext uri="{0D108BD9-81ED-4DB2-BD59-A6C34878D82A}">
                    <a16:rowId xmlns:a16="http://schemas.microsoft.com/office/drawing/2014/main" xmlns="" val="2898997104"/>
                  </a:ext>
                </a:extLst>
              </a:tr>
              <a:tr h="367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М/р Ива — ул. Грачева (кольцевой)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малый</a:t>
                      </a:r>
                    </a:p>
                    <a:p>
                      <a:pPr algn="ctr" fontAlgn="b"/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22" marR="8822" marT="88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6-00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22-30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новая транспортная связь с объектами соц.значения для жителей м/р Ива, Костарево, Грибоедовский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8822" marR="8822" marT="8822" marB="0" anchor="ctr"/>
                </a:tc>
                <a:extLst>
                  <a:ext uri="{0D108BD9-81ED-4DB2-BD59-A6C34878D82A}">
                    <a16:rowId xmlns:a16="http://schemas.microsoft.com/office/drawing/2014/main" xmlns="" val="890549846"/>
                  </a:ext>
                </a:extLst>
              </a:tr>
              <a:tr h="7316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Грачева –  м/р Ива (кольцевой)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малый</a:t>
                      </a:r>
                    </a:p>
                  </a:txBody>
                  <a:tcPr marL="8822" marR="8822" marT="88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6-00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22-30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новая транспортная связь с объектами соц.значения для жителей м/р Ива, Костарево, Грибоедовский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8822" marR="8822" marT="8822" marB="0" anchor="ctr"/>
                </a:tc>
                <a:extLst>
                  <a:ext uri="{0D108BD9-81ED-4DB2-BD59-A6C34878D82A}">
                    <a16:rowId xmlns:a16="http://schemas.microsoft.com/office/drawing/2014/main" xmlns="" val="256590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23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29601DF-A0AB-453C-959F-3A07DF573B6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1" name="CustomShape 3"/>
          <p:cNvSpPr/>
          <p:nvPr/>
        </p:nvSpPr>
        <p:spPr>
          <a:xfrm>
            <a:off x="6390867" y="1358074"/>
            <a:ext cx="4962453" cy="35350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24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6050" t="21067" r="43650" b="15066"/>
          <a:stretch/>
        </p:blipFill>
        <p:spPr>
          <a:xfrm>
            <a:off x="832504" y="982144"/>
            <a:ext cx="4617720" cy="547497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 flipV="1">
            <a:off x="3854222" y="5007586"/>
            <a:ext cx="285978" cy="548664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175000" y="5007586"/>
            <a:ext cx="679222" cy="74002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лилиния 6"/>
          <p:cNvSpPr/>
          <p:nvPr/>
        </p:nvSpPr>
        <p:spPr>
          <a:xfrm>
            <a:off x="1806575" y="4635499"/>
            <a:ext cx="1368425" cy="846361"/>
          </a:xfrm>
          <a:custGeom>
            <a:avLst/>
            <a:gdLst>
              <a:gd name="connsiteX0" fmla="*/ 1426637 w 1426637"/>
              <a:gd name="connsiteY0" fmla="*/ 463049 h 877610"/>
              <a:gd name="connsiteX1" fmla="*/ 1379012 w 1426637"/>
              <a:gd name="connsiteY1" fmla="*/ 348749 h 877610"/>
              <a:gd name="connsiteX2" fmla="*/ 1302812 w 1426637"/>
              <a:gd name="connsiteY2" fmla="*/ 367799 h 877610"/>
              <a:gd name="connsiteX3" fmla="*/ 1261537 w 1426637"/>
              <a:gd name="connsiteY3" fmla="*/ 504324 h 877610"/>
              <a:gd name="connsiteX4" fmla="*/ 1175812 w 1426637"/>
              <a:gd name="connsiteY4" fmla="*/ 809124 h 877610"/>
              <a:gd name="connsiteX5" fmla="*/ 1172637 w 1426637"/>
              <a:gd name="connsiteY5" fmla="*/ 872624 h 877610"/>
              <a:gd name="connsiteX6" fmla="*/ 1239312 w 1426637"/>
              <a:gd name="connsiteY6" fmla="*/ 863099 h 877610"/>
              <a:gd name="connsiteX7" fmla="*/ 1236137 w 1426637"/>
              <a:gd name="connsiteY7" fmla="*/ 780549 h 877610"/>
              <a:gd name="connsiteX8" fmla="*/ 1086912 w 1426637"/>
              <a:gd name="connsiteY8" fmla="*/ 758324 h 877610"/>
              <a:gd name="connsiteX9" fmla="*/ 1071037 w 1426637"/>
              <a:gd name="connsiteY9" fmla="*/ 513849 h 877610"/>
              <a:gd name="connsiteX10" fmla="*/ 1007537 w 1426637"/>
              <a:gd name="connsiteY10" fmla="*/ 450349 h 877610"/>
              <a:gd name="connsiteX11" fmla="*/ 744012 w 1426637"/>
              <a:gd name="connsiteY11" fmla="*/ 386849 h 877610"/>
              <a:gd name="connsiteX12" fmla="*/ 58212 w 1426637"/>
              <a:gd name="connsiteY12" fmla="*/ 31249 h 877610"/>
              <a:gd name="connsiteX13" fmla="*/ 83612 w 1426637"/>
              <a:gd name="connsiteY13" fmla="*/ 40774 h 87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26637" h="877610">
                <a:moveTo>
                  <a:pt x="1426637" y="463049"/>
                </a:moveTo>
                <a:cubicBezTo>
                  <a:pt x="1413143" y="413836"/>
                  <a:pt x="1399649" y="364624"/>
                  <a:pt x="1379012" y="348749"/>
                </a:cubicBezTo>
                <a:cubicBezTo>
                  <a:pt x="1358374" y="332874"/>
                  <a:pt x="1322391" y="341870"/>
                  <a:pt x="1302812" y="367799"/>
                </a:cubicBezTo>
                <a:cubicBezTo>
                  <a:pt x="1283233" y="393728"/>
                  <a:pt x="1282704" y="430770"/>
                  <a:pt x="1261537" y="504324"/>
                </a:cubicBezTo>
                <a:cubicBezTo>
                  <a:pt x="1240370" y="577878"/>
                  <a:pt x="1190629" y="747741"/>
                  <a:pt x="1175812" y="809124"/>
                </a:cubicBezTo>
                <a:cubicBezTo>
                  <a:pt x="1160995" y="870507"/>
                  <a:pt x="1162054" y="863628"/>
                  <a:pt x="1172637" y="872624"/>
                </a:cubicBezTo>
                <a:cubicBezTo>
                  <a:pt x="1183220" y="881620"/>
                  <a:pt x="1228729" y="878445"/>
                  <a:pt x="1239312" y="863099"/>
                </a:cubicBezTo>
                <a:cubicBezTo>
                  <a:pt x="1249895" y="847753"/>
                  <a:pt x="1261537" y="798012"/>
                  <a:pt x="1236137" y="780549"/>
                </a:cubicBezTo>
                <a:cubicBezTo>
                  <a:pt x="1210737" y="763086"/>
                  <a:pt x="1114429" y="802774"/>
                  <a:pt x="1086912" y="758324"/>
                </a:cubicBezTo>
                <a:cubicBezTo>
                  <a:pt x="1059395" y="713874"/>
                  <a:pt x="1084266" y="565178"/>
                  <a:pt x="1071037" y="513849"/>
                </a:cubicBezTo>
                <a:cubicBezTo>
                  <a:pt x="1057808" y="462520"/>
                  <a:pt x="1062041" y="471516"/>
                  <a:pt x="1007537" y="450349"/>
                </a:cubicBezTo>
                <a:cubicBezTo>
                  <a:pt x="953033" y="429182"/>
                  <a:pt x="902233" y="456699"/>
                  <a:pt x="744012" y="386849"/>
                </a:cubicBezTo>
                <a:cubicBezTo>
                  <a:pt x="585791" y="316999"/>
                  <a:pt x="168279" y="88928"/>
                  <a:pt x="58212" y="31249"/>
                </a:cubicBezTo>
                <a:cubicBezTo>
                  <a:pt x="-51855" y="-26430"/>
                  <a:pt x="15878" y="7172"/>
                  <a:pt x="83612" y="40774"/>
                </a:cubicBezTo>
              </a:path>
            </a:pathLst>
          </a:cu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endCxn id="7" idx="12"/>
          </p:cNvCxnSpPr>
          <p:nvPr/>
        </p:nvCxnSpPr>
        <p:spPr>
          <a:xfrm flipV="1">
            <a:off x="1206500" y="4635500"/>
            <a:ext cx="600075" cy="25764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949325" y="4311650"/>
            <a:ext cx="257175" cy="58885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949325" y="4029075"/>
            <a:ext cx="101600" cy="28257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949325" y="3844925"/>
            <a:ext cx="101601" cy="218806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955023" y="3560302"/>
            <a:ext cx="626127" cy="30684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1581151" y="3071531"/>
            <a:ext cx="365124" cy="488771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946276" y="2501900"/>
            <a:ext cx="777874" cy="569631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461681" y="2095500"/>
            <a:ext cx="262470" cy="4064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461681" y="1896289"/>
            <a:ext cx="262469" cy="201839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олилиния 34"/>
          <p:cNvSpPr/>
          <p:nvPr/>
        </p:nvSpPr>
        <p:spPr>
          <a:xfrm>
            <a:off x="2580889" y="1605681"/>
            <a:ext cx="252799" cy="915269"/>
          </a:xfrm>
          <a:custGeom>
            <a:avLst/>
            <a:gdLst>
              <a:gd name="connsiteX0" fmla="*/ 127386 w 260736"/>
              <a:gd name="connsiteY0" fmla="*/ 283444 h 889869"/>
              <a:gd name="connsiteX1" fmla="*/ 95636 w 260736"/>
              <a:gd name="connsiteY1" fmla="*/ 207244 h 889869"/>
              <a:gd name="connsiteX2" fmla="*/ 238511 w 260736"/>
              <a:gd name="connsiteY2" fmla="*/ 143744 h 889869"/>
              <a:gd name="connsiteX3" fmla="*/ 98811 w 260736"/>
              <a:gd name="connsiteY3" fmla="*/ 869 h 889869"/>
              <a:gd name="connsiteX4" fmla="*/ 386 w 260736"/>
              <a:gd name="connsiteY4" fmla="*/ 89769 h 889869"/>
              <a:gd name="connsiteX5" fmla="*/ 70236 w 260736"/>
              <a:gd name="connsiteY5" fmla="*/ 210419 h 889869"/>
              <a:gd name="connsiteX6" fmla="*/ 206761 w 260736"/>
              <a:gd name="connsiteY6" fmla="*/ 385044 h 889869"/>
              <a:gd name="connsiteX7" fmla="*/ 260736 w 260736"/>
              <a:gd name="connsiteY7" fmla="*/ 889869 h 88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736" h="889869">
                <a:moveTo>
                  <a:pt x="127386" y="283444"/>
                </a:moveTo>
                <a:cubicBezTo>
                  <a:pt x="102250" y="256985"/>
                  <a:pt x="77115" y="230527"/>
                  <a:pt x="95636" y="207244"/>
                </a:cubicBezTo>
                <a:cubicBezTo>
                  <a:pt x="114157" y="183961"/>
                  <a:pt x="237982" y="178140"/>
                  <a:pt x="238511" y="143744"/>
                </a:cubicBezTo>
                <a:cubicBezTo>
                  <a:pt x="239040" y="109348"/>
                  <a:pt x="138498" y="9865"/>
                  <a:pt x="98811" y="869"/>
                </a:cubicBezTo>
                <a:cubicBezTo>
                  <a:pt x="59124" y="-8127"/>
                  <a:pt x="5148" y="54844"/>
                  <a:pt x="386" y="89769"/>
                </a:cubicBezTo>
                <a:cubicBezTo>
                  <a:pt x="-4377" y="124694"/>
                  <a:pt x="35840" y="161207"/>
                  <a:pt x="70236" y="210419"/>
                </a:cubicBezTo>
                <a:cubicBezTo>
                  <a:pt x="104632" y="259631"/>
                  <a:pt x="175011" y="271802"/>
                  <a:pt x="206761" y="385044"/>
                </a:cubicBezTo>
                <a:cubicBezTo>
                  <a:pt x="238511" y="498286"/>
                  <a:pt x="249623" y="694077"/>
                  <a:pt x="260736" y="889869"/>
                </a:cubicBezTo>
              </a:path>
            </a:pathLst>
          </a:cu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2759449" y="2520950"/>
            <a:ext cx="434376" cy="1847850"/>
          </a:xfrm>
          <a:custGeom>
            <a:avLst/>
            <a:gdLst>
              <a:gd name="connsiteX0" fmla="*/ 72651 w 434376"/>
              <a:gd name="connsiteY0" fmla="*/ 0 h 1847850"/>
              <a:gd name="connsiteX1" fmla="*/ 142501 w 434376"/>
              <a:gd name="connsiteY1" fmla="*/ 133350 h 1847850"/>
              <a:gd name="connsiteX2" fmla="*/ 79001 w 434376"/>
              <a:gd name="connsiteY2" fmla="*/ 387350 h 1847850"/>
              <a:gd name="connsiteX3" fmla="*/ 9151 w 434376"/>
              <a:gd name="connsiteY3" fmla="*/ 539750 h 1847850"/>
              <a:gd name="connsiteX4" fmla="*/ 21851 w 434376"/>
              <a:gd name="connsiteY4" fmla="*/ 787400 h 1847850"/>
              <a:gd name="connsiteX5" fmla="*/ 199651 w 434376"/>
              <a:gd name="connsiteY5" fmla="*/ 882650 h 1847850"/>
              <a:gd name="connsiteX6" fmla="*/ 91701 w 434376"/>
              <a:gd name="connsiteY6" fmla="*/ 1162050 h 1847850"/>
              <a:gd name="connsiteX7" fmla="*/ 237751 w 434376"/>
              <a:gd name="connsiteY7" fmla="*/ 1409700 h 1847850"/>
              <a:gd name="connsiteX8" fmla="*/ 421901 w 434376"/>
              <a:gd name="connsiteY8" fmla="*/ 1695450 h 1847850"/>
              <a:gd name="connsiteX9" fmla="*/ 402851 w 434376"/>
              <a:gd name="connsiteY9" fmla="*/ 1847850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376" h="1847850">
                <a:moveTo>
                  <a:pt x="72651" y="0"/>
                </a:moveTo>
                <a:cubicBezTo>
                  <a:pt x="107047" y="34396"/>
                  <a:pt x="141443" y="68792"/>
                  <a:pt x="142501" y="133350"/>
                </a:cubicBezTo>
                <a:cubicBezTo>
                  <a:pt x="143559" y="197908"/>
                  <a:pt x="101226" y="319617"/>
                  <a:pt x="79001" y="387350"/>
                </a:cubicBezTo>
                <a:cubicBezTo>
                  <a:pt x="56776" y="455083"/>
                  <a:pt x="18676" y="473075"/>
                  <a:pt x="9151" y="539750"/>
                </a:cubicBezTo>
                <a:cubicBezTo>
                  <a:pt x="-374" y="606425"/>
                  <a:pt x="-9899" y="730250"/>
                  <a:pt x="21851" y="787400"/>
                </a:cubicBezTo>
                <a:cubicBezTo>
                  <a:pt x="53601" y="844550"/>
                  <a:pt x="188009" y="820208"/>
                  <a:pt x="199651" y="882650"/>
                </a:cubicBezTo>
                <a:cubicBezTo>
                  <a:pt x="211293" y="945092"/>
                  <a:pt x="85351" y="1074208"/>
                  <a:pt x="91701" y="1162050"/>
                </a:cubicBezTo>
                <a:cubicBezTo>
                  <a:pt x="98051" y="1249892"/>
                  <a:pt x="182718" y="1320800"/>
                  <a:pt x="237751" y="1409700"/>
                </a:cubicBezTo>
                <a:cubicBezTo>
                  <a:pt x="292784" y="1498600"/>
                  <a:pt x="394384" y="1622425"/>
                  <a:pt x="421901" y="1695450"/>
                </a:cubicBezTo>
                <a:cubicBezTo>
                  <a:pt x="449418" y="1768475"/>
                  <a:pt x="426134" y="1808162"/>
                  <a:pt x="402851" y="1847850"/>
                </a:cubicBezTo>
              </a:path>
            </a:pathLst>
          </a:cu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3193825" y="4350690"/>
            <a:ext cx="393545" cy="68992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2401226" y="2630670"/>
            <a:ext cx="120909" cy="10403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094288" y="5509817"/>
            <a:ext cx="120909" cy="10403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298727" y="5314310"/>
            <a:ext cx="1002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Calibri"/>
              </a:rPr>
              <a:t>м/р Ива</a:t>
            </a:r>
            <a:endParaRPr lang="ru-RU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252283" y="2292654"/>
            <a:ext cx="1299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Calibri"/>
              </a:rPr>
              <a:t>ул. Грачева</a:t>
            </a:r>
            <a:endParaRPr lang="ru-RU" b="1" dirty="0"/>
          </a:p>
        </p:txBody>
      </p:sp>
      <p:cxnSp>
        <p:nvCxnSpPr>
          <p:cNvPr id="37" name="Прямая со стрелкой 36"/>
          <p:cNvCxnSpPr>
            <a:cxnSpLocks/>
          </p:cNvCxnSpPr>
          <p:nvPr/>
        </p:nvCxnSpPr>
        <p:spPr>
          <a:xfrm flipH="1" flipV="1">
            <a:off x="3246356" y="5234796"/>
            <a:ext cx="760639" cy="2268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2368668" y="1522369"/>
            <a:ext cx="152617" cy="2984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532678" y="1948180"/>
            <a:ext cx="183797" cy="2773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cxnSpLocks/>
          </p:cNvCxnSpPr>
          <p:nvPr/>
        </p:nvCxnSpPr>
        <p:spPr>
          <a:xfrm flipH="1" flipV="1">
            <a:off x="3766510" y="4428836"/>
            <a:ext cx="382562" cy="7524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444555A3-A909-421D-872C-E5D25076A6E4}"/>
              </a:ext>
            </a:extLst>
          </p:cNvPr>
          <p:cNvSpPr/>
          <p:nvPr/>
        </p:nvSpPr>
        <p:spPr>
          <a:xfrm>
            <a:off x="6300566" y="445487"/>
            <a:ext cx="5517397" cy="4144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</a:pPr>
            <a:r>
              <a:rPr lang="ru-RU" sz="2000" b="1" spc="-1" dirty="0">
                <a:solidFill>
                  <a:srgbClr val="C00000"/>
                </a:solidFill>
              </a:rPr>
              <a:t>Маршрут № 69 «М/р Ива – ул. Грачева»</a:t>
            </a:r>
          </a:p>
          <a:p>
            <a:pPr>
              <a:lnSpc>
                <a:spcPts val="2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</a:pPr>
            <a:r>
              <a:rPr lang="ru-RU" sz="1400" i="1" spc="-1" dirty="0">
                <a:solidFill>
                  <a:srgbClr val="000000"/>
                </a:solidFill>
              </a:rPr>
              <a:t>*</a:t>
            </a:r>
            <a:r>
              <a:rPr lang="ru-RU" sz="1500" i="1" spc="-1" dirty="0">
                <a:solidFill>
                  <a:srgbClr val="000000"/>
                </a:solidFill>
              </a:rPr>
              <a:t>Новый кольцевой маршрут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</a:pPr>
            <a:r>
              <a:rPr lang="ru-RU" sz="1500" b="1" spc="-1" dirty="0">
                <a:solidFill>
                  <a:srgbClr val="000000"/>
                </a:solidFill>
              </a:rPr>
              <a:t>По улицам: </a:t>
            </a:r>
            <a:r>
              <a:rPr lang="ru-RU" sz="1500" spc="-1" dirty="0">
                <a:solidFill>
                  <a:srgbClr val="000000"/>
                </a:solidFill>
              </a:rPr>
              <a:t>Сакко и Ванцетти, Уинской, Макаренко, </a:t>
            </a:r>
            <a:r>
              <a:rPr lang="ru-RU" sz="1500" spc="-1" dirty="0" err="1">
                <a:solidFill>
                  <a:srgbClr val="000000"/>
                </a:solidFill>
              </a:rPr>
              <a:t>б.Гагарина</a:t>
            </a:r>
            <a:r>
              <a:rPr lang="ru-RU" sz="1500" spc="-1" dirty="0">
                <a:solidFill>
                  <a:srgbClr val="000000"/>
                </a:solidFill>
              </a:rPr>
              <a:t>, Крупской, КИМ, Ивановской, </a:t>
            </a:r>
            <a:r>
              <a:rPr lang="ru-RU" sz="1500" spc="-1" dirty="0" err="1">
                <a:solidFill>
                  <a:srgbClr val="000000"/>
                </a:solidFill>
              </a:rPr>
              <a:t>Я.Свердлова</a:t>
            </a:r>
            <a:r>
              <a:rPr lang="ru-RU" sz="1500" spc="-1" dirty="0">
                <a:solidFill>
                  <a:srgbClr val="000000"/>
                </a:solidFill>
              </a:rPr>
              <a:t>, 1905 года, Смирнова, Славянова, Лифанова, Кунгурской, Национальной, Артема, Грибоедова, Сакко и Ванцетти.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</a:pPr>
            <a:endParaRPr lang="ru-RU" sz="800" spc="-1" dirty="0">
              <a:solidFill>
                <a:srgbClr val="000000"/>
              </a:solidFill>
            </a:endParaRPr>
          </a:p>
          <a:p>
            <a:pPr>
              <a:lnSpc>
                <a:spcPts val="2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</a:pPr>
            <a:r>
              <a:rPr lang="ru-RU" sz="2000" b="1" spc="-1" dirty="0">
                <a:solidFill>
                  <a:srgbClr val="C00000"/>
                </a:solidFill>
              </a:rPr>
              <a:t>Маршрут № 70 «Ул. Грачева – М/р Ива»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</a:pPr>
            <a:r>
              <a:rPr lang="ru-RU" sz="1600" i="1" spc="-1" dirty="0">
                <a:solidFill>
                  <a:srgbClr val="000000"/>
                </a:solidFill>
              </a:rPr>
              <a:t>*</a:t>
            </a:r>
            <a:r>
              <a:rPr lang="ru-RU" sz="1400" i="1" spc="-1" dirty="0">
                <a:solidFill>
                  <a:srgbClr val="000000"/>
                </a:solidFill>
              </a:rPr>
              <a:t> </a:t>
            </a:r>
            <a:r>
              <a:rPr lang="ru-RU" sz="1500" i="1" spc="-1" dirty="0">
                <a:solidFill>
                  <a:srgbClr val="000000"/>
                </a:solidFill>
              </a:rPr>
              <a:t>Новый кольцевой маршрут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</a:pPr>
            <a:r>
              <a:rPr lang="ru-RU" sz="1500" b="1" spc="-1" dirty="0">
                <a:solidFill>
                  <a:srgbClr val="000000"/>
                </a:solidFill>
              </a:rPr>
              <a:t>По улицам: </a:t>
            </a:r>
            <a:r>
              <a:rPr lang="ru-RU" sz="1500" spc="-1" dirty="0">
                <a:solidFill>
                  <a:srgbClr val="000000"/>
                </a:solidFill>
              </a:rPr>
              <a:t>Сакко и Ванцетти, Уинской, Грибоедова, Артема, Национальной, Кунгурской, Лифанова, 1905 года, Смирнова, Славянова, Лифанова, Я.Свердлова, Уральской, Хрустальной, КИМ, Крупской, </a:t>
            </a:r>
            <a:r>
              <a:rPr lang="ru-RU" sz="1500" spc="-1" dirty="0" err="1">
                <a:solidFill>
                  <a:srgbClr val="000000"/>
                </a:solidFill>
              </a:rPr>
              <a:t>б.Гагарина</a:t>
            </a:r>
            <a:r>
              <a:rPr lang="ru-RU" sz="1500" spc="-1" dirty="0">
                <a:solidFill>
                  <a:srgbClr val="000000"/>
                </a:solidFill>
              </a:rPr>
              <a:t>, Макаренко, Уинской, Сакко и Ванцетти.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</a:pPr>
            <a:endParaRPr lang="ru-RU" sz="800" spc="-1" dirty="0">
              <a:solidFill>
                <a:srgbClr val="000000"/>
              </a:solidFill>
            </a:endParaRPr>
          </a:p>
        </p:txBody>
      </p:sp>
      <p:sp>
        <p:nvSpPr>
          <p:cNvPr id="53" name="TextShape 1">
            <a:extLst>
              <a:ext uri="{FF2B5EF4-FFF2-40B4-BE49-F238E27FC236}">
                <a16:creationId xmlns:a16="http://schemas.microsoft.com/office/drawing/2014/main" xmlns="" id="{3A543DAA-50B4-4612-A1EB-904A46419C10}"/>
              </a:ext>
            </a:extLst>
          </p:cNvPr>
          <p:cNvSpPr txBox="1"/>
          <p:nvPr/>
        </p:nvSpPr>
        <p:spPr>
          <a:xfrm>
            <a:off x="261040" y="179625"/>
            <a:ext cx="5889283" cy="747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600" spc="-1" dirty="0">
                <a:solidFill>
                  <a:srgbClr val="C00000"/>
                </a:solidFill>
              </a:rPr>
              <a:t>М/р Ива, м/р Костарево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52C3D40F-3AF3-4227-BC50-924D44CEE60B}"/>
              </a:ext>
            </a:extLst>
          </p:cNvPr>
          <p:cNvSpPr/>
          <p:nvPr/>
        </p:nvSpPr>
        <p:spPr>
          <a:xfrm>
            <a:off x="2941669" y="3315916"/>
            <a:ext cx="1649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Calibri"/>
              </a:rPr>
              <a:t>м/р Костарево</a:t>
            </a:r>
            <a:endParaRPr lang="ru-RU" b="1" dirty="0"/>
          </a:p>
        </p:txBody>
      </p:sp>
      <p:graphicFrame>
        <p:nvGraphicFramePr>
          <p:cNvPr id="57" name="Таблица 56">
            <a:extLst>
              <a:ext uri="{FF2B5EF4-FFF2-40B4-BE49-F238E27FC236}">
                <a16:creationId xmlns:a16="http://schemas.microsoft.com/office/drawing/2014/main" xmlns="" id="{7300AD78-A8F1-4A58-9E7C-2184C3794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393776"/>
              </p:ext>
            </p:extLst>
          </p:nvPr>
        </p:nvGraphicFramePr>
        <p:xfrm>
          <a:off x="5693060" y="5052918"/>
          <a:ext cx="6318623" cy="1412268"/>
        </p:xfrm>
        <a:graphic>
          <a:graphicData uri="http://schemas.openxmlformats.org/drawingml/2006/table">
            <a:tbl>
              <a:tblPr firstRow="1" bandRow="1"/>
              <a:tblGrid>
                <a:gridCol w="2439264">
                  <a:extLst>
                    <a:ext uri="{9D8B030D-6E8A-4147-A177-3AD203B41FA5}">
                      <a16:colId xmlns:a16="http://schemas.microsoft.com/office/drawing/2014/main" xmlns="" val="720243956"/>
                    </a:ext>
                  </a:extLst>
                </a:gridCol>
                <a:gridCol w="1879061">
                  <a:extLst>
                    <a:ext uri="{9D8B030D-6E8A-4147-A177-3AD203B41FA5}">
                      <a16:colId xmlns:a16="http://schemas.microsoft.com/office/drawing/2014/main" xmlns="" val="2013684126"/>
                    </a:ext>
                  </a:extLst>
                </a:gridCol>
                <a:gridCol w="2000298">
                  <a:extLst>
                    <a:ext uri="{9D8B030D-6E8A-4147-A177-3AD203B41FA5}">
                      <a16:colId xmlns:a16="http://schemas.microsoft.com/office/drawing/2014/main" xmlns="" val="1119801833"/>
                    </a:ext>
                  </a:extLst>
                </a:gridCol>
              </a:tblGrid>
              <a:tr h="35899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Маршруты с 01.04.2020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Интервал, 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1660037"/>
                  </a:ext>
                </a:extLst>
              </a:tr>
              <a:tr h="32786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После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7519338"/>
                  </a:ext>
                </a:extLst>
              </a:tr>
              <a:tr h="358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 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5219294"/>
                  </a:ext>
                </a:extLst>
              </a:tr>
              <a:tr h="35899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 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1237084"/>
                  </a:ext>
                </a:extLst>
              </a:tr>
            </a:tbl>
          </a:graphicData>
        </a:graphic>
      </p:graphicFrame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CF41E211-3871-4CC8-B0BD-E0A43C0CFE8D}"/>
              </a:ext>
            </a:extLst>
          </p:cNvPr>
          <p:cNvGrpSpPr/>
          <p:nvPr/>
        </p:nvGrpSpPr>
        <p:grpSpPr>
          <a:xfrm>
            <a:off x="3974103" y="5421262"/>
            <a:ext cx="418704" cy="369332"/>
            <a:chOff x="895495" y="3220513"/>
            <a:chExt cx="418704" cy="372015"/>
          </a:xfrm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xmlns="" id="{BD26DA09-B0C9-4107-B662-253A6EA15BCD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231F62C9-A728-4D93-B345-A18525A7D0E6}"/>
                </a:ext>
              </a:extLst>
            </p:cNvPr>
            <p:cNvSpPr txBox="1"/>
            <p:nvPr/>
          </p:nvSpPr>
          <p:spPr>
            <a:xfrm>
              <a:off x="895495" y="3220513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69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F4EAE181-B9D9-4FFA-A390-A41736A960A6}"/>
              </a:ext>
            </a:extLst>
          </p:cNvPr>
          <p:cNvGrpSpPr/>
          <p:nvPr/>
        </p:nvGrpSpPr>
        <p:grpSpPr>
          <a:xfrm>
            <a:off x="1967470" y="2713132"/>
            <a:ext cx="418704" cy="369332"/>
            <a:chOff x="895495" y="3220513"/>
            <a:chExt cx="418704" cy="372015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xmlns="" id="{35B27FD8-20A9-4123-BA68-8498AFBEE3D2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CF485D7D-43ED-4CAA-AB19-082A6C950ABC}"/>
                </a:ext>
              </a:extLst>
            </p:cNvPr>
            <p:cNvSpPr txBox="1"/>
            <p:nvPr/>
          </p:nvSpPr>
          <p:spPr>
            <a:xfrm>
              <a:off x="895495" y="3220513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70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EE4A5EBF-2218-4FDE-BA19-9A717D7B196D}"/>
              </a:ext>
            </a:extLst>
          </p:cNvPr>
          <p:cNvGrpSpPr/>
          <p:nvPr/>
        </p:nvGrpSpPr>
        <p:grpSpPr>
          <a:xfrm>
            <a:off x="2184459" y="2528466"/>
            <a:ext cx="418704" cy="369332"/>
            <a:chOff x="895495" y="3220513"/>
            <a:chExt cx="418704" cy="372015"/>
          </a:xfrm>
        </p:grpSpPr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xmlns="" id="{0E27D411-EB6D-4C04-BFEB-AB4E36A718B9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41CB1CBE-9014-4B26-B6AA-436FA940D5C9}"/>
                </a:ext>
              </a:extLst>
            </p:cNvPr>
            <p:cNvSpPr txBox="1"/>
            <p:nvPr/>
          </p:nvSpPr>
          <p:spPr>
            <a:xfrm>
              <a:off x="895495" y="3220513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69</a:t>
              </a: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B3C7445D-DBFE-4AA8-B800-3674E45F977C}"/>
              </a:ext>
            </a:extLst>
          </p:cNvPr>
          <p:cNvGrpSpPr/>
          <p:nvPr/>
        </p:nvGrpSpPr>
        <p:grpSpPr>
          <a:xfrm>
            <a:off x="4023140" y="5129644"/>
            <a:ext cx="418704" cy="369332"/>
            <a:chOff x="895495" y="3220513"/>
            <a:chExt cx="418704" cy="372015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xmlns="" id="{2BE0720A-62EC-4C80-B6D9-AFDA5DBFF236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D288826A-F7A2-4934-8CF5-2F9BEEE8D9D3}"/>
                </a:ext>
              </a:extLst>
            </p:cNvPr>
            <p:cNvSpPr txBox="1"/>
            <p:nvPr/>
          </p:nvSpPr>
          <p:spPr>
            <a:xfrm>
              <a:off x="895495" y="3220513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70</a:t>
              </a:r>
            </a:p>
          </p:txBody>
        </p:sp>
      </p:grp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CC594BA1-79A8-4903-BF8B-6194DF63B104}"/>
              </a:ext>
            </a:extLst>
          </p:cNvPr>
          <p:cNvCxnSpPr>
            <a:cxnSpLocks/>
          </p:cNvCxnSpPr>
          <p:nvPr/>
        </p:nvCxnSpPr>
        <p:spPr>
          <a:xfrm>
            <a:off x="1115444" y="4281574"/>
            <a:ext cx="192656" cy="414079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xmlns="" id="{FBD6760D-FBF4-411B-9C82-CF140445E4B1}"/>
              </a:ext>
            </a:extLst>
          </p:cNvPr>
          <p:cNvCxnSpPr>
            <a:cxnSpLocks/>
          </p:cNvCxnSpPr>
          <p:nvPr/>
        </p:nvCxnSpPr>
        <p:spPr>
          <a:xfrm flipH="1">
            <a:off x="2957785" y="2605260"/>
            <a:ext cx="79618" cy="54432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4045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2A9C2E85-27A6-4339-9333-8F6B0400E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8" t="5636" r="24827" b="9504"/>
          <a:stretch/>
        </p:blipFill>
        <p:spPr bwMode="auto">
          <a:xfrm>
            <a:off x="576755" y="1169642"/>
            <a:ext cx="4594682" cy="54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29601DF-A0AB-453C-959F-3A07DF573B6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 flipV="1">
            <a:off x="2252150" y="2227165"/>
            <a:ext cx="510505" cy="40690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162858" y="2631852"/>
            <a:ext cx="89292" cy="180541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699700" y="2814719"/>
            <a:ext cx="463158" cy="345731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436314" y="3152411"/>
            <a:ext cx="259781" cy="366814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036058" y="3511186"/>
            <a:ext cx="396651" cy="211239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1058733" y="3722427"/>
            <a:ext cx="235421" cy="48323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176443" y="4205666"/>
            <a:ext cx="117711" cy="189859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1176444" y="4395527"/>
            <a:ext cx="329581" cy="74929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/>
          </p:cNvCxnSpPr>
          <p:nvPr/>
        </p:nvCxnSpPr>
        <p:spPr>
          <a:xfrm flipH="1" flipV="1">
            <a:off x="1506026" y="5154147"/>
            <a:ext cx="60178" cy="9051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cxnSpLocks/>
          </p:cNvCxnSpPr>
          <p:nvPr/>
        </p:nvCxnSpPr>
        <p:spPr>
          <a:xfrm flipV="1">
            <a:off x="1536115" y="5783530"/>
            <a:ext cx="323552" cy="122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олилиния 33"/>
          <p:cNvSpPr/>
          <p:nvPr/>
        </p:nvSpPr>
        <p:spPr>
          <a:xfrm>
            <a:off x="1871337" y="4527450"/>
            <a:ext cx="756195" cy="1257300"/>
          </a:xfrm>
          <a:custGeom>
            <a:avLst/>
            <a:gdLst>
              <a:gd name="connsiteX0" fmla="*/ 0 w 756195"/>
              <a:gd name="connsiteY0" fmla="*/ 1257300 h 1257300"/>
              <a:gd name="connsiteX1" fmla="*/ 165100 w 756195"/>
              <a:gd name="connsiteY1" fmla="*/ 1079500 h 1257300"/>
              <a:gd name="connsiteX2" fmla="*/ 368300 w 756195"/>
              <a:gd name="connsiteY2" fmla="*/ 958850 h 1257300"/>
              <a:gd name="connsiteX3" fmla="*/ 520700 w 756195"/>
              <a:gd name="connsiteY3" fmla="*/ 901700 h 1257300"/>
              <a:gd name="connsiteX4" fmla="*/ 654050 w 756195"/>
              <a:gd name="connsiteY4" fmla="*/ 647700 h 1257300"/>
              <a:gd name="connsiteX5" fmla="*/ 755650 w 756195"/>
              <a:gd name="connsiteY5" fmla="*/ 406400 h 1257300"/>
              <a:gd name="connsiteX6" fmla="*/ 609600 w 756195"/>
              <a:gd name="connsiteY6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6195" h="1257300">
                <a:moveTo>
                  <a:pt x="0" y="1257300"/>
                </a:moveTo>
                <a:cubicBezTo>
                  <a:pt x="51858" y="1193271"/>
                  <a:pt x="103717" y="1129242"/>
                  <a:pt x="165100" y="1079500"/>
                </a:cubicBezTo>
                <a:cubicBezTo>
                  <a:pt x="226483" y="1029758"/>
                  <a:pt x="309033" y="988483"/>
                  <a:pt x="368300" y="958850"/>
                </a:cubicBezTo>
                <a:cubicBezTo>
                  <a:pt x="427567" y="929217"/>
                  <a:pt x="473075" y="953558"/>
                  <a:pt x="520700" y="901700"/>
                </a:cubicBezTo>
                <a:cubicBezTo>
                  <a:pt x="568325" y="849842"/>
                  <a:pt x="614892" y="730250"/>
                  <a:pt x="654050" y="647700"/>
                </a:cubicBezTo>
                <a:cubicBezTo>
                  <a:pt x="693208" y="565150"/>
                  <a:pt x="763058" y="514350"/>
                  <a:pt x="755650" y="406400"/>
                </a:cubicBezTo>
                <a:cubicBezTo>
                  <a:pt x="748242" y="298450"/>
                  <a:pt x="678921" y="149225"/>
                  <a:pt x="609600" y="0"/>
                </a:cubicBezTo>
              </a:path>
            </a:pathLst>
          </a:cu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533926" y="4356759"/>
            <a:ext cx="1522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Calibri"/>
              </a:rPr>
              <a:t>м/р Садовый</a:t>
            </a:r>
            <a:endParaRPr lang="ru-RU" b="1" dirty="0"/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AF2851D3-D299-4DD3-953B-7E61C706C1A0}"/>
              </a:ext>
            </a:extLst>
          </p:cNvPr>
          <p:cNvGrpSpPr/>
          <p:nvPr/>
        </p:nvGrpSpPr>
        <p:grpSpPr>
          <a:xfrm>
            <a:off x="2208828" y="4258586"/>
            <a:ext cx="418704" cy="369332"/>
            <a:chOff x="895495" y="3220513"/>
            <a:chExt cx="418704" cy="372015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59BCB24F-445B-4AFE-923A-54C308F9C616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38B54623-80F0-4666-902D-79673421E497}"/>
                </a:ext>
              </a:extLst>
            </p:cNvPr>
            <p:cNvSpPr txBox="1"/>
            <p:nvPr/>
          </p:nvSpPr>
          <p:spPr>
            <a:xfrm>
              <a:off x="895495" y="3220513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38</a:t>
              </a:r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56AFEB95-9B89-407A-8412-BF81003F6B39}"/>
              </a:ext>
            </a:extLst>
          </p:cNvPr>
          <p:cNvSpPr/>
          <p:nvPr/>
        </p:nvSpPr>
        <p:spPr>
          <a:xfrm>
            <a:off x="5554684" y="445487"/>
            <a:ext cx="6263280" cy="4871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</a:pPr>
            <a:r>
              <a:rPr lang="ru-RU" sz="2000" b="1" spc="-1" dirty="0">
                <a:solidFill>
                  <a:srgbClr val="C00000"/>
                </a:solidFill>
              </a:rPr>
              <a:t>Маршрут № 38 «М/р Гарцы – м/р Садовый»</a:t>
            </a:r>
          </a:p>
          <a:p>
            <a:pPr>
              <a:lnSpc>
                <a:spcPts val="2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</a:pPr>
            <a:r>
              <a:rPr lang="ru-RU" sz="1400" i="1" spc="-1" dirty="0">
                <a:solidFill>
                  <a:srgbClr val="000000"/>
                </a:solidFill>
              </a:rPr>
              <a:t>*</a:t>
            </a:r>
            <a:r>
              <a:rPr lang="ru-RU" sz="1500" i="1" spc="-1" dirty="0">
                <a:solidFill>
                  <a:srgbClr val="000000"/>
                </a:solidFill>
              </a:rPr>
              <a:t>без заезда в м/р Архиерейка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</a:pPr>
            <a:r>
              <a:rPr lang="ru-RU" sz="1500" b="1" spc="-1" dirty="0">
                <a:solidFill>
                  <a:srgbClr val="000000"/>
                </a:solidFill>
              </a:rPr>
              <a:t>По улицам: </a:t>
            </a:r>
            <a:r>
              <a:rPr lang="ru-RU" sz="1500" spc="-1" dirty="0">
                <a:solidFill>
                  <a:srgbClr val="000000"/>
                </a:solidFill>
              </a:rPr>
              <a:t>Кантонской коммуны, Вишневой, </a:t>
            </a:r>
            <a:r>
              <a:rPr lang="ru-RU" sz="1500" spc="-1" dirty="0" err="1">
                <a:solidFill>
                  <a:srgbClr val="000000"/>
                </a:solidFill>
              </a:rPr>
              <a:t>Чермозской</a:t>
            </a:r>
            <a:r>
              <a:rPr lang="ru-RU" sz="1500" spc="-1" dirty="0">
                <a:solidFill>
                  <a:srgbClr val="000000"/>
                </a:solidFill>
              </a:rPr>
              <a:t>, </a:t>
            </a:r>
            <a:r>
              <a:rPr lang="ru-RU" sz="1500" spc="-1" dirty="0" err="1">
                <a:solidFill>
                  <a:srgbClr val="000000"/>
                </a:solidFill>
              </a:rPr>
              <a:t>Колыбалова</a:t>
            </a:r>
            <a:r>
              <a:rPr lang="ru-RU" sz="1500" spc="-1" dirty="0">
                <a:solidFill>
                  <a:srgbClr val="000000"/>
                </a:solidFill>
              </a:rPr>
              <a:t>, </a:t>
            </a:r>
            <a:r>
              <a:rPr lang="ru-RU" sz="1500" spc="-1" dirty="0" err="1">
                <a:solidFill>
                  <a:srgbClr val="000000"/>
                </a:solidFill>
              </a:rPr>
              <a:t>Лядовской</a:t>
            </a:r>
            <a:r>
              <a:rPr lang="ru-RU" sz="1500" spc="-1" dirty="0">
                <a:solidFill>
                  <a:srgbClr val="000000"/>
                </a:solidFill>
              </a:rPr>
              <a:t>, Завьялова, Старых большевиков, </a:t>
            </a:r>
            <a:r>
              <a:rPr lang="ru-RU" sz="1500" spc="-1" dirty="0" err="1">
                <a:solidFill>
                  <a:srgbClr val="000000"/>
                </a:solidFill>
              </a:rPr>
              <a:t>Стольникова</a:t>
            </a:r>
            <a:r>
              <a:rPr lang="ru-RU" sz="1500" spc="-1" dirty="0">
                <a:solidFill>
                  <a:srgbClr val="000000"/>
                </a:solidFill>
              </a:rPr>
              <a:t>, </a:t>
            </a:r>
            <a:r>
              <a:rPr lang="ru-RU" sz="1500" spc="-1" dirty="0" err="1">
                <a:solidFill>
                  <a:srgbClr val="000000"/>
                </a:solidFill>
              </a:rPr>
              <a:t>Фокинской</a:t>
            </a:r>
            <a:r>
              <a:rPr lang="ru-RU" sz="1500" spc="-1" dirty="0">
                <a:solidFill>
                  <a:srgbClr val="000000"/>
                </a:solidFill>
              </a:rPr>
              <a:t>, Мостовой, Славянова, Лифанова, Якова Свердлова, Уральской, Крупской, Бульвару Гагарина, Ушинского, Аркадия Гайдара, </a:t>
            </a:r>
            <a:r>
              <a:rPr lang="ru-RU" sz="1500" spc="-1" dirty="0" err="1">
                <a:solidFill>
                  <a:srgbClr val="000000"/>
                </a:solidFill>
              </a:rPr>
              <a:t>Юрша</a:t>
            </a:r>
            <a:r>
              <a:rPr lang="ru-RU" sz="1500" spc="-1" dirty="0">
                <a:solidFill>
                  <a:srgbClr val="000000"/>
                </a:solidFill>
              </a:rPr>
              <a:t> (обратно по Уральской, Якова Свердлова, 1905 года, Соликамской).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</a:pPr>
            <a:endParaRPr lang="ru-RU" sz="800" spc="-1" dirty="0">
              <a:solidFill>
                <a:srgbClr val="000000"/>
              </a:solidFill>
            </a:endParaRPr>
          </a:p>
          <a:p>
            <a:pPr>
              <a:lnSpc>
                <a:spcPts val="2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</a:pPr>
            <a:r>
              <a:rPr lang="ru-RU" sz="2000" b="1" spc="-1" dirty="0">
                <a:solidFill>
                  <a:srgbClr val="C00000"/>
                </a:solidFill>
              </a:rPr>
              <a:t>Маршрут № 18 «Пл.Дружбы – Пермский военный институт»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</a:pPr>
            <a:r>
              <a:rPr lang="ru-RU" sz="1500" b="1" spc="-1" dirty="0">
                <a:solidFill>
                  <a:srgbClr val="000000"/>
                </a:solidFill>
              </a:rPr>
              <a:t>По улицам: </a:t>
            </a:r>
            <a:r>
              <a:rPr lang="ru-RU" sz="1500" spc="-1" dirty="0">
                <a:solidFill>
                  <a:srgbClr val="000000"/>
                </a:solidFill>
              </a:rPr>
              <a:t>Крупской, Уральской, Якова Свердлова, 1905 года, Соликам-ской, Карбышева, Писарева, Вильямса, Гайвинской, Гремячему логу.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</a:pPr>
            <a:endParaRPr lang="ru-RU" sz="800" spc="-1" dirty="0">
              <a:solidFill>
                <a:srgbClr val="000000"/>
              </a:solidFill>
            </a:endParaRPr>
          </a:p>
          <a:p>
            <a:pPr>
              <a:lnSpc>
                <a:spcPts val="2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</a:pPr>
            <a:r>
              <a:rPr lang="ru-RU" sz="1500" spc="-1" dirty="0">
                <a:solidFill>
                  <a:srgbClr val="000000"/>
                </a:solidFill>
              </a:rPr>
              <a:t> </a:t>
            </a:r>
            <a:r>
              <a:rPr lang="ru-RU" sz="2000" b="1" spc="-1" dirty="0">
                <a:solidFill>
                  <a:srgbClr val="C00000"/>
                </a:solidFill>
              </a:rPr>
              <a:t>Маршрут № 11 «М/р Парковый –  М/р Садовый»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</a:pPr>
            <a:r>
              <a:rPr lang="ru-RU" sz="1400" i="1" spc="-1" dirty="0">
                <a:solidFill>
                  <a:srgbClr val="000000"/>
                </a:solidFill>
              </a:rPr>
              <a:t>*</a:t>
            </a:r>
            <a:r>
              <a:rPr lang="ru-RU" sz="1500" i="1" spc="-1" dirty="0">
                <a:solidFill>
                  <a:srgbClr val="000000"/>
                </a:solidFill>
              </a:rPr>
              <a:t>переносится на Б.Гагарина, ул.Старцева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</a:pPr>
            <a:endParaRPr lang="ru-RU" sz="1500" spc="-1" dirty="0">
              <a:solidFill>
                <a:srgbClr val="000000"/>
              </a:solidFill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</a:pPr>
            <a:endParaRPr lang="ru-RU" sz="800" spc="-1" dirty="0">
              <a:solidFill>
                <a:srgbClr val="000000"/>
              </a:solidFill>
            </a:endParaRPr>
          </a:p>
        </p:txBody>
      </p:sp>
      <p:sp>
        <p:nvSpPr>
          <p:cNvPr id="60" name="TextShape 1">
            <a:extLst>
              <a:ext uri="{FF2B5EF4-FFF2-40B4-BE49-F238E27FC236}">
                <a16:creationId xmlns:a16="http://schemas.microsoft.com/office/drawing/2014/main" xmlns="" id="{74E68A3C-5993-4705-BA12-B0552A027538}"/>
              </a:ext>
            </a:extLst>
          </p:cNvPr>
          <p:cNvSpPr txBox="1"/>
          <p:nvPr/>
        </p:nvSpPr>
        <p:spPr>
          <a:xfrm>
            <a:off x="-41833" y="228503"/>
            <a:ext cx="5889283" cy="747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600" spc="-1" dirty="0">
                <a:solidFill>
                  <a:srgbClr val="C00000"/>
                </a:solidFill>
              </a:rPr>
              <a:t>М/р Гарцы, м/р Садовый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CB86B009-8491-42D2-B2E7-F2EF6BCCD1C7}"/>
              </a:ext>
            </a:extLst>
          </p:cNvPr>
          <p:cNvSpPr/>
          <p:nvPr/>
        </p:nvSpPr>
        <p:spPr>
          <a:xfrm>
            <a:off x="3718318" y="1514186"/>
            <a:ext cx="1242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Calibri"/>
              </a:rPr>
              <a:t>м/р Гарцы</a:t>
            </a:r>
            <a:endParaRPr lang="ru-RU" b="1" dirty="0"/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F04E3C0B-A697-4E95-B274-6397CD9F589B}"/>
              </a:ext>
            </a:extLst>
          </p:cNvPr>
          <p:cNvCxnSpPr>
            <a:cxnSpLocks/>
          </p:cNvCxnSpPr>
          <p:nvPr/>
        </p:nvCxnSpPr>
        <p:spPr>
          <a:xfrm flipV="1">
            <a:off x="2734093" y="1979153"/>
            <a:ext cx="433934" cy="26718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559477AC-D9BD-45C3-B262-8B555890FDBB}"/>
              </a:ext>
            </a:extLst>
          </p:cNvPr>
          <p:cNvCxnSpPr>
            <a:cxnSpLocks/>
          </p:cNvCxnSpPr>
          <p:nvPr/>
        </p:nvCxnSpPr>
        <p:spPr>
          <a:xfrm flipV="1">
            <a:off x="4599276" y="1613334"/>
            <a:ext cx="440285" cy="632999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F8F1C205-39C4-4030-BAEF-CA2A199C7963}"/>
              </a:ext>
            </a:extLst>
          </p:cNvPr>
          <p:cNvCxnSpPr>
            <a:cxnSpLocks/>
          </p:cNvCxnSpPr>
          <p:nvPr/>
        </p:nvCxnSpPr>
        <p:spPr>
          <a:xfrm flipV="1">
            <a:off x="2682010" y="1819956"/>
            <a:ext cx="389284" cy="24233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xmlns="" id="{D1122DEA-A536-4471-BF9A-CB5A8EAE8895}"/>
              </a:ext>
            </a:extLst>
          </p:cNvPr>
          <p:cNvCxnSpPr>
            <a:cxnSpLocks/>
          </p:cNvCxnSpPr>
          <p:nvPr/>
        </p:nvCxnSpPr>
        <p:spPr>
          <a:xfrm flipH="1" flipV="1">
            <a:off x="2682010" y="2062293"/>
            <a:ext cx="57980" cy="16550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C0E3BDBE-ACC2-40DA-9E61-2A419DD1FC34}"/>
              </a:ext>
            </a:extLst>
          </p:cNvPr>
          <p:cNvCxnSpPr>
            <a:cxnSpLocks/>
          </p:cNvCxnSpPr>
          <p:nvPr/>
        </p:nvCxnSpPr>
        <p:spPr>
          <a:xfrm flipV="1">
            <a:off x="3069054" y="1735601"/>
            <a:ext cx="474265" cy="84356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xmlns="" id="{5386AB6E-4167-4E2D-AF19-C19438FABED2}"/>
              </a:ext>
            </a:extLst>
          </p:cNvPr>
          <p:cNvCxnSpPr>
            <a:cxnSpLocks/>
          </p:cNvCxnSpPr>
          <p:nvPr/>
        </p:nvCxnSpPr>
        <p:spPr>
          <a:xfrm>
            <a:off x="3501154" y="1721804"/>
            <a:ext cx="519644" cy="505361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xmlns="" id="{A29C3598-3F7A-45F2-BBDB-80151F8C6119}"/>
              </a:ext>
            </a:extLst>
          </p:cNvPr>
          <p:cNvCxnSpPr>
            <a:cxnSpLocks/>
          </p:cNvCxnSpPr>
          <p:nvPr/>
        </p:nvCxnSpPr>
        <p:spPr>
          <a:xfrm flipV="1">
            <a:off x="4004214" y="2145047"/>
            <a:ext cx="104875" cy="67052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xmlns="" id="{B97CC8F3-6F40-4616-BAFD-7042426BA26D}"/>
              </a:ext>
            </a:extLst>
          </p:cNvPr>
          <p:cNvCxnSpPr>
            <a:cxnSpLocks/>
          </p:cNvCxnSpPr>
          <p:nvPr/>
        </p:nvCxnSpPr>
        <p:spPr>
          <a:xfrm>
            <a:off x="4079752" y="2131446"/>
            <a:ext cx="187039" cy="17465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C723D471-E950-44C7-A1D2-A869934FA720}"/>
              </a:ext>
            </a:extLst>
          </p:cNvPr>
          <p:cNvCxnSpPr>
            <a:cxnSpLocks/>
          </p:cNvCxnSpPr>
          <p:nvPr/>
        </p:nvCxnSpPr>
        <p:spPr>
          <a:xfrm flipV="1">
            <a:off x="4260663" y="2112743"/>
            <a:ext cx="157702" cy="19336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5304F4ED-4FED-4CBE-9831-2BE7A78D931A}"/>
              </a:ext>
            </a:extLst>
          </p:cNvPr>
          <p:cNvCxnSpPr>
            <a:cxnSpLocks/>
          </p:cNvCxnSpPr>
          <p:nvPr/>
        </p:nvCxnSpPr>
        <p:spPr>
          <a:xfrm>
            <a:off x="4418365" y="2112743"/>
            <a:ext cx="193784" cy="139951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52352F1E-7422-40C1-B354-C522B2A2567F}"/>
              </a:ext>
            </a:extLst>
          </p:cNvPr>
          <p:cNvCxnSpPr>
            <a:cxnSpLocks/>
          </p:cNvCxnSpPr>
          <p:nvPr/>
        </p:nvCxnSpPr>
        <p:spPr>
          <a:xfrm flipH="1">
            <a:off x="4516961" y="1434794"/>
            <a:ext cx="325094" cy="5201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6A588C4F-B9FC-4FB3-BFE5-6D67E45A3187}"/>
              </a:ext>
            </a:extLst>
          </p:cNvPr>
          <p:cNvCxnSpPr>
            <a:cxnSpLocks/>
          </p:cNvCxnSpPr>
          <p:nvPr/>
        </p:nvCxnSpPr>
        <p:spPr>
          <a:xfrm flipH="1" flipV="1">
            <a:off x="4842055" y="1443864"/>
            <a:ext cx="197506" cy="16947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C0EA3A26-2870-4F86-9862-3A2FB11E4BA9}"/>
              </a:ext>
            </a:extLst>
          </p:cNvPr>
          <p:cNvCxnSpPr>
            <a:cxnSpLocks/>
          </p:cNvCxnSpPr>
          <p:nvPr/>
        </p:nvCxnSpPr>
        <p:spPr>
          <a:xfrm>
            <a:off x="3071294" y="1819956"/>
            <a:ext cx="78211" cy="14753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8632E74B-A7C2-442D-BF01-55CFA0E6F1D2}"/>
              </a:ext>
            </a:extLst>
          </p:cNvPr>
          <p:cNvGrpSpPr/>
          <p:nvPr/>
        </p:nvGrpSpPr>
        <p:grpSpPr>
          <a:xfrm>
            <a:off x="4231728" y="1259198"/>
            <a:ext cx="418704" cy="369332"/>
            <a:chOff x="895495" y="3220513"/>
            <a:chExt cx="418704" cy="372015"/>
          </a:xfrm>
        </p:grpSpPr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xmlns="" id="{2F331B64-EC35-43C1-AEE6-0B520DD14EA6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39C43D69-2F7A-44BF-9804-5EEF361DDEBC}"/>
                </a:ext>
              </a:extLst>
            </p:cNvPr>
            <p:cNvSpPr txBox="1"/>
            <p:nvPr/>
          </p:nvSpPr>
          <p:spPr>
            <a:xfrm>
              <a:off x="895495" y="3220513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38</a:t>
              </a: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xmlns="" id="{BE1CDF92-A3FA-4BD3-8BBB-8DE1BDBEC47D}"/>
              </a:ext>
            </a:extLst>
          </p:cNvPr>
          <p:cNvGrpSpPr/>
          <p:nvPr/>
        </p:nvGrpSpPr>
        <p:grpSpPr>
          <a:xfrm>
            <a:off x="941994" y="4195533"/>
            <a:ext cx="418704" cy="369332"/>
            <a:chOff x="895495" y="3220513"/>
            <a:chExt cx="418704" cy="372015"/>
          </a:xfrm>
        </p:grpSpPr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xmlns="" id="{CB94ED9C-9F33-4C10-AD85-079883D6CC8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78B898C7-0B9E-4A11-A9CC-68EE3E8F2F8B}"/>
                </a:ext>
              </a:extLst>
            </p:cNvPr>
            <p:cNvSpPr txBox="1"/>
            <p:nvPr/>
          </p:nvSpPr>
          <p:spPr>
            <a:xfrm>
              <a:off x="895495" y="3220513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18</a:t>
              </a:r>
            </a:p>
          </p:txBody>
        </p:sp>
      </p:grpSp>
      <p:graphicFrame>
        <p:nvGraphicFramePr>
          <p:cNvPr id="105" name="Таблица 104">
            <a:extLst>
              <a:ext uri="{FF2B5EF4-FFF2-40B4-BE49-F238E27FC236}">
                <a16:creationId xmlns:a16="http://schemas.microsoft.com/office/drawing/2014/main" xmlns="" id="{FBBDAC0E-EE0D-4875-9AC6-9B79DB99D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2386"/>
              </p:ext>
            </p:extLst>
          </p:nvPr>
        </p:nvGraphicFramePr>
        <p:xfrm>
          <a:off x="5554684" y="4862528"/>
          <a:ext cx="6318623" cy="1771264"/>
        </p:xfrm>
        <a:graphic>
          <a:graphicData uri="http://schemas.openxmlformats.org/drawingml/2006/table">
            <a:tbl>
              <a:tblPr firstRow="1" bandRow="1"/>
              <a:tblGrid>
                <a:gridCol w="2439264">
                  <a:extLst>
                    <a:ext uri="{9D8B030D-6E8A-4147-A177-3AD203B41FA5}">
                      <a16:colId xmlns:a16="http://schemas.microsoft.com/office/drawing/2014/main" xmlns="" val="720243956"/>
                    </a:ext>
                  </a:extLst>
                </a:gridCol>
                <a:gridCol w="1879061">
                  <a:extLst>
                    <a:ext uri="{9D8B030D-6E8A-4147-A177-3AD203B41FA5}">
                      <a16:colId xmlns:a16="http://schemas.microsoft.com/office/drawing/2014/main" xmlns="" val="2013684126"/>
                    </a:ext>
                  </a:extLst>
                </a:gridCol>
                <a:gridCol w="2000298">
                  <a:extLst>
                    <a:ext uri="{9D8B030D-6E8A-4147-A177-3AD203B41FA5}">
                      <a16:colId xmlns:a16="http://schemas.microsoft.com/office/drawing/2014/main" xmlns="" val="1119801833"/>
                    </a:ext>
                  </a:extLst>
                </a:gridCol>
              </a:tblGrid>
              <a:tr h="35899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Маршруты с 01.04.2020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Интервал, 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1660037"/>
                  </a:ext>
                </a:extLst>
              </a:tr>
              <a:tr h="32786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После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7519338"/>
                  </a:ext>
                </a:extLst>
              </a:tr>
              <a:tr h="35899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3948921"/>
                  </a:ext>
                </a:extLst>
              </a:tr>
              <a:tr h="358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 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5219294"/>
                  </a:ext>
                </a:extLst>
              </a:tr>
              <a:tr h="35899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 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1237084"/>
                  </a:ext>
                </a:extLst>
              </a:tr>
            </a:tbl>
          </a:graphicData>
        </a:graphic>
      </p:graphicFrame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xmlns="" id="{31BA32D2-8B36-4904-A482-F99853A288E1}"/>
              </a:ext>
            </a:extLst>
          </p:cNvPr>
          <p:cNvSpPr/>
          <p:nvPr/>
        </p:nvSpPr>
        <p:spPr>
          <a:xfrm>
            <a:off x="581947" y="1375254"/>
            <a:ext cx="10877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Пермский</a:t>
            </a:r>
          </a:p>
          <a:p>
            <a:r>
              <a:rPr lang="ru-RU" sz="16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военный </a:t>
            </a:r>
          </a:p>
          <a:p>
            <a:r>
              <a:rPr lang="ru-RU" sz="16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институт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xmlns="" id="{487C28F7-3E3A-4854-AC34-0B600E7C9DD8}"/>
              </a:ext>
            </a:extLst>
          </p:cNvPr>
          <p:cNvCxnSpPr>
            <a:cxnSpLocks/>
          </p:cNvCxnSpPr>
          <p:nvPr/>
        </p:nvCxnSpPr>
        <p:spPr>
          <a:xfrm flipV="1">
            <a:off x="3097458" y="1183841"/>
            <a:ext cx="248155" cy="62231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xmlns="" id="{DBE98859-95FD-4CAE-90CD-9141721951E8}"/>
              </a:ext>
            </a:extLst>
          </p:cNvPr>
          <p:cNvCxnSpPr>
            <a:cxnSpLocks/>
          </p:cNvCxnSpPr>
          <p:nvPr/>
        </p:nvCxnSpPr>
        <p:spPr>
          <a:xfrm>
            <a:off x="1196337" y="1183840"/>
            <a:ext cx="2138522" cy="1819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xmlns="" id="{AB793970-F81A-4DB1-A007-22986D397BC5}"/>
              </a:ext>
            </a:extLst>
          </p:cNvPr>
          <p:cNvGrpSpPr/>
          <p:nvPr/>
        </p:nvGrpSpPr>
        <p:grpSpPr>
          <a:xfrm>
            <a:off x="976231" y="1117477"/>
            <a:ext cx="418704" cy="369332"/>
            <a:chOff x="895495" y="3220513"/>
            <a:chExt cx="418704" cy="372015"/>
          </a:xfrm>
        </p:grpSpPr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xmlns="" id="{AC6ED315-10F9-42FC-A11B-5A02AA94B135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2110B8BF-C371-451E-914B-32F90363C7D1}"/>
                </a:ext>
              </a:extLst>
            </p:cNvPr>
            <p:cNvSpPr txBox="1"/>
            <p:nvPr/>
          </p:nvSpPr>
          <p:spPr>
            <a:xfrm>
              <a:off x="895495" y="3220513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18</a:t>
              </a:r>
            </a:p>
          </p:txBody>
        </p:sp>
      </p:grp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C7179337-0D46-4D30-8F63-82B957DD3B4F}"/>
              </a:ext>
            </a:extLst>
          </p:cNvPr>
          <p:cNvSpPr/>
          <p:nvPr/>
        </p:nvSpPr>
        <p:spPr>
          <a:xfrm>
            <a:off x="1196337" y="3725681"/>
            <a:ext cx="1356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Calibri"/>
              </a:rPr>
              <a:t>Пл.Дружбы</a:t>
            </a:r>
            <a:endParaRPr lang="ru-RU" b="1" dirty="0"/>
          </a:p>
        </p:txBody>
      </p: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xmlns="" id="{E007D294-AA03-4325-8079-3432E6E8CD7D}"/>
              </a:ext>
            </a:extLst>
          </p:cNvPr>
          <p:cNvGrpSpPr/>
          <p:nvPr/>
        </p:nvGrpSpPr>
        <p:grpSpPr>
          <a:xfrm>
            <a:off x="2501648" y="4109390"/>
            <a:ext cx="418704" cy="369332"/>
            <a:chOff x="895495" y="3220513"/>
            <a:chExt cx="418704" cy="372015"/>
          </a:xfrm>
        </p:grpSpPr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xmlns="" id="{BEADB06C-CEED-4E26-8F0A-9E15FF3AF2F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133AEF5E-056A-4B86-B9D0-66335B574965}"/>
                </a:ext>
              </a:extLst>
            </p:cNvPr>
            <p:cNvSpPr txBox="1"/>
            <p:nvPr/>
          </p:nvSpPr>
          <p:spPr>
            <a:xfrm>
              <a:off x="895495" y="3220513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11</a:t>
              </a:r>
            </a:p>
          </p:txBody>
        </p:sp>
      </p:grp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xmlns="" id="{3DFAF9CB-2D06-47CA-8C75-C4D4624C2D0E}"/>
              </a:ext>
            </a:extLst>
          </p:cNvPr>
          <p:cNvCxnSpPr>
            <a:cxnSpLocks/>
          </p:cNvCxnSpPr>
          <p:nvPr/>
        </p:nvCxnSpPr>
        <p:spPr>
          <a:xfrm flipH="1" flipV="1">
            <a:off x="1564629" y="6029410"/>
            <a:ext cx="480739" cy="50945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xmlns="" id="{ECCDA449-575C-44F0-9A97-75DFF4E7884E}"/>
              </a:ext>
            </a:extLst>
          </p:cNvPr>
          <p:cNvGrpSpPr/>
          <p:nvPr/>
        </p:nvGrpSpPr>
        <p:grpSpPr>
          <a:xfrm>
            <a:off x="1698300" y="6440231"/>
            <a:ext cx="418704" cy="369332"/>
            <a:chOff x="895495" y="3220513"/>
            <a:chExt cx="418704" cy="372015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xmlns="" id="{9C358B38-95F2-4C66-9B17-588007020EEA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A1326320-C408-4C68-8328-E87E202A6AD3}"/>
                </a:ext>
              </a:extLst>
            </p:cNvPr>
            <p:cNvSpPr txBox="1"/>
            <p:nvPr/>
          </p:nvSpPr>
          <p:spPr>
            <a:xfrm>
              <a:off x="895495" y="3220513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11</a:t>
              </a:r>
            </a:p>
          </p:txBody>
        </p:sp>
      </p:grp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xmlns="" id="{571C7CDF-6B39-4123-9BE6-5277C2DB0B69}"/>
              </a:ext>
            </a:extLst>
          </p:cNvPr>
          <p:cNvSpPr/>
          <p:nvPr/>
        </p:nvSpPr>
        <p:spPr>
          <a:xfrm>
            <a:off x="313541" y="6309652"/>
            <a:ext cx="1207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Calibri"/>
              </a:rPr>
              <a:t>Парковый</a:t>
            </a:r>
            <a:endParaRPr lang="ru-RU" b="1" dirty="0"/>
          </a:p>
        </p:txBody>
      </p:sp>
      <p:cxnSp>
        <p:nvCxnSpPr>
          <p:cNvPr id="124" name="Прямая со стрелкой 123">
            <a:extLst>
              <a:ext uri="{FF2B5EF4-FFF2-40B4-BE49-F238E27FC236}">
                <a16:creationId xmlns:a16="http://schemas.microsoft.com/office/drawing/2014/main" xmlns="" id="{A5979F62-48D1-4B56-9C66-FB818A254AB7}"/>
              </a:ext>
            </a:extLst>
          </p:cNvPr>
          <p:cNvCxnSpPr>
            <a:cxnSpLocks/>
          </p:cNvCxnSpPr>
          <p:nvPr/>
        </p:nvCxnSpPr>
        <p:spPr>
          <a:xfrm flipH="1" flipV="1">
            <a:off x="611030" y="1359574"/>
            <a:ext cx="399997" cy="1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>
            <a:extLst>
              <a:ext uri="{FF2B5EF4-FFF2-40B4-BE49-F238E27FC236}">
                <a16:creationId xmlns:a16="http://schemas.microsoft.com/office/drawing/2014/main" xmlns="" id="{1CBFAA8B-279C-4C5E-ABC4-C3901769D5BE}"/>
              </a:ext>
            </a:extLst>
          </p:cNvPr>
          <p:cNvCxnSpPr>
            <a:cxnSpLocks/>
          </p:cNvCxnSpPr>
          <p:nvPr/>
        </p:nvCxnSpPr>
        <p:spPr>
          <a:xfrm flipH="1" flipV="1">
            <a:off x="1364630" y="6654538"/>
            <a:ext cx="399997" cy="1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2698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485</Words>
  <Application>Microsoft Office PowerPoint</Application>
  <PresentationFormat>Произвольный</PresentationFormat>
  <Paragraphs>108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Маршрутная сеть  Мотовилихинского района города Перми  с 1 апреля 2020 года</vt:lpstr>
      <vt:lpstr>Изменения маршрутов с 1.04.2020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Путин Анатолий Алексеевич</dc:creator>
  <cp:lastModifiedBy>Семенова Елена Васильевна</cp:lastModifiedBy>
  <cp:revision>87</cp:revision>
  <dcterms:created xsi:type="dcterms:W3CDTF">2019-12-17T12:01:44Z</dcterms:created>
  <dcterms:modified xsi:type="dcterms:W3CDTF">2020-03-13T08:56:03Z</dcterms:modified>
</cp:coreProperties>
</file>