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484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4531-032A-4C95-B0EB-4AF2F581444E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0353-BF77-4946-8D97-03F60468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9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0353-BF77-4946-8D97-03F60468B4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2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0353-BF77-4946-8D97-03F60468B4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0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2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7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9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7C35-80BB-4309-9BB1-BFBD70E8487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57BD-DDB6-49AD-9A67-72A5CF1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122" y="1801566"/>
            <a:ext cx="9485756" cy="202950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Маршрутная сеть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Орджоникидзевского района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города Перми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 </a:t>
            </a:r>
            <a:r>
              <a:rPr lang="ru-RU" sz="4000" b="1" dirty="0" smtClean="0">
                <a:solidFill>
                  <a:srgbClr val="C00000"/>
                </a:solidFill>
              </a:rPr>
              <a:t>1 </a:t>
            </a:r>
            <a:r>
              <a:rPr lang="ru-RU" sz="4000" b="1" dirty="0">
                <a:solidFill>
                  <a:srgbClr val="C00000"/>
                </a:solidFill>
              </a:rPr>
              <a:t>апреля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145817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17221-2EAD-4FF2-8D31-20856E46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Изменения маршрутов </a:t>
            </a:r>
            <a:r>
              <a:rPr lang="ru-RU" sz="3200" b="1">
                <a:solidFill>
                  <a:srgbClr val="C00000"/>
                </a:solidFill>
              </a:rPr>
              <a:t>с </a:t>
            </a:r>
            <a:r>
              <a:rPr lang="ru-RU" sz="3200" b="1" smtClean="0">
                <a:solidFill>
                  <a:srgbClr val="C00000"/>
                </a:solidFill>
              </a:rPr>
              <a:t>1.04.2020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306805"/>
              </p:ext>
            </p:extLst>
          </p:nvPr>
        </p:nvGraphicFramePr>
        <p:xfrm>
          <a:off x="308517" y="689238"/>
          <a:ext cx="11574965" cy="614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548">
                  <a:extLst>
                    <a:ext uri="{9D8B030D-6E8A-4147-A177-3AD203B41FA5}">
                      <a16:colId xmlns:a16="http://schemas.microsoft.com/office/drawing/2014/main" xmlns="" val="3152001420"/>
                    </a:ext>
                  </a:extLst>
                </a:gridCol>
                <a:gridCol w="1677487">
                  <a:extLst>
                    <a:ext uri="{9D8B030D-6E8A-4147-A177-3AD203B41FA5}">
                      <a16:colId xmlns:a16="http://schemas.microsoft.com/office/drawing/2014/main" xmlns="" val="279692974"/>
                    </a:ext>
                  </a:extLst>
                </a:gridCol>
                <a:gridCol w="1687550">
                  <a:extLst>
                    <a:ext uri="{9D8B030D-6E8A-4147-A177-3AD203B41FA5}">
                      <a16:colId xmlns:a16="http://schemas.microsoft.com/office/drawing/2014/main" xmlns="" val="3047564807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xmlns="" val="4244922355"/>
                    </a:ext>
                  </a:extLst>
                </a:gridCol>
                <a:gridCol w="643054">
                  <a:extLst>
                    <a:ext uri="{9D8B030D-6E8A-4147-A177-3AD203B41FA5}">
                      <a16:colId xmlns:a16="http://schemas.microsoft.com/office/drawing/2014/main" xmlns="" val="2022863674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xmlns="" val="278324390"/>
                    </a:ext>
                  </a:extLst>
                </a:gridCol>
                <a:gridCol w="5586760">
                  <a:extLst>
                    <a:ext uri="{9D8B030D-6E8A-4147-A177-3AD203B41FA5}">
                      <a16:colId xmlns:a16="http://schemas.microsoft.com/office/drawing/2014/main" xmlns="" val="1572607089"/>
                    </a:ext>
                  </a:extLst>
                </a:gridCol>
              </a:tblGrid>
              <a:tr h="460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Номер маршрута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Был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Стал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Вмести-мость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Начало работы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Окончание работы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Примечание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0857000"/>
                  </a:ext>
                </a:extLst>
              </a:tr>
              <a:tr h="305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Садовый - ПВИ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ПВИ – пл. Дружбы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большой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укорочен до пл. Дружбы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722893"/>
                  </a:ext>
                </a:extLst>
              </a:tr>
              <a:tr h="460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ДК им. Пушкина - </a:t>
                      </a:r>
                      <a:r>
                        <a:rPr lang="ru-RU" sz="1100" u="none" strike="noStrike" dirty="0" err="1">
                          <a:effectLst/>
                        </a:rPr>
                        <a:t>ул.Академика</a:t>
                      </a:r>
                      <a:r>
                        <a:rPr lang="ru-RU" sz="1100" u="none" strike="noStrike" dirty="0">
                          <a:effectLst/>
                        </a:rPr>
                        <a:t> Веденеева (кольцевой)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ДК им. Пушкина - </a:t>
                      </a:r>
                      <a:r>
                        <a:rPr lang="ru-RU" sz="1100" u="none" strike="noStrike" dirty="0" err="1">
                          <a:effectLst/>
                        </a:rPr>
                        <a:t>ул.Академика</a:t>
                      </a:r>
                      <a:r>
                        <a:rPr lang="ru-RU" sz="1100" u="none" strike="noStrike" dirty="0">
                          <a:effectLst/>
                        </a:rPr>
                        <a:t> Веденеева (кольцевой)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средний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22-25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транспортная доступность сохранена. В связи с запуском нового маршрута № 24 на маршруте № 21 в будние дни вместо 3 автобусов будет 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969596"/>
                  </a:ext>
                </a:extLst>
              </a:tr>
              <a:tr h="325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Васильевка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Камский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закрыт для жителей м/р Камский, заменяется маршрутом № 44, на котором сокращен интервал движения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416771"/>
                  </a:ext>
                </a:extLst>
              </a:tr>
              <a:tr h="158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Васильевка — ПВИ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малый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новая транспортная связь с объектами </a:t>
                      </a:r>
                      <a:r>
                        <a:rPr lang="ru-RU" sz="1100" u="none" strike="noStrike" dirty="0" err="1">
                          <a:effectLst/>
                        </a:rPr>
                        <a:t>соц.значения</a:t>
                      </a:r>
                      <a:r>
                        <a:rPr lang="ru-RU" sz="1100" u="none" strike="noStrike" dirty="0">
                          <a:effectLst/>
                        </a:rPr>
                        <a:t> для жителей м/р Васильевка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1101585"/>
                  </a:ext>
                </a:extLst>
              </a:tr>
              <a:tr h="22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НПО "Искра" -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д.Голованово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Банная гора - </a:t>
                      </a:r>
                      <a:r>
                        <a:rPr lang="ru-RU" sz="1100" u="none" strike="noStrike" dirty="0" err="1">
                          <a:effectLst/>
                        </a:rPr>
                        <a:t>д.Голованого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малый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7-10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19-35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маршрут продлен, новая </a:t>
                      </a:r>
                      <a:r>
                        <a:rPr lang="ru-RU" sz="1100" u="none" strike="noStrike" dirty="0">
                          <a:effectLst/>
                        </a:rPr>
                        <a:t>транспортная связь для сотрудников и пациентов </a:t>
                      </a:r>
                      <a:r>
                        <a:rPr lang="ru-RU" sz="1100" u="none" strike="noStrike" dirty="0" err="1">
                          <a:effectLst/>
                        </a:rPr>
                        <a:t>мед.учреждения</a:t>
                      </a:r>
                      <a:r>
                        <a:rPr lang="ru-RU" sz="1100" u="none" strike="noStrike" dirty="0">
                          <a:effectLst/>
                        </a:rPr>
                        <a:t> на Банной горе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227851"/>
                  </a:ext>
                </a:extLst>
              </a:tr>
              <a:tr h="1895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Автопарк - м/р Заозерье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закрыт для Заозерье, заменяется маршрутом № 73, но котором сокращен интервал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033533"/>
                  </a:ext>
                </a:extLst>
              </a:tr>
              <a:tr h="256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Автопарк (</a:t>
                      </a:r>
                      <a:r>
                        <a:rPr lang="ru-RU" sz="1100" u="none" strike="noStrike" dirty="0" err="1">
                          <a:effectLst/>
                        </a:rPr>
                        <a:t>ул.Фрунзе</a:t>
                      </a:r>
                      <a:r>
                        <a:rPr lang="ru-RU" sz="1100" u="none" strike="noStrike" dirty="0">
                          <a:effectLst/>
                        </a:rPr>
                        <a:t>)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пл</a:t>
                      </a:r>
                      <a:r>
                        <a:rPr lang="ru-RU" sz="1100" u="none" strike="noStrike" dirty="0">
                          <a:effectLst/>
                        </a:rPr>
                        <a:t>. Дружбы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большой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6-00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новая транспортная связь для жителей Орджоникидзевского района с центром города (микрорайоны </a:t>
                      </a:r>
                      <a:r>
                        <a:rPr lang="ru-RU" sz="1100" u="none" strike="noStrike" dirty="0" smtClean="0">
                          <a:effectLst/>
                        </a:rPr>
                        <a:t>Домостроительный, </a:t>
                      </a:r>
                      <a:r>
                        <a:rPr lang="ru-RU" sz="1100" u="none" strike="noStrike" dirty="0">
                          <a:effectLst/>
                        </a:rPr>
                        <a:t>Энергетик)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308722"/>
                  </a:ext>
                </a:extLst>
              </a:tr>
              <a:tr h="3062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Васильевка – Центральный рынок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Васильевка – Центральный рынок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5-25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23-56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маршрут сохранен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2048766"/>
                  </a:ext>
                </a:extLst>
              </a:tr>
              <a:tr h="294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Нижняя Мостовая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Кислотные Дачи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Нижняя Мостовая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10 </a:t>
                      </a:r>
                      <a:r>
                        <a:rPr lang="ru-RU" sz="1100" u="none" strike="noStrike" dirty="0">
                          <a:effectLst/>
                        </a:rPr>
                        <a:t>м/р - </a:t>
                      </a:r>
                      <a:r>
                        <a:rPr lang="ru-RU" sz="1100" u="none" strike="noStrike" dirty="0" err="1">
                          <a:effectLst/>
                        </a:rPr>
                        <a:t>Учкомбинат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Камский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средний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6-00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транспортная доступность сохранена, увеличено количество автобусов, сокращен интервал движения на участке 10-й микрорайон - м/р Камский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3199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Чусовской Водозабор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Январский (Автопарк)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Чусовской Водозабор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м/р Январский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большой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0-25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маршрут сохранен, все рейсы продлены до м/р Январский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012376"/>
                  </a:ext>
                </a:extLst>
              </a:tr>
              <a:tr h="334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М/р Заозерье - ст.Пермь-2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Заозерье - ст.Пермь-2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средний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6-02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транспортная доступность сохранена, изменен класс автобусов с большого на средний, увеличено количество автобусов, сокращен интервал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72433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Центральный рынок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10-й </a:t>
                      </a:r>
                      <a:r>
                        <a:rPr lang="ru-RU" sz="1100" u="none" strike="noStrike" dirty="0">
                          <a:effectLst/>
                        </a:rPr>
                        <a:t>м/р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Центральный рынок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10-й </a:t>
                      </a:r>
                      <a:r>
                        <a:rPr lang="ru-RU" sz="1100" u="none" strike="noStrike" dirty="0">
                          <a:effectLst/>
                        </a:rPr>
                        <a:t>м/р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большой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23-49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транспортная доступность сохранена, увеличено количество автобусов, сокращен интервал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171018"/>
                  </a:ext>
                </a:extLst>
              </a:tr>
              <a:tr h="414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Автопарк - м/р Чапаевский - </a:t>
                      </a:r>
                      <a:r>
                        <a:rPr lang="ru-RU" sz="1100" u="none" strike="noStrike" dirty="0" smtClean="0">
                          <a:effectLst/>
                        </a:rPr>
                        <a:t>ул</a:t>
                      </a:r>
                      <a:r>
                        <a:rPr lang="ru-RU" sz="1100" u="none" strike="noStrike" dirty="0">
                          <a:effectLst/>
                        </a:rPr>
                        <a:t>. Гашкова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Васильевка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Вышка-1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средний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п</a:t>
                      </a:r>
                      <a:r>
                        <a:rPr lang="ru-RU" sz="1100" u="none" strike="noStrike" smtClean="0">
                          <a:effectLst/>
                        </a:rPr>
                        <a:t>родление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маршрута в обе стороны, транспортная </a:t>
                      </a:r>
                      <a:r>
                        <a:rPr lang="ru-RU" sz="1100" u="none" strike="noStrike" dirty="0">
                          <a:effectLst/>
                        </a:rPr>
                        <a:t>доступность сохранена, увеличено количество автобусов, сокращен интервал, новый маршрут для жителей м/р Вышка-1,2, заезд в м/р Чапаевский по выходным дням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827337"/>
                  </a:ext>
                </a:extLst>
              </a:tr>
              <a:tr h="357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Заозерье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Январский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М/р Заозерье </a:t>
                      </a:r>
                      <a:r>
                        <a:rPr lang="ru-RU" sz="1100" u="none" strike="noStrike" dirty="0" smtClean="0">
                          <a:effectLst/>
                        </a:rPr>
                        <a:t>–</a:t>
                      </a: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м/р </a:t>
                      </a:r>
                      <a:r>
                        <a:rPr lang="ru-RU" sz="1100" u="none" strike="noStrike" dirty="0">
                          <a:effectLst/>
                        </a:rPr>
                        <a:t>Январский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большой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23-04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организован заезд через 10-й м/р по </a:t>
                      </a:r>
                      <a:r>
                        <a:rPr lang="ru-RU" sz="1100" u="none" strike="noStrike" dirty="0" err="1">
                          <a:effectLst/>
                        </a:rPr>
                        <a:t>ул.Васнецова</a:t>
                      </a:r>
                      <a:r>
                        <a:rPr lang="ru-RU" sz="1100" u="none" strike="noStrike" dirty="0">
                          <a:effectLst/>
                        </a:rPr>
                        <a:t>, изменен класс автобусов со среднего на большой, увеличено количество автобусов, сокращен интервал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1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776592"/>
                  </a:ext>
                </a:extLst>
              </a:tr>
              <a:tr h="2899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Ераничи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5-45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23-54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маршрут сохранен до 01.06.2020, с 01.06.2020 будет следовать сообщением «м/р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Левшино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ул.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Мильчакова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4436057"/>
                  </a:ext>
                </a:extLst>
              </a:tr>
              <a:tr h="1454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Кислотные дачи –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1905 года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м/р Кислотные дачи –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1905 года</a:t>
                      </a: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большой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6-12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19-15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маршрут сохранен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7" marR="6947" marT="69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08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3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Группа 98"/>
          <p:cNvGrpSpPr/>
          <p:nvPr/>
        </p:nvGrpSpPr>
        <p:grpSpPr>
          <a:xfrm>
            <a:off x="-1318" y="0"/>
            <a:ext cx="9457551" cy="6858000"/>
            <a:chOff x="1234440" y="0"/>
            <a:chExt cx="8641560" cy="6115050"/>
          </a:xfrm>
        </p:grpSpPr>
        <p:pic>
          <p:nvPicPr>
            <p:cNvPr id="127" name="Рисунок 126"/>
            <p:cNvPicPr/>
            <p:nvPr/>
          </p:nvPicPr>
          <p:blipFill rotWithShape="1">
            <a:blip r:embed="rId3"/>
            <a:srcRect l="34754" t="18875" r="12634" b="12349"/>
            <a:stretch/>
          </p:blipFill>
          <p:spPr>
            <a:xfrm>
              <a:off x="1234440" y="0"/>
              <a:ext cx="7708838" cy="611505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7200900" y="442913"/>
              <a:ext cx="167640" cy="2276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7200900" y="142875"/>
              <a:ext cx="0" cy="3219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H="1">
              <a:off x="6385560" y="160020"/>
              <a:ext cx="8153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 flipV="1">
              <a:off x="6385559" y="142875"/>
              <a:ext cx="0" cy="6648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 flipV="1">
              <a:off x="5362575" y="792480"/>
              <a:ext cx="1022984" cy="4114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 flipH="1" flipV="1">
              <a:off x="4898231" y="1120140"/>
              <a:ext cx="489109" cy="83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flipV="1">
              <a:off x="4568189" y="1120140"/>
              <a:ext cx="350520" cy="807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 flipH="1">
              <a:off x="3215640" y="1927860"/>
              <a:ext cx="13715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/>
            <p:cNvCxnSpPr/>
            <p:nvPr/>
          </p:nvCxnSpPr>
          <p:spPr>
            <a:xfrm flipV="1">
              <a:off x="3147060" y="1927860"/>
              <a:ext cx="86678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/>
            <p:cNvCxnSpPr/>
            <p:nvPr/>
          </p:nvCxnSpPr>
          <p:spPr>
            <a:xfrm flipH="1" flipV="1">
              <a:off x="3098484" y="2070736"/>
              <a:ext cx="66674" cy="47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 flipV="1">
              <a:off x="3103720" y="1927860"/>
              <a:ext cx="43340" cy="1657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 flipH="1">
              <a:off x="2888456" y="1927860"/>
              <a:ext cx="258603" cy="224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 flipH="1">
              <a:off x="2505075" y="2152650"/>
              <a:ext cx="401957" cy="38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>
              <a:off x="2520315" y="2196941"/>
              <a:ext cx="18098" cy="1033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единительная линия 230"/>
            <p:cNvCxnSpPr/>
            <p:nvPr/>
          </p:nvCxnSpPr>
          <p:spPr>
            <a:xfrm flipV="1">
              <a:off x="2300288" y="2278856"/>
              <a:ext cx="238125" cy="2309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я соединительная линия 235"/>
            <p:cNvCxnSpPr/>
            <p:nvPr/>
          </p:nvCxnSpPr>
          <p:spPr>
            <a:xfrm flipH="1" flipV="1">
              <a:off x="2300288" y="2010728"/>
              <a:ext cx="19048" cy="499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Прямая соединительная линия 237"/>
            <p:cNvCxnSpPr/>
            <p:nvPr/>
          </p:nvCxnSpPr>
          <p:spPr>
            <a:xfrm flipH="1">
              <a:off x="1647826" y="2010728"/>
              <a:ext cx="6715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единительная линия 240"/>
            <p:cNvCxnSpPr/>
            <p:nvPr/>
          </p:nvCxnSpPr>
          <p:spPr>
            <a:xfrm>
              <a:off x="1649971" y="1824038"/>
              <a:ext cx="1" cy="1990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Прямая соединительная линия 242"/>
            <p:cNvCxnSpPr/>
            <p:nvPr/>
          </p:nvCxnSpPr>
          <p:spPr>
            <a:xfrm flipH="1">
              <a:off x="1647827" y="1824038"/>
              <a:ext cx="509586" cy="190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Прямая соединительная линия 244"/>
            <p:cNvCxnSpPr/>
            <p:nvPr/>
          </p:nvCxnSpPr>
          <p:spPr>
            <a:xfrm flipH="1">
              <a:off x="2136457" y="1555911"/>
              <a:ext cx="20956" cy="2681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Прямая соединительная линия 246"/>
            <p:cNvCxnSpPr/>
            <p:nvPr/>
          </p:nvCxnSpPr>
          <p:spPr>
            <a:xfrm flipH="1" flipV="1">
              <a:off x="2140271" y="1574960"/>
              <a:ext cx="460054" cy="395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7217705" y="578467"/>
              <a:ext cx="418704" cy="369332"/>
              <a:chOff x="910502" y="3229194"/>
              <a:chExt cx="418704" cy="372015"/>
            </a:xfrm>
          </p:grpSpPr>
          <p:sp>
            <p:nvSpPr>
              <p:cNvPr id="253" name="Овал 252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10502" y="3229194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2496023" y="1431015"/>
              <a:ext cx="394617" cy="329321"/>
              <a:chOff x="908733" y="3221602"/>
              <a:chExt cx="394617" cy="331713"/>
            </a:xfrm>
          </p:grpSpPr>
          <p:sp>
            <p:nvSpPr>
              <p:cNvPr id="256" name="Овал 255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08733" y="3221602"/>
                <a:ext cx="394617" cy="331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</p:grpSp>
        <p:cxnSp>
          <p:nvCxnSpPr>
            <p:cNvPr id="258" name="Прямая соединительная линия 257"/>
            <p:cNvCxnSpPr/>
            <p:nvPr/>
          </p:nvCxnSpPr>
          <p:spPr>
            <a:xfrm flipH="1">
              <a:off x="5570219" y="243840"/>
              <a:ext cx="8153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258"/>
            <p:cNvCxnSpPr/>
            <p:nvPr/>
          </p:nvCxnSpPr>
          <p:spPr>
            <a:xfrm flipH="1" flipV="1">
              <a:off x="4586287" y="1923574"/>
              <a:ext cx="157162" cy="2290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единительная линия 259"/>
            <p:cNvCxnSpPr/>
            <p:nvPr/>
          </p:nvCxnSpPr>
          <p:spPr>
            <a:xfrm flipH="1" flipV="1">
              <a:off x="4731081" y="2145030"/>
              <a:ext cx="182217" cy="26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Прямая соединительная линия 260"/>
            <p:cNvCxnSpPr/>
            <p:nvPr/>
          </p:nvCxnSpPr>
          <p:spPr>
            <a:xfrm flipH="1" flipV="1">
              <a:off x="4898231" y="2159794"/>
              <a:ext cx="489109" cy="3992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единительная линия 261"/>
            <p:cNvCxnSpPr/>
            <p:nvPr/>
          </p:nvCxnSpPr>
          <p:spPr>
            <a:xfrm flipV="1">
              <a:off x="5249418" y="2536825"/>
              <a:ext cx="137922" cy="185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Прямая соединительная линия 262"/>
            <p:cNvCxnSpPr/>
            <p:nvPr/>
          </p:nvCxnSpPr>
          <p:spPr>
            <a:xfrm flipV="1">
              <a:off x="5142785" y="2721848"/>
              <a:ext cx="106633" cy="3028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единительная линия 263"/>
            <p:cNvCxnSpPr/>
            <p:nvPr/>
          </p:nvCxnSpPr>
          <p:spPr>
            <a:xfrm flipH="1" flipV="1">
              <a:off x="5140897" y="3006051"/>
              <a:ext cx="98265" cy="105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Прямая соединительная линия 264"/>
            <p:cNvCxnSpPr/>
            <p:nvPr/>
          </p:nvCxnSpPr>
          <p:spPr>
            <a:xfrm flipH="1" flipV="1">
              <a:off x="5228907" y="3076020"/>
              <a:ext cx="20511" cy="1496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Прямая соединительная линия 265"/>
            <p:cNvCxnSpPr/>
            <p:nvPr/>
          </p:nvCxnSpPr>
          <p:spPr>
            <a:xfrm flipH="1">
              <a:off x="5228907" y="3187541"/>
              <a:ext cx="133668" cy="38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/>
            <p:cNvCxnSpPr/>
            <p:nvPr/>
          </p:nvCxnSpPr>
          <p:spPr>
            <a:xfrm flipH="1" flipV="1">
              <a:off x="5333079" y="3187542"/>
              <a:ext cx="237140" cy="177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/>
            <p:cNvCxnSpPr/>
            <p:nvPr/>
          </p:nvCxnSpPr>
          <p:spPr>
            <a:xfrm flipH="1">
              <a:off x="5555248" y="3058775"/>
              <a:ext cx="318819" cy="2984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Прямая соединительная линия 268"/>
            <p:cNvCxnSpPr/>
            <p:nvPr/>
          </p:nvCxnSpPr>
          <p:spPr>
            <a:xfrm flipH="1" flipV="1">
              <a:off x="5810250" y="2873295"/>
              <a:ext cx="63818" cy="2027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Прямая соединительная линия 269"/>
            <p:cNvCxnSpPr/>
            <p:nvPr/>
          </p:nvCxnSpPr>
          <p:spPr>
            <a:xfrm flipH="1">
              <a:off x="5809933" y="1996440"/>
              <a:ext cx="787717" cy="8928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/>
            <p:cNvCxnSpPr/>
            <p:nvPr/>
          </p:nvCxnSpPr>
          <p:spPr>
            <a:xfrm flipH="1" flipV="1">
              <a:off x="6587207" y="1843088"/>
              <a:ext cx="2080" cy="1623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Прямая соединительная линия 271"/>
            <p:cNvCxnSpPr/>
            <p:nvPr/>
          </p:nvCxnSpPr>
          <p:spPr>
            <a:xfrm flipH="1">
              <a:off x="6580721" y="1471574"/>
              <a:ext cx="334429" cy="3894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единительная линия 272"/>
            <p:cNvCxnSpPr/>
            <p:nvPr/>
          </p:nvCxnSpPr>
          <p:spPr>
            <a:xfrm flipH="1" flipV="1">
              <a:off x="6898481" y="1471574"/>
              <a:ext cx="569399" cy="2010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Прямая соединительная линия 276"/>
            <p:cNvCxnSpPr/>
            <p:nvPr/>
          </p:nvCxnSpPr>
          <p:spPr>
            <a:xfrm flipH="1">
              <a:off x="7444582" y="1424464"/>
              <a:ext cx="565943" cy="2418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 flipV="1">
              <a:off x="8010525" y="1120140"/>
              <a:ext cx="64011" cy="3213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/>
            <p:cNvCxnSpPr/>
            <p:nvPr/>
          </p:nvCxnSpPr>
          <p:spPr>
            <a:xfrm flipH="1">
              <a:off x="8074536" y="1013618"/>
              <a:ext cx="368069" cy="118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единительная линия 284"/>
            <p:cNvCxnSpPr/>
            <p:nvPr/>
          </p:nvCxnSpPr>
          <p:spPr>
            <a:xfrm flipH="1" flipV="1">
              <a:off x="8407400" y="704373"/>
              <a:ext cx="35206" cy="3252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5260812" y="95489"/>
              <a:ext cx="418704" cy="369332"/>
              <a:chOff x="905091" y="3236128"/>
              <a:chExt cx="418704" cy="372015"/>
            </a:xfrm>
          </p:grpSpPr>
          <p:sp>
            <p:nvSpPr>
              <p:cNvPr id="288" name="Овал 287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05091" y="3236128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</p:grpSp>
        <p:grpSp>
          <p:nvGrpSpPr>
            <p:cNvPr id="290" name="Группа 289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8192606" y="457575"/>
              <a:ext cx="418704" cy="369332"/>
              <a:chOff x="902423" y="3235670"/>
              <a:chExt cx="418704" cy="372015"/>
            </a:xfrm>
          </p:grpSpPr>
          <p:sp>
            <p:nvSpPr>
              <p:cNvPr id="291" name="Овал 290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02423" y="3235670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</p:grpSp>
        <p:cxnSp>
          <p:nvCxnSpPr>
            <p:cNvPr id="293" name="Прямая соединительная линия 292"/>
            <p:cNvCxnSpPr/>
            <p:nvPr/>
          </p:nvCxnSpPr>
          <p:spPr>
            <a:xfrm flipH="1">
              <a:off x="8442605" y="879020"/>
              <a:ext cx="483071" cy="1312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Прямая соединительная линия 293"/>
            <p:cNvCxnSpPr/>
            <p:nvPr/>
          </p:nvCxnSpPr>
          <p:spPr>
            <a:xfrm flipH="1" flipV="1">
              <a:off x="5374958" y="2556741"/>
              <a:ext cx="434975" cy="3325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Прямая соединительная линия 294"/>
            <p:cNvCxnSpPr/>
            <p:nvPr/>
          </p:nvCxnSpPr>
          <p:spPr>
            <a:xfrm flipH="1" flipV="1">
              <a:off x="4715575" y="1582520"/>
              <a:ext cx="580166" cy="968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Прямая соединительная линия 295"/>
            <p:cNvCxnSpPr/>
            <p:nvPr/>
          </p:nvCxnSpPr>
          <p:spPr>
            <a:xfrm flipH="1">
              <a:off x="5275711" y="1471574"/>
              <a:ext cx="337790" cy="2077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Прямая соединительная линия 296"/>
            <p:cNvCxnSpPr/>
            <p:nvPr/>
          </p:nvCxnSpPr>
          <p:spPr>
            <a:xfrm flipH="1" flipV="1">
              <a:off x="5600613" y="1477350"/>
              <a:ext cx="273454" cy="6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Прямая соединительная линия 297"/>
            <p:cNvCxnSpPr/>
            <p:nvPr/>
          </p:nvCxnSpPr>
          <p:spPr>
            <a:xfrm flipH="1">
              <a:off x="5817908" y="1528278"/>
              <a:ext cx="46637" cy="1869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Прямая соединительная линия 298"/>
            <p:cNvCxnSpPr/>
            <p:nvPr/>
          </p:nvCxnSpPr>
          <p:spPr>
            <a:xfrm flipH="1">
              <a:off x="5565589" y="1487128"/>
              <a:ext cx="46637" cy="1869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 flipH="1" flipV="1">
              <a:off x="5559142" y="1663582"/>
              <a:ext cx="273454" cy="6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Группа 300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5618674" y="1614490"/>
              <a:ext cx="410136" cy="329321"/>
              <a:chOff x="902265" y="3231075"/>
              <a:chExt cx="410136" cy="331713"/>
            </a:xfrm>
          </p:grpSpPr>
          <p:sp>
            <p:nvSpPr>
              <p:cNvPr id="302" name="Овал 301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02265" y="3231075"/>
                <a:ext cx="410136" cy="331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48</a:t>
                </a:r>
              </a:p>
            </p:txBody>
          </p:sp>
        </p:grpSp>
        <p:grpSp>
          <p:nvGrpSpPr>
            <p:cNvPr id="304" name="Группа 303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8601950" y="717397"/>
              <a:ext cx="418704" cy="369332"/>
              <a:chOff x="898287" y="3238216"/>
              <a:chExt cx="418704" cy="372015"/>
            </a:xfrm>
          </p:grpSpPr>
          <p:sp>
            <p:nvSpPr>
              <p:cNvPr id="305" name="Овал 304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898287" y="3238216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48</a:t>
                </a:r>
              </a:p>
            </p:txBody>
          </p:sp>
        </p:grpSp>
        <p:cxnSp>
          <p:nvCxnSpPr>
            <p:cNvPr id="307" name="Прямая соединительная линия 306"/>
            <p:cNvCxnSpPr/>
            <p:nvPr/>
          </p:nvCxnSpPr>
          <p:spPr>
            <a:xfrm flipH="1" flipV="1">
              <a:off x="5378767" y="1189912"/>
              <a:ext cx="65839" cy="908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Прямая соединительная линия 307"/>
            <p:cNvCxnSpPr/>
            <p:nvPr/>
          </p:nvCxnSpPr>
          <p:spPr>
            <a:xfrm flipH="1">
              <a:off x="5148263" y="1271547"/>
              <a:ext cx="311460" cy="1191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Прямая соединительная линия 308"/>
            <p:cNvCxnSpPr/>
            <p:nvPr/>
          </p:nvCxnSpPr>
          <p:spPr>
            <a:xfrm flipH="1" flipV="1">
              <a:off x="4822657" y="1324689"/>
              <a:ext cx="348592" cy="659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Прямая соединительная линия 309"/>
            <p:cNvCxnSpPr/>
            <p:nvPr/>
          </p:nvCxnSpPr>
          <p:spPr>
            <a:xfrm flipV="1">
              <a:off x="4657819" y="3017024"/>
              <a:ext cx="488012" cy="869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Прямая соединительная линия 310"/>
            <p:cNvCxnSpPr/>
            <p:nvPr/>
          </p:nvCxnSpPr>
          <p:spPr>
            <a:xfrm flipV="1">
              <a:off x="4578432" y="3855720"/>
              <a:ext cx="86436" cy="368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Прямая соединительная линия 311"/>
            <p:cNvCxnSpPr/>
            <p:nvPr/>
          </p:nvCxnSpPr>
          <p:spPr>
            <a:xfrm flipV="1">
              <a:off x="4143375" y="4223862"/>
              <a:ext cx="435057" cy="7910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Прямая соединительная линия 312"/>
            <p:cNvCxnSpPr/>
            <p:nvPr/>
          </p:nvCxnSpPr>
          <p:spPr>
            <a:xfrm flipH="1" flipV="1">
              <a:off x="4360903" y="3518058"/>
              <a:ext cx="440725" cy="120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Прямая соединительная линия 313"/>
            <p:cNvCxnSpPr/>
            <p:nvPr/>
          </p:nvCxnSpPr>
          <p:spPr>
            <a:xfrm flipH="1">
              <a:off x="3655219" y="5014913"/>
              <a:ext cx="504826" cy="78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/>
            <p:cNvCxnSpPr/>
            <p:nvPr/>
          </p:nvCxnSpPr>
          <p:spPr>
            <a:xfrm flipH="1" flipV="1">
              <a:off x="3502819" y="5036344"/>
              <a:ext cx="167165" cy="57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Прямая соединительная линия 316"/>
            <p:cNvCxnSpPr/>
            <p:nvPr/>
          </p:nvCxnSpPr>
          <p:spPr>
            <a:xfrm flipH="1">
              <a:off x="3274219" y="5036344"/>
              <a:ext cx="243365" cy="350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Группа 318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7513655" y="623076"/>
              <a:ext cx="418704" cy="369332"/>
              <a:chOff x="899590" y="3226675"/>
              <a:chExt cx="418704" cy="372015"/>
            </a:xfrm>
          </p:grpSpPr>
          <p:sp>
            <p:nvSpPr>
              <p:cNvPr id="320" name="Овал 319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899590" y="3226675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58</a:t>
                </a:r>
              </a:p>
            </p:txBody>
          </p:sp>
        </p:grpSp>
        <p:grpSp>
          <p:nvGrpSpPr>
            <p:cNvPr id="322" name="Группа 321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4049294" y="3319264"/>
              <a:ext cx="418704" cy="369332"/>
              <a:chOff x="902524" y="3236993"/>
              <a:chExt cx="418704" cy="372015"/>
            </a:xfrm>
          </p:grpSpPr>
          <p:sp>
            <p:nvSpPr>
              <p:cNvPr id="323" name="Овал 322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02524" y="3236993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58</a:t>
                </a:r>
              </a:p>
            </p:txBody>
          </p:sp>
        </p:grpSp>
        <p:grpSp>
          <p:nvGrpSpPr>
            <p:cNvPr id="325" name="Группа 324">
              <a:extLst>
                <a:ext uri="{FF2B5EF4-FFF2-40B4-BE49-F238E27FC236}">
                  <a16:creationId xmlns:a16="http://schemas.microsoft.com/office/drawing/2014/main" xmlns="" id="{5EFFB113-CA0D-4DF3-87E5-68AD6F183E96}"/>
                </a:ext>
              </a:extLst>
            </p:cNvPr>
            <p:cNvGrpSpPr/>
            <p:nvPr/>
          </p:nvGrpSpPr>
          <p:grpSpPr>
            <a:xfrm>
              <a:off x="3064867" y="5272595"/>
              <a:ext cx="418704" cy="369332"/>
              <a:chOff x="902742" y="3224933"/>
              <a:chExt cx="418704" cy="372015"/>
            </a:xfrm>
          </p:grpSpPr>
          <p:sp>
            <p:nvSpPr>
              <p:cNvPr id="326" name="Овал 325">
                <a:extLst>
                  <a:ext uri="{FF2B5EF4-FFF2-40B4-BE49-F238E27FC236}">
                    <a16:creationId xmlns:a16="http://schemas.microsoft.com/office/drawing/2014/main" xmlns="" id="{BC417E52-0EC0-4C90-9EE1-361D479418EA}"/>
                  </a:ext>
                </a:extLst>
              </p:cNvPr>
              <p:cNvSpPr/>
              <p:nvPr/>
            </p:nvSpPr>
            <p:spPr>
              <a:xfrm>
                <a:off x="946205" y="3262458"/>
                <a:ext cx="302455" cy="280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xmlns="" id="{C6678AFC-9637-47CD-A50E-DC2F569D9EE5}"/>
                  </a:ext>
                </a:extLst>
              </p:cNvPr>
              <p:cNvSpPr txBox="1"/>
              <p:nvPr/>
            </p:nvSpPr>
            <p:spPr>
              <a:xfrm>
                <a:off x="902742" y="3224933"/>
                <a:ext cx="418704" cy="372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58</a:t>
                </a:r>
              </a:p>
            </p:txBody>
          </p:sp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3382641" y="5314772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м/р Вышка-1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4116940" y="3136114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м/р Чапаевский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2412112" y="1173690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ПВИ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5087691" y="393979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Банная гора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6476697" y="857249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м/р Васильевка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7719231" y="248507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д. Голованово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7962900" y="1007307"/>
              <a:ext cx="1913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Чусовской</a:t>
              </a:r>
            </a:p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водозабор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xmlns="" id="{B63D29CE-115D-4D12-AFC5-5B543D3E9212}"/>
                </a:ext>
              </a:extLst>
            </p:cNvPr>
            <p:cNvSpPr txBox="1"/>
            <p:nvPr/>
          </p:nvSpPr>
          <p:spPr>
            <a:xfrm>
              <a:off x="5064907" y="1888205"/>
              <a:ext cx="191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  <a:ea typeface="DejaVu Sans"/>
                  <a:cs typeface="DejaVu Sans"/>
                </a:rPr>
                <a:t>м/р Январский</a:t>
              </a:r>
            </a:p>
          </p:txBody>
        </p:sp>
      </p:grpSp>
      <p:sp>
        <p:nvSpPr>
          <p:cNvPr id="336" name="Прямоугольник 335"/>
          <p:cNvSpPr/>
          <p:nvPr/>
        </p:nvSpPr>
        <p:spPr>
          <a:xfrm>
            <a:off x="8450978" y="6227"/>
            <a:ext cx="383709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22 «М/р Васильевка – ПВИ»</a:t>
            </a:r>
            <a:endParaRPr lang="ru-RU" sz="1600" b="1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Железнодорожной, Бумажников, Корсуньской, Соликамскому тракту, Цимлянской, Первомайской, Карбышева, Писарева, Маршала Толбухина, Кабельщиков, Вильямса, Гайвинской, Репина, Васнецова, Гайвинской, Гремячему логу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3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23 «Банная гора –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д. Голованово»</a:t>
            </a:r>
            <a:endParaRPr lang="ru-RU" sz="1600" b="1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2-ой Корсуньской, Соликамскому тракту, Цимлянской, Первомайской, Академика Веденеева, Лянгасова, Ольховской, Генерала Доватора, Бушмакина, Ракитной, дороге на Чусовской водозабор, переулку Клубному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4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48 «Чусовской водозабор –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м/р Январский»</a:t>
            </a:r>
            <a:r>
              <a:rPr lang="ru-RU" sz="1600" b="1" spc="-1" dirty="0">
                <a:solidFill>
                  <a:srgbClr val="000000"/>
                </a:solidFill>
                <a:ea typeface="DejaVu Sans"/>
                <a:cs typeface="DejaVu Sans"/>
              </a:rPr>
              <a:t> 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Павловскому 1-му проезду, Водо-заборной, дороге на Чусовской водозабор, Академика Веденеева, Первомайской, Менжинского, Фрунзе, Верхоянской, Январской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400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58 «М/р Васильевка –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м/р Вышка-1»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i="1" spc="-1" dirty="0"/>
              <a:t>*с заездом в м/р Чапаевский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Железнодорожной, Бумажников, Корсуньской, Соликамскому тракту, Цимлянской, Перевалочной, Александра Щербакова, Первомайской, Академика Веденеева, Ракитной, Бушмакина, Генерала Доватора, Ольховской, Лянгасова, Липовой, Лянгасова, Целинной, Кузнецкой, Огородникова</a:t>
            </a:r>
            <a:endParaRPr lang="ru-RU" sz="1300" spc="-1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graphicFrame>
        <p:nvGraphicFramePr>
          <p:cNvPr id="337" name="Таблица 3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10504"/>
              </p:ext>
            </p:extLst>
          </p:nvPr>
        </p:nvGraphicFramePr>
        <p:xfrm>
          <a:off x="3866180" y="4304490"/>
          <a:ext cx="4552903" cy="2423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619">
                  <a:extLst>
                    <a:ext uri="{9D8B030D-6E8A-4147-A177-3AD203B41FA5}">
                      <a16:colId xmlns:a16="http://schemas.microsoft.com/office/drawing/2014/main" xmlns="" val="720243956"/>
                    </a:ext>
                  </a:extLst>
                </a:gridCol>
                <a:gridCol w="1353963">
                  <a:extLst>
                    <a:ext uri="{9D8B030D-6E8A-4147-A177-3AD203B41FA5}">
                      <a16:colId xmlns:a16="http://schemas.microsoft.com/office/drawing/2014/main" xmlns="" val="2013684126"/>
                    </a:ext>
                  </a:extLst>
                </a:gridCol>
                <a:gridCol w="1441321">
                  <a:extLst>
                    <a:ext uri="{9D8B030D-6E8A-4147-A177-3AD203B41FA5}">
                      <a16:colId xmlns:a16="http://schemas.microsoft.com/office/drawing/2014/main" xmlns="" val="1119801833"/>
                    </a:ext>
                  </a:extLst>
                </a:gridCol>
              </a:tblGrid>
              <a:tr h="348008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Маршрут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Интервал,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660037"/>
                  </a:ext>
                </a:extLst>
              </a:tr>
              <a:tr h="32524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ysClr val="windowText" lastClr="000000"/>
                          </a:solidFill>
                        </a:rPr>
                        <a:t>До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ysClr val="windowText" lastClr="000000"/>
                          </a:solidFill>
                        </a:rPr>
                        <a:t>После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519338"/>
                  </a:ext>
                </a:extLst>
              </a:tr>
              <a:tr h="348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solidFill>
                            <a:sysClr val="windowText" lastClr="000000"/>
                          </a:solidFill>
                        </a:rPr>
                        <a:t>№ 22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219294"/>
                  </a:ext>
                </a:extLst>
              </a:tr>
              <a:tr h="3480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237084"/>
                  </a:ext>
                </a:extLst>
              </a:tr>
              <a:tr h="3480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32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  <a:endParaRPr lang="ru-RU" sz="16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53830"/>
                  </a:ext>
                </a:extLst>
              </a:tr>
              <a:tr h="3480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1110021"/>
                  </a:ext>
                </a:extLst>
              </a:tr>
              <a:tr h="3480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071161"/>
                  </a:ext>
                </a:extLst>
              </a:tr>
            </a:tbl>
          </a:graphicData>
        </a:graphic>
      </p:graphicFrame>
      <p:sp>
        <p:nvSpPr>
          <p:cNvPr id="338" name="TextShape 1">
            <a:extLst>
              <a:ext uri="{FF2B5EF4-FFF2-40B4-BE49-F238E27FC236}">
                <a16:creationId xmlns:a16="http://schemas.microsoft.com/office/drawing/2014/main" xmlns="" id="{98A878FD-D463-48A7-A2CD-FEF62230541D}"/>
              </a:ext>
            </a:extLst>
          </p:cNvPr>
          <p:cNvSpPr txBox="1"/>
          <p:nvPr/>
        </p:nvSpPr>
        <p:spPr>
          <a:xfrm>
            <a:off x="211873" y="48228"/>
            <a:ext cx="3988367" cy="59914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pc="-1" dirty="0">
                <a:solidFill>
                  <a:srgbClr val="C00000"/>
                </a:solidFill>
              </a:rPr>
              <a:t>М/р Голованово 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V="1">
            <a:off x="3182297" y="2179975"/>
            <a:ext cx="458419" cy="1353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3052920" y="3499491"/>
            <a:ext cx="134078" cy="64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3037312" y="4121310"/>
            <a:ext cx="19763" cy="335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1853886" y="6059543"/>
            <a:ext cx="56299" cy="144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1595331" y="6198941"/>
            <a:ext cx="326961" cy="135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 flipV="1">
            <a:off x="1609255" y="6325104"/>
            <a:ext cx="69331" cy="148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1351625" y="6460596"/>
            <a:ext cx="326961" cy="135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1008808" y="6578189"/>
            <a:ext cx="365827" cy="272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802417" y="6536896"/>
            <a:ext cx="418704" cy="369332"/>
            <a:chOff x="896354" y="3216945"/>
            <a:chExt cx="418704" cy="372015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32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Прямая со стрелкой 13"/>
          <p:cNvCxnSpPr/>
          <p:nvPr/>
        </p:nvCxnSpPr>
        <p:spPr>
          <a:xfrm flipH="1">
            <a:off x="477873" y="6358144"/>
            <a:ext cx="704424" cy="378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107833" y="6422026"/>
            <a:ext cx="60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ea typeface="DejaVu Sans"/>
                <a:cs typeface="DejaVu Sans"/>
              </a:rPr>
              <a:t>ЦКР</a:t>
            </a:r>
            <a:endParaRPr lang="ru-RU" sz="1600" b="1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6776045" y="422860"/>
            <a:ext cx="418704" cy="369332"/>
            <a:chOff x="896354" y="3216945"/>
            <a:chExt cx="418704" cy="372015"/>
          </a:xfrm>
        </p:grpSpPr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32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27667" y="2897569"/>
            <a:ext cx="2690546" cy="26314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</a:t>
            </a:r>
            <a:r>
              <a:rPr lang="ru-RU" sz="1600" b="1" spc="-1" dirty="0" smtClean="0">
                <a:solidFill>
                  <a:srgbClr val="C00000"/>
                </a:solidFill>
              </a:rPr>
              <a:t>32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 smtClean="0">
                <a:solidFill>
                  <a:srgbClr val="C00000"/>
                </a:solidFill>
              </a:rPr>
              <a:t>«М/р Васильевка – Центральный рынок»</a:t>
            </a:r>
            <a:endParaRPr lang="ru-RU" sz="1600" b="1" spc="-1" dirty="0">
              <a:solidFill>
                <a:srgbClr val="C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 smtClean="0">
                <a:solidFill>
                  <a:srgbClr val="000000"/>
                </a:solidFill>
                <a:ea typeface="DejaVu Sans"/>
                <a:cs typeface="DejaVu Sans"/>
              </a:rPr>
              <a:t>По </a:t>
            </a: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улицам: </a:t>
            </a:r>
            <a:r>
              <a:rPr lang="ru-RU" sz="1300" spc="-1" dirty="0">
                <a:solidFill>
                  <a:srgbClr val="000000"/>
                </a:solidFill>
              </a:rPr>
              <a:t>Железнодорожной, Бумажников, </a:t>
            </a:r>
            <a:r>
              <a:rPr lang="ru-RU" sz="1300" spc="-1" dirty="0" err="1">
                <a:solidFill>
                  <a:srgbClr val="000000"/>
                </a:solidFill>
              </a:rPr>
              <a:t>Корсуньской</a:t>
            </a:r>
            <a:r>
              <a:rPr lang="ru-RU" sz="1300" spc="-1" dirty="0">
                <a:solidFill>
                  <a:srgbClr val="000000"/>
                </a:solidFill>
              </a:rPr>
              <a:t>, Соликамскому тракту, </a:t>
            </a:r>
            <a:r>
              <a:rPr lang="ru-RU" sz="1300" spc="-1" dirty="0" err="1">
                <a:solidFill>
                  <a:srgbClr val="000000"/>
                </a:solidFill>
              </a:rPr>
              <a:t>Цимлянской</a:t>
            </a:r>
            <a:r>
              <a:rPr lang="ru-RU" sz="1300" spc="-1" dirty="0">
                <a:solidFill>
                  <a:srgbClr val="000000"/>
                </a:solidFill>
              </a:rPr>
              <a:t>, Первомайской, Соликамской, Мостовой, Славянова, Лифанова, Якова Свердлова, Уральской, Северной дамбе, Парковой, Екатерининской, Николая Островского, Пушкина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2572731" y="4443326"/>
            <a:ext cx="466806" cy="8104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1859190" y="5246620"/>
            <a:ext cx="721747" cy="833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8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6284" t="19126" r="12844" b="5624"/>
          <a:stretch/>
        </p:blipFill>
        <p:spPr>
          <a:xfrm>
            <a:off x="3968" y="0"/>
            <a:ext cx="8564137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58928" y="607082"/>
            <a:ext cx="389322" cy="61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029200" y="538707"/>
            <a:ext cx="320675" cy="129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22570" y="541020"/>
            <a:ext cx="192405" cy="33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389378" y="574675"/>
            <a:ext cx="101969" cy="41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89378" y="973772"/>
            <a:ext cx="255772" cy="50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514975" y="1007427"/>
            <a:ext cx="130176" cy="41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096859" y="1416435"/>
            <a:ext cx="418117" cy="66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94250" y="1479550"/>
            <a:ext cx="449713" cy="409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556125" y="1423352"/>
            <a:ext cx="242002" cy="61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76750" y="1215389"/>
            <a:ext cx="96043" cy="207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037561" y="448226"/>
            <a:ext cx="691542" cy="2089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770833" y="1496655"/>
            <a:ext cx="418704" cy="369332"/>
            <a:chOff x="896354" y="3214553"/>
            <a:chExt cx="418704" cy="372015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455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21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811724" y="519293"/>
            <a:ext cx="418704" cy="369332"/>
            <a:chOff x="896354" y="3214553"/>
            <a:chExt cx="418704" cy="37201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455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21</a:t>
              </a: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4590863" y="882973"/>
            <a:ext cx="532276" cy="90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096859" y="768638"/>
            <a:ext cx="348465" cy="2094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943854" y="2539157"/>
            <a:ext cx="93707" cy="478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943854" y="3010591"/>
            <a:ext cx="0" cy="227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868235" y="3213100"/>
            <a:ext cx="75619" cy="21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533775" y="3404291"/>
            <a:ext cx="346076" cy="6247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289300" y="4029075"/>
            <a:ext cx="244475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901446" y="4257675"/>
            <a:ext cx="387854" cy="577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2901446" y="4812609"/>
            <a:ext cx="5846" cy="137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635250" y="4933950"/>
            <a:ext cx="266196" cy="10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635250" y="5027407"/>
            <a:ext cx="85725" cy="1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428371" y="5136739"/>
            <a:ext cx="319088" cy="166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362200" y="5292034"/>
            <a:ext cx="66171" cy="111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2043112" y="5403439"/>
            <a:ext cx="333375" cy="187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1854704" y="5591175"/>
            <a:ext cx="188408" cy="209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1186714" y="5778911"/>
            <a:ext cx="694474" cy="284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1619251" y="5861666"/>
            <a:ext cx="92074" cy="212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245382" y="591917"/>
            <a:ext cx="418704" cy="369332"/>
            <a:chOff x="896354" y="3214553"/>
            <a:chExt cx="418704" cy="372015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4553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24</a:t>
              </a: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1540866" y="5919954"/>
            <a:ext cx="418704" cy="369332"/>
            <a:chOff x="896354" y="3216945"/>
            <a:chExt cx="418704" cy="372015"/>
          </a:xfrm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24</a:t>
              </a:r>
            </a:p>
          </p:txBody>
        </p:sp>
      </p:grpSp>
      <p:cxnSp>
        <p:nvCxnSpPr>
          <p:cNvPr id="98" name="Прямая соединительная линия 97"/>
          <p:cNvCxnSpPr/>
          <p:nvPr/>
        </p:nvCxnSpPr>
        <p:spPr>
          <a:xfrm flipH="1">
            <a:off x="4975858" y="2068086"/>
            <a:ext cx="131429" cy="322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4524771" y="2375108"/>
            <a:ext cx="461516" cy="83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4470100" y="3188970"/>
            <a:ext cx="73493" cy="393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4060020" y="3582161"/>
            <a:ext cx="416731" cy="675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4060020" y="4244865"/>
            <a:ext cx="1" cy="1523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3611880" y="4384424"/>
            <a:ext cx="457630" cy="110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3445845" y="4439890"/>
            <a:ext cx="194508" cy="463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3221775" y="4439890"/>
            <a:ext cx="229517" cy="314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3077454" y="4627943"/>
            <a:ext cx="418704" cy="369332"/>
            <a:chOff x="896354" y="3216945"/>
            <a:chExt cx="418704" cy="372015"/>
          </a:xfrm>
        </p:grpSpPr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58</a:t>
              </a:r>
            </a:p>
          </p:txBody>
        </p:sp>
      </p:grpSp>
      <p:cxnSp>
        <p:nvCxnSpPr>
          <p:cNvPr id="120" name="Прямая соединительная линия 119"/>
          <p:cNvCxnSpPr/>
          <p:nvPr/>
        </p:nvCxnSpPr>
        <p:spPr>
          <a:xfrm flipH="1" flipV="1">
            <a:off x="4282068" y="2844482"/>
            <a:ext cx="381090" cy="106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037561" y="2639867"/>
            <a:ext cx="418704" cy="369332"/>
            <a:chOff x="896354" y="3216945"/>
            <a:chExt cx="418704" cy="372015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58</a:t>
              </a:r>
            </a:p>
          </p:txBody>
        </p:sp>
      </p:grp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4980185" y="2399289"/>
            <a:ext cx="127102" cy="73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 flipV="1">
            <a:off x="5096859" y="2454936"/>
            <a:ext cx="10428" cy="82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5096859" y="2519957"/>
            <a:ext cx="292519" cy="165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5387708" y="2372730"/>
            <a:ext cx="292518" cy="306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604509" y="2150174"/>
            <a:ext cx="75590" cy="234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5243118" y="1889125"/>
            <a:ext cx="383432" cy="279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5203179" y="453208"/>
            <a:ext cx="67912" cy="116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5203179" y="85486"/>
            <a:ext cx="1021409" cy="3821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157044" y="-9964"/>
            <a:ext cx="67912" cy="116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981648" y="-47992"/>
            <a:ext cx="418704" cy="369332"/>
            <a:chOff x="896354" y="3216945"/>
            <a:chExt cx="418704" cy="372015"/>
          </a:xfrm>
        </p:grpSpPr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58</a:t>
              </a:r>
            </a:p>
          </p:txBody>
        </p:sp>
      </p:grpSp>
      <p:cxnSp>
        <p:nvCxnSpPr>
          <p:cNvPr id="148" name="Прямая соединительная линия 147"/>
          <p:cNvCxnSpPr/>
          <p:nvPr/>
        </p:nvCxnSpPr>
        <p:spPr>
          <a:xfrm>
            <a:off x="3199712" y="1215389"/>
            <a:ext cx="1259144" cy="16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>
            <a:off x="3103646" y="1208472"/>
            <a:ext cx="111440" cy="245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3027448" y="1216746"/>
            <a:ext cx="75331" cy="194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 flipV="1">
            <a:off x="3017857" y="1390650"/>
            <a:ext cx="92839" cy="43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H="1">
            <a:off x="2817520" y="1223803"/>
            <a:ext cx="285259" cy="255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2483644" y="1479550"/>
            <a:ext cx="35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H="1">
            <a:off x="2483644" y="1473017"/>
            <a:ext cx="24716" cy="158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H="1">
            <a:off x="2263852" y="1614540"/>
            <a:ext cx="224404" cy="240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2263852" y="1208472"/>
            <a:ext cx="7679" cy="646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2125855" y="1082198"/>
            <a:ext cx="140799" cy="141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2129149" y="668247"/>
            <a:ext cx="6048" cy="429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>
            <a:off x="2124511" y="561163"/>
            <a:ext cx="147020" cy="1246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189537" y="951899"/>
            <a:ext cx="418704" cy="369332"/>
            <a:chOff x="896354" y="3216945"/>
            <a:chExt cx="418704" cy="372015"/>
          </a:xfrm>
        </p:grpSpPr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73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2230011" y="448226"/>
            <a:ext cx="418704" cy="369332"/>
            <a:chOff x="896354" y="3216945"/>
            <a:chExt cx="418704" cy="372015"/>
          </a:xfrm>
        </p:grpSpPr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73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4" name="Прямая соединительная линия 193"/>
          <p:cNvCxnSpPr/>
          <p:nvPr/>
        </p:nvCxnSpPr>
        <p:spPr>
          <a:xfrm>
            <a:off x="1619250" y="1310769"/>
            <a:ext cx="647851" cy="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>
            <a:off x="1017437" y="738852"/>
            <a:ext cx="573280" cy="414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1578578" y="1134814"/>
            <a:ext cx="61272" cy="16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646439" y="711653"/>
            <a:ext cx="387365" cy="28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11509" y="538707"/>
            <a:ext cx="418704" cy="369332"/>
            <a:chOff x="896354" y="3216945"/>
            <a:chExt cx="418704" cy="372015"/>
          </a:xfrm>
        </p:grpSpPr>
        <p:sp>
          <p:nvSpPr>
            <p:cNvPr id="203" name="Овал 202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5" name="Прямая соединительная линия 204"/>
          <p:cNvCxnSpPr/>
          <p:nvPr/>
        </p:nvCxnSpPr>
        <p:spPr>
          <a:xfrm flipH="1" flipV="1">
            <a:off x="4476750" y="2027165"/>
            <a:ext cx="506470" cy="341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250680" y="1844451"/>
            <a:ext cx="418704" cy="369332"/>
            <a:chOff x="896354" y="3216945"/>
            <a:chExt cx="418704" cy="372015"/>
          </a:xfrm>
        </p:grpSpPr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6333954" y="-62339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Васильевка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2254014" y="676645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Заозерье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58717" y="820608"/>
            <a:ext cx="2093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Нижняя</a:t>
            </a:r>
          </a:p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Мостовая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3629715" y="712204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ДК им. Пушкина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5179230" y="432670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Автопарк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4610678" y="1192935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Январский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4398450" y="1697582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ул. Ак. Веденеева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3634789" y="2101841"/>
            <a:ext cx="148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Камский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3418931" y="2428271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Чапаевский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3283234" y="4454900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Вышка-1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1850107" y="5819595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пл. Дружбы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8574652" y="-62339"/>
            <a:ext cx="3713422" cy="687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21 «ДК им. Пушкина –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ул. Ак. Веденеева»</a:t>
            </a:r>
            <a:endParaRPr lang="ru-RU" sz="1600" b="1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По улицам: </a:t>
            </a:r>
            <a:r>
              <a:rPr lang="ru-RU" sz="1000" spc="-1" dirty="0">
                <a:solidFill>
                  <a:srgbClr val="000000"/>
                </a:solidFill>
              </a:rPr>
              <a:t>Александра Щербакова, Верхоянской, Январской, Лянгасова, Академика Веденеева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3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24 «Автопарк –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пл. Дружбы»</a:t>
            </a:r>
            <a:endParaRPr lang="ru-RU" sz="1600" b="1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000" spc="-1" dirty="0">
                <a:solidFill>
                  <a:srgbClr val="000000"/>
                </a:solidFill>
              </a:rPr>
              <a:t>Верхоянской, Александра Щербакова, Первомайской, Менжинского, Фрунзе, Лянгасова, Академика Веденеева, Соликамской, Мостовой, Славянова, Лифанова, Якова Свердлова, Уральской, Крупской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4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44 «М/р Нижняя Мостовая – Учкомбинат – м/р Камский»</a:t>
            </a:r>
            <a:r>
              <a:rPr lang="ru-RU" sz="1600" b="1" spc="-1" dirty="0">
                <a:solidFill>
                  <a:srgbClr val="000000"/>
                </a:solidFill>
                <a:ea typeface="DejaVu Sans"/>
                <a:cs typeface="DejaVu Sans"/>
              </a:rPr>
              <a:t> 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000" spc="-1" dirty="0">
                <a:solidFill>
                  <a:srgbClr val="000000"/>
                </a:solidFill>
              </a:rPr>
              <a:t>Репина, Гайвинской, Вильямса, Писарева, Карбышева, Первомайской, Академика Веденеева, Ракитной, Молдавской, Уссурийской, Генерала Черняховского, Ракитной, Бушмакина, Генерала Доватора, Ольховской, Октябрьской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400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58 «М/р Васильевка –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м/р Вышка-1»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000" i="1" spc="-1" dirty="0"/>
              <a:t>*с заездом в м/р Чапаевский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000" b="1" spc="-1" dirty="0">
                <a:solidFill>
                  <a:srgbClr val="000000"/>
                </a:solidFill>
              </a:rPr>
              <a:t>По улицам: </a:t>
            </a:r>
            <a:r>
              <a:rPr lang="ru-RU" sz="1000" spc="-1" dirty="0">
                <a:solidFill>
                  <a:srgbClr val="000000"/>
                </a:solidFill>
              </a:rPr>
              <a:t>Железнодорожной, Бумажников, Корсуньской, Соликамскому тракту, Цимлянской, Перевалочной, Александра Щербакова, Первомайской, Академика Веденеева, Ракитной, Бушмакина, Генерала Доватора, Ольховской, Лянгасова, Липовой, Лянгасова, Целинной, Кузнецкой, </a:t>
            </a:r>
            <a:r>
              <a:rPr lang="ru-RU" sz="1000" spc="-1" dirty="0" err="1" smtClean="0">
                <a:solidFill>
                  <a:srgbClr val="000000"/>
                </a:solidFill>
              </a:rPr>
              <a:t>Огородникова</a:t>
            </a:r>
            <a:endParaRPr lang="ru-RU" sz="1000" spc="-1" dirty="0" smtClean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000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73 «М/р Январский </a:t>
            </a:r>
            <a:r>
              <a:rPr lang="ru-RU" sz="1600" b="1" spc="-1" dirty="0" smtClean="0">
                <a:solidFill>
                  <a:srgbClr val="C00000"/>
                </a:solidFill>
              </a:rPr>
              <a:t>–</a:t>
            </a:r>
            <a:endParaRPr lang="en-US" sz="1600" b="1" spc="-1" dirty="0" smtClean="0">
              <a:solidFill>
                <a:srgbClr val="C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 smtClean="0">
                <a:solidFill>
                  <a:srgbClr val="C00000"/>
                </a:solidFill>
              </a:rPr>
              <a:t>м/р </a:t>
            </a:r>
            <a:r>
              <a:rPr lang="ru-RU" sz="1600" b="1" spc="-1" dirty="0">
                <a:solidFill>
                  <a:srgbClr val="C00000"/>
                </a:solidFill>
              </a:rPr>
              <a:t>Заозерье»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050" i="1" spc="-1" dirty="0"/>
              <a:t>*с заездом в 10-й м/р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000" b="1" spc="-1" dirty="0">
                <a:solidFill>
                  <a:srgbClr val="000000"/>
                </a:solidFill>
                <a:ea typeface="DejaVu Sans"/>
                <a:cs typeface="DejaVu Sans"/>
              </a:rPr>
              <a:t>По улицам: </a:t>
            </a:r>
            <a:r>
              <a:rPr lang="ru-RU" sz="1000" spc="-1" dirty="0">
                <a:solidFill>
                  <a:srgbClr val="000000"/>
                </a:solidFill>
              </a:rPr>
              <a:t>Январской, </a:t>
            </a:r>
            <a:r>
              <a:rPr lang="ru-RU" sz="1000" spc="-1" dirty="0" err="1">
                <a:solidFill>
                  <a:srgbClr val="000000"/>
                </a:solidFill>
              </a:rPr>
              <a:t>Лянгасова</a:t>
            </a:r>
            <a:r>
              <a:rPr lang="ru-RU" sz="1000" spc="-1" dirty="0">
                <a:solidFill>
                  <a:srgbClr val="000000"/>
                </a:solidFill>
              </a:rPr>
              <a:t>, Фрунзе, </a:t>
            </a:r>
            <a:r>
              <a:rPr lang="ru-RU" sz="1000" spc="-1" dirty="0" err="1">
                <a:solidFill>
                  <a:srgbClr val="000000"/>
                </a:solidFill>
              </a:rPr>
              <a:t>Верхоянской</a:t>
            </a:r>
            <a:r>
              <a:rPr lang="ru-RU" sz="1000" spc="-1" dirty="0">
                <a:solidFill>
                  <a:srgbClr val="000000"/>
                </a:solidFill>
              </a:rPr>
              <a:t>, Александра Щербакова, Первомайской, </a:t>
            </a:r>
            <a:r>
              <a:rPr lang="ru-RU" sz="1000" spc="-1" dirty="0" err="1">
                <a:solidFill>
                  <a:srgbClr val="000000"/>
                </a:solidFill>
              </a:rPr>
              <a:t>Карбышева</a:t>
            </a:r>
            <a:r>
              <a:rPr lang="ru-RU" sz="1000" spc="-1" dirty="0">
                <a:solidFill>
                  <a:srgbClr val="000000"/>
                </a:solidFill>
              </a:rPr>
              <a:t>, Писарева, Вильямса, </a:t>
            </a:r>
            <a:r>
              <a:rPr lang="ru-RU" sz="1000" spc="-1" dirty="0" err="1">
                <a:solidFill>
                  <a:srgbClr val="000000"/>
                </a:solidFill>
              </a:rPr>
              <a:t>Гайвинской</a:t>
            </a:r>
            <a:r>
              <a:rPr lang="ru-RU" sz="1000" spc="-1" dirty="0">
                <a:solidFill>
                  <a:srgbClr val="000000"/>
                </a:solidFill>
              </a:rPr>
              <a:t>, Репина, Васнецова, </a:t>
            </a:r>
            <a:r>
              <a:rPr lang="ru-RU" sz="1000" spc="-1" dirty="0" err="1">
                <a:solidFill>
                  <a:srgbClr val="000000"/>
                </a:solidFill>
              </a:rPr>
              <a:t>Гайвинской</a:t>
            </a:r>
            <a:r>
              <a:rPr lang="ru-RU" sz="1000" spc="-1" dirty="0">
                <a:solidFill>
                  <a:srgbClr val="000000"/>
                </a:solidFill>
              </a:rPr>
              <a:t>, Палубной 1-й, </a:t>
            </a:r>
            <a:r>
              <a:rPr lang="ru-RU" sz="1000" spc="-1" dirty="0" err="1">
                <a:solidFill>
                  <a:srgbClr val="000000"/>
                </a:solidFill>
              </a:rPr>
              <a:t>Трясолобова</a:t>
            </a:r>
            <a:endParaRPr lang="ru-RU" sz="10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000" spc="-1" dirty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 flipH="1" flipV="1">
            <a:off x="5635978" y="2423942"/>
            <a:ext cx="345670" cy="200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H="1" flipV="1">
            <a:off x="5445325" y="2604495"/>
            <a:ext cx="212776" cy="105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H="1">
            <a:off x="5645150" y="2615087"/>
            <a:ext cx="336498" cy="84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Прямоугольник 228"/>
          <p:cNvSpPr/>
          <p:nvPr/>
        </p:nvSpPr>
        <p:spPr>
          <a:xfrm>
            <a:off x="6262914" y="362625"/>
            <a:ext cx="2271911" cy="19543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</a:t>
            </a:r>
            <a:r>
              <a:rPr lang="ru-RU" sz="1600" b="1" spc="-1" dirty="0" smtClean="0">
                <a:solidFill>
                  <a:srgbClr val="C00000"/>
                </a:solidFill>
              </a:rPr>
              <a:t>78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 smtClean="0">
                <a:solidFill>
                  <a:srgbClr val="C00000"/>
                </a:solidFill>
              </a:rPr>
              <a:t>«М/р Кислотные дачи – ул. 1905 года»</a:t>
            </a:r>
            <a:endParaRPr lang="ru-RU" sz="1600" b="1" spc="-1" dirty="0">
              <a:solidFill>
                <a:srgbClr val="C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 smtClean="0">
                <a:solidFill>
                  <a:srgbClr val="000000"/>
                </a:solidFill>
                <a:ea typeface="DejaVu Sans"/>
                <a:cs typeface="DejaVu Sans"/>
              </a:rPr>
              <a:t>По </a:t>
            </a: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улицам: </a:t>
            </a:r>
            <a:r>
              <a:rPr lang="ru-RU" sz="1000" spc="-1" dirty="0">
                <a:solidFill>
                  <a:srgbClr val="000000"/>
                </a:solidFill>
              </a:rPr>
              <a:t>Молдавской, Уссурийской, </a:t>
            </a:r>
            <a:r>
              <a:rPr lang="ru-RU" sz="1000" spc="-1" dirty="0" smtClean="0">
                <a:solidFill>
                  <a:srgbClr val="000000"/>
                </a:solidFill>
              </a:rPr>
              <a:t>Генерала </a:t>
            </a:r>
            <a:r>
              <a:rPr lang="ru-RU" sz="1000" spc="-1" dirty="0">
                <a:solidFill>
                  <a:srgbClr val="000000"/>
                </a:solidFill>
              </a:rPr>
              <a:t>Черняховского, Ракитной, </a:t>
            </a:r>
            <a:r>
              <a:rPr lang="ru-RU" sz="1000" spc="-1" dirty="0" err="1">
                <a:solidFill>
                  <a:srgbClr val="000000"/>
                </a:solidFill>
              </a:rPr>
              <a:t>Бушмакина</a:t>
            </a:r>
            <a:r>
              <a:rPr lang="ru-RU" sz="1000" spc="-1" dirty="0">
                <a:solidFill>
                  <a:srgbClr val="000000"/>
                </a:solidFill>
              </a:rPr>
              <a:t>, Генерала </a:t>
            </a:r>
            <a:r>
              <a:rPr lang="ru-RU" sz="1000" spc="-1" dirty="0" err="1">
                <a:solidFill>
                  <a:srgbClr val="000000"/>
                </a:solidFill>
              </a:rPr>
              <a:t>Доватора</a:t>
            </a:r>
            <a:r>
              <a:rPr lang="ru-RU" sz="1000" spc="-1" dirty="0">
                <a:solidFill>
                  <a:srgbClr val="000000"/>
                </a:solidFill>
              </a:rPr>
              <a:t>, Ольховской, </a:t>
            </a:r>
            <a:r>
              <a:rPr lang="ru-RU" sz="1000" spc="-1" dirty="0" err="1">
                <a:solidFill>
                  <a:srgbClr val="000000"/>
                </a:solidFill>
              </a:rPr>
              <a:t>Лянгасова</a:t>
            </a:r>
            <a:r>
              <a:rPr lang="ru-RU" sz="1000" spc="-1" dirty="0">
                <a:solidFill>
                  <a:srgbClr val="000000"/>
                </a:solidFill>
              </a:rPr>
              <a:t>, </a:t>
            </a:r>
            <a:r>
              <a:rPr lang="ru-RU" sz="1000" spc="-1" dirty="0" smtClean="0">
                <a:solidFill>
                  <a:srgbClr val="000000"/>
                </a:solidFill>
              </a:rPr>
              <a:t>Целинной</a:t>
            </a:r>
            <a:r>
              <a:rPr lang="ru-RU" sz="1000" spc="-1" dirty="0">
                <a:solidFill>
                  <a:srgbClr val="000000"/>
                </a:solidFill>
              </a:rPr>
              <a:t>, Ивана Франко, Гашкова, </a:t>
            </a:r>
            <a:r>
              <a:rPr lang="ru-RU" sz="1000" spc="-1" dirty="0" smtClean="0">
                <a:solidFill>
                  <a:srgbClr val="000000"/>
                </a:solidFill>
              </a:rPr>
              <a:t>Соликамской</a:t>
            </a:r>
            <a:r>
              <a:rPr lang="ru-RU" sz="1000" spc="-1" dirty="0">
                <a:solidFill>
                  <a:srgbClr val="000000"/>
                </a:solidFill>
              </a:rPr>
              <a:t>, Мостовой, Славянова, Лифанова</a:t>
            </a:r>
          </a:p>
        </p:txBody>
      </p:sp>
      <p:graphicFrame>
        <p:nvGraphicFramePr>
          <p:cNvPr id="230" name="Таблица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11514"/>
              </p:ext>
            </p:extLst>
          </p:nvPr>
        </p:nvGraphicFramePr>
        <p:xfrm>
          <a:off x="4691829" y="2893843"/>
          <a:ext cx="3855776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8498">
                  <a:extLst>
                    <a:ext uri="{9D8B030D-6E8A-4147-A177-3AD203B41FA5}">
                      <a16:colId xmlns:a16="http://schemas.microsoft.com/office/drawing/2014/main" xmlns="" val="720243956"/>
                    </a:ext>
                  </a:extLst>
                </a:gridCol>
                <a:gridCol w="1146647">
                  <a:extLst>
                    <a:ext uri="{9D8B030D-6E8A-4147-A177-3AD203B41FA5}">
                      <a16:colId xmlns:a16="http://schemas.microsoft.com/office/drawing/2014/main" xmlns="" val="2013684126"/>
                    </a:ext>
                  </a:extLst>
                </a:gridCol>
                <a:gridCol w="1220631">
                  <a:extLst>
                    <a:ext uri="{9D8B030D-6E8A-4147-A177-3AD203B41FA5}">
                      <a16:colId xmlns:a16="http://schemas.microsoft.com/office/drawing/2014/main" xmlns="" val="1119801833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Маршрут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Интервал,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660037"/>
                  </a:ext>
                </a:extLst>
              </a:tr>
              <a:tr h="33528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До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После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519338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№ 21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21929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23708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44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(10-й м/р, Учкомбинат)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5383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(Н. Мостовая, Камский)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33266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42926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14387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77</a:t>
                      </a:r>
                      <a:endParaRPr lang="ru-RU" sz="12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5</a:t>
                      </a:r>
                      <a:endParaRPr lang="ru-RU" sz="12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5</a:t>
                      </a:r>
                      <a:endParaRPr lang="ru-RU" sz="12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0726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78</a:t>
                      </a:r>
                      <a:endParaRPr lang="ru-RU" sz="12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18</a:t>
                      </a:r>
                      <a:endParaRPr lang="ru-RU" sz="12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18</a:t>
                      </a:r>
                      <a:endParaRPr lang="ru-RU" sz="1200" kern="1200" dirty="0">
                        <a:solidFill>
                          <a:sysClr val="windowText" lastClr="000000"/>
                        </a:solidFill>
                        <a:latin typeface="Arial"/>
                        <a:ea typeface="DejaVu Sans"/>
                        <a:cs typeface="DejaVu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1167301"/>
                  </a:ext>
                </a:extLst>
              </a:tr>
            </a:tbl>
          </a:graphicData>
        </a:graphic>
      </p:graphicFrame>
      <p:sp>
        <p:nvSpPr>
          <p:cNvPr id="231" name="TextShape 1">
            <a:extLst>
              <a:ext uri="{FF2B5EF4-FFF2-40B4-BE49-F238E27FC236}">
                <a16:creationId xmlns:a16="http://schemas.microsoft.com/office/drawing/2014/main" xmlns="" id="{98A878FD-D463-48A7-A2CD-FEF62230541D}"/>
              </a:ext>
            </a:extLst>
          </p:cNvPr>
          <p:cNvSpPr txBox="1"/>
          <p:nvPr/>
        </p:nvSpPr>
        <p:spPr>
          <a:xfrm>
            <a:off x="-126225" y="-11098"/>
            <a:ext cx="5522899" cy="59914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3600" b="1" spc="-1" dirty="0">
                <a:solidFill>
                  <a:srgbClr val="C00000"/>
                </a:solidFill>
              </a:rPr>
              <a:t>М/р </a:t>
            </a:r>
            <a:r>
              <a:rPr lang="ru-RU" sz="3600" b="1" spc="-1" dirty="0" smtClean="0">
                <a:solidFill>
                  <a:srgbClr val="C00000"/>
                </a:solidFill>
              </a:rPr>
              <a:t>Домостроительный, </a:t>
            </a:r>
            <a:r>
              <a:rPr lang="ru-RU" sz="3600" b="1" spc="-1" dirty="0">
                <a:solidFill>
                  <a:srgbClr val="C00000"/>
                </a:solidFill>
              </a:rPr>
              <a:t>Кислотные </a:t>
            </a:r>
            <a:r>
              <a:rPr lang="ru-RU" sz="3600" b="1" spc="-1" dirty="0" smtClean="0">
                <a:solidFill>
                  <a:srgbClr val="C00000"/>
                </a:solidFill>
              </a:rPr>
              <a:t>дачи,</a:t>
            </a:r>
          </a:p>
          <a:p>
            <a:pPr algn="ctr">
              <a:lnSpc>
                <a:spcPct val="90000"/>
              </a:lnSpc>
            </a:pPr>
            <a:r>
              <a:rPr lang="ru-RU" sz="3600" b="1" spc="-1" dirty="0" err="1" smtClean="0">
                <a:solidFill>
                  <a:srgbClr val="C00000"/>
                </a:solidFill>
              </a:rPr>
              <a:t>Левшино</a:t>
            </a:r>
            <a:r>
              <a:rPr lang="ru-RU" sz="3600" b="1" spc="-1" dirty="0" smtClean="0">
                <a:solidFill>
                  <a:srgbClr val="C00000"/>
                </a:solidFill>
              </a:rPr>
              <a:t>, Январский</a:t>
            </a:r>
            <a:endParaRPr lang="ru-RU" sz="3600" b="1" spc="-1" dirty="0">
              <a:solidFill>
                <a:srgbClr val="C00000"/>
              </a:solidFill>
            </a:endParaRPr>
          </a:p>
        </p:txBody>
      </p:sp>
      <p:cxnSp>
        <p:nvCxnSpPr>
          <p:cNvPr id="233" name="Прямая со стрелкой 232"/>
          <p:cNvCxnSpPr/>
          <p:nvPr/>
        </p:nvCxnSpPr>
        <p:spPr>
          <a:xfrm flipV="1">
            <a:off x="2581024" y="543695"/>
            <a:ext cx="157664" cy="390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>
            <a:off x="1663853" y="1097998"/>
            <a:ext cx="7246" cy="205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>
            <a:endCxn id="212" idx="3"/>
          </p:cNvCxnSpPr>
          <p:nvPr/>
        </p:nvCxnSpPr>
        <p:spPr>
          <a:xfrm>
            <a:off x="1652186" y="1107003"/>
            <a:ext cx="500278" cy="5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713306" y="2454936"/>
            <a:ext cx="418704" cy="369332"/>
            <a:chOff x="896354" y="3216945"/>
            <a:chExt cx="418704" cy="372015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227701" y="2230115"/>
            <a:ext cx="418704" cy="369332"/>
            <a:chOff x="896354" y="3216945"/>
            <a:chExt cx="418704" cy="372015"/>
          </a:xfrm>
        </p:grpSpPr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58</a:t>
              </a:r>
            </a:p>
          </p:txBody>
        </p:sp>
      </p:grpSp>
      <p:cxnSp>
        <p:nvCxnSpPr>
          <p:cNvPr id="136" name="Прямая соединительная линия 135"/>
          <p:cNvCxnSpPr/>
          <p:nvPr/>
        </p:nvCxnSpPr>
        <p:spPr>
          <a:xfrm flipV="1">
            <a:off x="4720482" y="387213"/>
            <a:ext cx="182600" cy="73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4888885" y="400122"/>
            <a:ext cx="336854" cy="62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5189537" y="309687"/>
            <a:ext cx="260849" cy="5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954678" y="34433"/>
            <a:ext cx="418704" cy="369332"/>
            <a:chOff x="896354" y="3216945"/>
            <a:chExt cx="418704" cy="372015"/>
          </a:xfrm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77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4611227" y="180593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ea typeface="DejaVu Sans"/>
                <a:cs typeface="DejaVu Sans"/>
              </a:rPr>
              <a:t>м/р </a:t>
            </a:r>
            <a:r>
              <a:rPr lang="ru-RU" sz="1600" b="1" dirty="0" err="1" smtClean="0">
                <a:solidFill>
                  <a:prstClr val="black"/>
                </a:solidFill>
                <a:ea typeface="DejaVu Sans"/>
                <a:cs typeface="DejaVu Sans"/>
              </a:rPr>
              <a:t>Левшино</a:t>
            </a:r>
            <a:endParaRPr lang="ru-RU" sz="1600" b="1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487204" y="2106929"/>
            <a:ext cx="418704" cy="369332"/>
            <a:chOff x="896354" y="3216945"/>
            <a:chExt cx="418704" cy="372015"/>
          </a:xfrm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77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5" name="Прямая соединительная линия 154"/>
          <p:cNvCxnSpPr/>
          <p:nvPr/>
        </p:nvCxnSpPr>
        <p:spPr>
          <a:xfrm flipH="1" flipV="1">
            <a:off x="1193260" y="6038609"/>
            <a:ext cx="19437" cy="119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>
            <a:off x="1036320" y="6139618"/>
            <a:ext cx="183119" cy="78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 flipV="1">
            <a:off x="1033805" y="6204436"/>
            <a:ext cx="81382" cy="126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83550" y="6309897"/>
            <a:ext cx="1044329" cy="36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-7195" y="6536660"/>
            <a:ext cx="418704" cy="369332"/>
            <a:chOff x="896354" y="3216945"/>
            <a:chExt cx="418704" cy="372015"/>
          </a:xfrm>
        </p:grpSpPr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77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 flipH="1">
            <a:off x="488951" y="6536660"/>
            <a:ext cx="638928" cy="257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933701" y="6552049"/>
            <a:ext cx="301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ea typeface="DejaVu Sans"/>
                <a:cs typeface="DejaVu Sans"/>
              </a:rPr>
              <a:t>м/р </a:t>
            </a:r>
            <a:r>
              <a:rPr lang="ru-RU" sz="1600" b="1" dirty="0" err="1" smtClean="0">
                <a:solidFill>
                  <a:prstClr val="black"/>
                </a:solidFill>
                <a:ea typeface="DejaVu Sans"/>
                <a:cs typeface="DejaVu Sans"/>
              </a:rPr>
              <a:t>Ераничи</a:t>
            </a:r>
            <a:endParaRPr lang="ru-RU" sz="1600" b="1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132184" y="1914762"/>
            <a:ext cx="2473982" cy="27238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</a:t>
            </a:r>
            <a:r>
              <a:rPr lang="ru-RU" sz="1600" b="1" spc="-1" dirty="0" smtClean="0">
                <a:solidFill>
                  <a:srgbClr val="C00000"/>
                </a:solidFill>
              </a:rPr>
              <a:t>77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 smtClean="0">
                <a:solidFill>
                  <a:srgbClr val="C00000"/>
                </a:solidFill>
              </a:rPr>
              <a:t>«М/р </a:t>
            </a:r>
            <a:r>
              <a:rPr lang="ru-RU" sz="1600" b="1" spc="-1" dirty="0" err="1" smtClean="0">
                <a:solidFill>
                  <a:srgbClr val="C00000"/>
                </a:solidFill>
              </a:rPr>
              <a:t>Левшино</a:t>
            </a:r>
            <a:r>
              <a:rPr lang="ru-RU" sz="1600" b="1" spc="-1" dirty="0" smtClean="0">
                <a:solidFill>
                  <a:srgbClr val="C00000"/>
                </a:solidFill>
              </a:rPr>
              <a:t> –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 smtClean="0">
                <a:solidFill>
                  <a:srgbClr val="C00000"/>
                </a:solidFill>
              </a:rPr>
              <a:t>м/р </a:t>
            </a:r>
            <a:r>
              <a:rPr lang="ru-RU" sz="1600" b="1" spc="-1" dirty="0" err="1" smtClean="0">
                <a:solidFill>
                  <a:srgbClr val="C00000"/>
                </a:solidFill>
              </a:rPr>
              <a:t>Ераничи</a:t>
            </a:r>
            <a:r>
              <a:rPr lang="ru-RU" sz="1600" b="1" spc="-1" dirty="0" smtClean="0">
                <a:solidFill>
                  <a:srgbClr val="C00000"/>
                </a:solidFill>
              </a:rPr>
              <a:t>»</a:t>
            </a:r>
            <a:endParaRPr lang="ru-RU" sz="1600" b="1" spc="-1" dirty="0">
              <a:solidFill>
                <a:srgbClr val="C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 smtClean="0">
                <a:solidFill>
                  <a:srgbClr val="000000"/>
                </a:solidFill>
                <a:ea typeface="DejaVu Sans"/>
                <a:cs typeface="DejaVu Sans"/>
              </a:rPr>
              <a:t>По </a:t>
            </a: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улицам: </a:t>
            </a:r>
            <a:r>
              <a:rPr lang="ru-RU" sz="1000" spc="-1" dirty="0">
                <a:solidFill>
                  <a:srgbClr val="000000"/>
                </a:solidFill>
              </a:rPr>
              <a:t>Социалистической, Адмирала Старикова, </a:t>
            </a:r>
            <a:r>
              <a:rPr lang="ru-RU" sz="1000" spc="-1" dirty="0" err="1">
                <a:solidFill>
                  <a:srgbClr val="000000"/>
                </a:solidFill>
              </a:rPr>
              <a:t>Цимлянской</a:t>
            </a:r>
            <a:r>
              <a:rPr lang="ru-RU" sz="1000" spc="-1" dirty="0">
                <a:solidFill>
                  <a:srgbClr val="000000"/>
                </a:solidFill>
              </a:rPr>
              <a:t>, Первомайской, Академика Веденеева, Ракитной, </a:t>
            </a:r>
            <a:r>
              <a:rPr lang="ru-RU" sz="1000" spc="-1" dirty="0" err="1">
                <a:solidFill>
                  <a:srgbClr val="000000"/>
                </a:solidFill>
              </a:rPr>
              <a:t>Бушмакина</a:t>
            </a:r>
            <a:r>
              <a:rPr lang="ru-RU" sz="1000" spc="-1" dirty="0">
                <a:solidFill>
                  <a:srgbClr val="000000"/>
                </a:solidFill>
              </a:rPr>
              <a:t>, Генерала </a:t>
            </a:r>
            <a:r>
              <a:rPr lang="ru-RU" sz="1000" spc="-1" dirty="0" err="1">
                <a:solidFill>
                  <a:srgbClr val="000000"/>
                </a:solidFill>
              </a:rPr>
              <a:t>Доватора</a:t>
            </a:r>
            <a:r>
              <a:rPr lang="ru-RU" sz="1000" spc="-1" dirty="0">
                <a:solidFill>
                  <a:srgbClr val="000000"/>
                </a:solidFill>
              </a:rPr>
              <a:t>, Ольховской, </a:t>
            </a:r>
            <a:r>
              <a:rPr lang="ru-RU" sz="1000" spc="-1" dirty="0" err="1">
                <a:solidFill>
                  <a:srgbClr val="000000"/>
                </a:solidFill>
              </a:rPr>
              <a:t>Лянгасова</a:t>
            </a:r>
            <a:r>
              <a:rPr lang="ru-RU" sz="1000" spc="-1" dirty="0">
                <a:solidFill>
                  <a:srgbClr val="000000"/>
                </a:solidFill>
              </a:rPr>
              <a:t>, Целинной, Ивана Франко, Гашкова, Соликамской, Мостовой, Славянова, Лифанова, Якова Свердлова, Уральской, Северной дамбе, Парковой, Екатерининской, Николая Островского, Пушкина, шоссе Космонавтов, Столбовой, Карпинского, проспекту Декабристов</a:t>
            </a: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463333" y="2618582"/>
            <a:ext cx="418704" cy="369332"/>
            <a:chOff x="896354" y="3216945"/>
            <a:chExt cx="418704" cy="37201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78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2608744" y="4988616"/>
            <a:ext cx="418704" cy="369332"/>
            <a:chOff x="896354" y="3216945"/>
            <a:chExt cx="418704" cy="37201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78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2922801" y="5042275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ea typeface="DejaVu Sans"/>
                <a:cs typeface="DejaVu Sans"/>
              </a:rPr>
              <a:t>ул. 1905 года </a:t>
            </a:r>
            <a:endParaRPr lang="ru-RU" sz="1600" b="1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6028995" y="2509710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</a:t>
            </a:r>
            <a:r>
              <a:rPr lang="ru-RU" sz="1600" b="1" dirty="0" smtClean="0">
                <a:solidFill>
                  <a:prstClr val="black"/>
                </a:solidFill>
                <a:ea typeface="DejaVu Sans"/>
                <a:cs typeface="DejaVu Sans"/>
              </a:rPr>
              <a:t>Кислотные дачи</a:t>
            </a:r>
            <a:endParaRPr lang="ru-RU" sz="1600" b="1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0090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8322" t="18893" r="16136" b="7670"/>
          <a:stretch/>
        </p:blipFill>
        <p:spPr>
          <a:xfrm>
            <a:off x="-1" y="0"/>
            <a:ext cx="7248293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791415" y="1"/>
            <a:ext cx="200721" cy="47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614223" y="479502"/>
            <a:ext cx="177191" cy="176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24145" y="635623"/>
            <a:ext cx="0" cy="379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617270" y="1007608"/>
            <a:ext cx="100359" cy="217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717629" y="1196342"/>
            <a:ext cx="73786" cy="594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791414" y="1550950"/>
            <a:ext cx="200722" cy="239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992136" y="1415462"/>
            <a:ext cx="0" cy="1561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92136" y="1442783"/>
            <a:ext cx="297289" cy="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264025" y="1149350"/>
            <a:ext cx="250825" cy="306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464746" y="1149350"/>
            <a:ext cx="50104" cy="4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465094" y="1509213"/>
            <a:ext cx="71981" cy="135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416425" y="1604634"/>
            <a:ext cx="120650" cy="455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197350" y="2060575"/>
            <a:ext cx="219075" cy="38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076700" y="2417556"/>
            <a:ext cx="136525" cy="608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336675" y="3014364"/>
            <a:ext cx="2740025" cy="1671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743340" y="3817731"/>
            <a:ext cx="704710" cy="674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311525" y="4470400"/>
            <a:ext cx="130245" cy="125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048000" y="4572000"/>
            <a:ext cx="288959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968625" y="4668723"/>
            <a:ext cx="90522" cy="198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787650" y="4864722"/>
            <a:ext cx="200025" cy="79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546350" y="4940404"/>
            <a:ext cx="241300" cy="238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1403350" y="5156311"/>
            <a:ext cx="1174750" cy="405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1403350" y="5537201"/>
            <a:ext cx="376818" cy="1251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27075" y="6483350"/>
            <a:ext cx="949325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473075" y="6711950"/>
            <a:ext cx="285751" cy="34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336675" y="4497514"/>
            <a:ext cx="0" cy="195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73075" y="4507530"/>
            <a:ext cx="863600" cy="327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73075" y="4823741"/>
            <a:ext cx="66675" cy="173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539751" y="4986390"/>
            <a:ext cx="831849" cy="468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1371601" y="5443443"/>
            <a:ext cx="31749" cy="118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3794521" y="-42045"/>
            <a:ext cx="418704" cy="369332"/>
            <a:chOff x="896354" y="3216945"/>
            <a:chExt cx="418704" cy="372015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49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204603" y="6500398"/>
            <a:ext cx="418704" cy="369332"/>
            <a:chOff x="896354" y="3216945"/>
            <a:chExt cx="418704" cy="372015"/>
          </a:xfrm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49</a:t>
              </a:r>
            </a:p>
          </p:txBody>
        </p:sp>
      </p:grpSp>
      <p:cxnSp>
        <p:nvCxnSpPr>
          <p:cNvPr id="95" name="Прямая соединительная линия 94"/>
          <p:cNvCxnSpPr/>
          <p:nvPr/>
        </p:nvCxnSpPr>
        <p:spPr>
          <a:xfrm>
            <a:off x="3192479" y="1267595"/>
            <a:ext cx="538274" cy="2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2984947" y="1207364"/>
            <a:ext cx="418704" cy="369332"/>
            <a:chOff x="896354" y="3216945"/>
            <a:chExt cx="418704" cy="372015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53</a:t>
              </a: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1601284" y="6532679"/>
            <a:ext cx="418704" cy="369332"/>
            <a:chOff x="896354" y="3216945"/>
            <a:chExt cx="418704" cy="372015"/>
          </a:xfrm>
        </p:grpSpPr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53</a:t>
              </a:r>
            </a:p>
          </p:txBody>
        </p: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3631021" y="794615"/>
            <a:ext cx="445679" cy="24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3992136" y="643885"/>
            <a:ext cx="418704" cy="369332"/>
            <a:chOff x="896354" y="3216945"/>
            <a:chExt cx="418704" cy="372015"/>
          </a:xfrm>
        </p:grpSpPr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cxnSp>
        <p:nvCxnSpPr>
          <p:cNvPr id="112" name="Прямая соединительная линия 111"/>
          <p:cNvCxnSpPr/>
          <p:nvPr/>
        </p:nvCxnSpPr>
        <p:spPr>
          <a:xfrm flipV="1">
            <a:off x="4478859" y="1196342"/>
            <a:ext cx="152771" cy="205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4598724" y="1171925"/>
            <a:ext cx="1192592" cy="28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5332539" y="1171924"/>
            <a:ext cx="458777" cy="17808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5257800" y="2950266"/>
            <a:ext cx="82131" cy="478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4921250" y="3429000"/>
            <a:ext cx="336550" cy="63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4644885" y="4058513"/>
            <a:ext cx="276365" cy="335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4360792" y="4382319"/>
            <a:ext cx="281057" cy="522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4357756" y="4864723"/>
            <a:ext cx="23742" cy="121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4097405" y="4980260"/>
            <a:ext cx="258797" cy="131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4121534" y="5104885"/>
            <a:ext cx="71680" cy="8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3891775" y="5170630"/>
            <a:ext cx="299990" cy="188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3890326" y="5339682"/>
            <a:ext cx="0" cy="114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3556701" y="5435382"/>
            <a:ext cx="347816" cy="188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3376647" y="5623702"/>
            <a:ext cx="180054" cy="218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3161980" y="5843420"/>
            <a:ext cx="218827" cy="12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3161980" y="5969000"/>
            <a:ext cx="137979" cy="273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>
            <a:off x="3230969" y="6210699"/>
            <a:ext cx="40424" cy="157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3062041" y="6057901"/>
            <a:ext cx="418704" cy="369332"/>
            <a:chOff x="896354" y="3216942"/>
            <a:chExt cx="418704" cy="372015"/>
          </a:xfrm>
        </p:grpSpPr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2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cxnSp>
        <p:nvCxnSpPr>
          <p:cNvPr id="163" name="Прямая соединительная линия 162"/>
          <p:cNvCxnSpPr/>
          <p:nvPr/>
        </p:nvCxnSpPr>
        <p:spPr>
          <a:xfrm flipV="1">
            <a:off x="3336959" y="1041400"/>
            <a:ext cx="0" cy="208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3319499" y="1061418"/>
            <a:ext cx="311522" cy="2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308305" y="634415"/>
            <a:ext cx="418704" cy="369332"/>
            <a:chOff x="896354" y="3216945"/>
            <a:chExt cx="418704" cy="372015"/>
          </a:xfrm>
        </p:grpSpPr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22</a:t>
              </a:r>
            </a:p>
          </p:txBody>
        </p:sp>
      </p:grpSp>
      <p:cxnSp>
        <p:nvCxnSpPr>
          <p:cNvPr id="170" name="Прямая соединительная линия 169"/>
          <p:cNvCxnSpPr/>
          <p:nvPr/>
        </p:nvCxnSpPr>
        <p:spPr>
          <a:xfrm flipV="1">
            <a:off x="5799105" y="361950"/>
            <a:ext cx="269573" cy="834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6055328" y="361949"/>
            <a:ext cx="469297" cy="52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V="1">
            <a:off x="6489249" y="100013"/>
            <a:ext cx="759043" cy="318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5808097" y="1176792"/>
            <a:ext cx="107788" cy="220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5915885" y="1394011"/>
            <a:ext cx="218215" cy="7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6887784" y="-33757"/>
            <a:ext cx="418704" cy="369332"/>
            <a:chOff x="896354" y="3216945"/>
            <a:chExt cx="418704" cy="372015"/>
          </a:xfrm>
        </p:grpSpPr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22</a:t>
              </a:r>
            </a:p>
          </p:txBody>
        </p:sp>
      </p:grpSp>
      <p:cxnSp>
        <p:nvCxnSpPr>
          <p:cNvPr id="191" name="Прямая со стрелкой 190"/>
          <p:cNvCxnSpPr/>
          <p:nvPr/>
        </p:nvCxnSpPr>
        <p:spPr>
          <a:xfrm flipV="1">
            <a:off x="6807380" y="332391"/>
            <a:ext cx="390760" cy="14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6130196" y="1466422"/>
            <a:ext cx="757588" cy="743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flipH="1" flipV="1">
            <a:off x="6879117" y="2195600"/>
            <a:ext cx="58518" cy="16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flipV="1">
            <a:off x="6868770" y="2360406"/>
            <a:ext cx="67127" cy="1397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H="1" flipV="1">
            <a:off x="6877701" y="2488373"/>
            <a:ext cx="308912" cy="139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flipV="1">
            <a:off x="6868770" y="2614546"/>
            <a:ext cx="310431" cy="107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 flipV="1">
            <a:off x="6724618" y="2612679"/>
            <a:ext cx="165525" cy="115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H="1">
            <a:off x="6666422" y="2612455"/>
            <a:ext cx="74860" cy="862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flipH="1" flipV="1">
            <a:off x="6457950" y="2533926"/>
            <a:ext cx="232201" cy="159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flipH="1" flipV="1">
            <a:off x="6354988" y="2522196"/>
            <a:ext cx="126550" cy="10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6362700" y="2417556"/>
            <a:ext cx="15875" cy="111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 flipV="1">
            <a:off x="5808097" y="2009775"/>
            <a:ext cx="567356" cy="411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3117030" y="1081784"/>
            <a:ext cx="68393" cy="18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>
            <a:off x="2589842" y="679013"/>
            <a:ext cx="538026" cy="421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2288770" y="676837"/>
            <a:ext cx="311522" cy="2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1985935" y="521247"/>
            <a:ext cx="418704" cy="369332"/>
            <a:chOff x="896354" y="3216945"/>
            <a:chExt cx="418704" cy="372015"/>
          </a:xfrm>
        </p:grpSpPr>
        <p:sp>
          <p:nvSpPr>
            <p:cNvPr id="225" name="Овал 224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44</a:t>
              </a:r>
            </a:p>
          </p:txBody>
        </p: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5642388" y="1832604"/>
            <a:ext cx="418704" cy="369332"/>
            <a:chOff x="896354" y="3216945"/>
            <a:chExt cx="418704" cy="372015"/>
          </a:xfrm>
        </p:grpSpPr>
        <p:sp>
          <p:nvSpPr>
            <p:cNvPr id="228" name="Овал 227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44</a:t>
              </a:r>
            </a:p>
          </p:txBody>
        </p:sp>
      </p:grpSp>
      <p:cxnSp>
        <p:nvCxnSpPr>
          <p:cNvPr id="230" name="Прямая соединительная линия 229"/>
          <p:cNvCxnSpPr/>
          <p:nvPr/>
        </p:nvCxnSpPr>
        <p:spPr>
          <a:xfrm>
            <a:off x="5994694" y="537082"/>
            <a:ext cx="333081" cy="9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flipV="1">
            <a:off x="6313709" y="514969"/>
            <a:ext cx="268517" cy="115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>
            <a:off x="6572806" y="516499"/>
            <a:ext cx="200063" cy="26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 flipV="1">
            <a:off x="6663592" y="543288"/>
            <a:ext cx="94696" cy="395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6641250" y="929753"/>
            <a:ext cx="261083" cy="61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>
            <a:off x="6699769" y="717439"/>
            <a:ext cx="261083" cy="61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V="1">
            <a:off x="6884734" y="765351"/>
            <a:ext cx="57513" cy="238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Группа 245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6690151" y="925493"/>
            <a:ext cx="418704" cy="369332"/>
            <a:chOff x="896354" y="3216945"/>
            <a:chExt cx="418704" cy="372015"/>
          </a:xfrm>
        </p:grpSpPr>
        <p:sp>
          <p:nvSpPr>
            <p:cNvPr id="247" name="Овал 246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73</a:t>
              </a:r>
            </a:p>
          </p:txBody>
        </p:sp>
      </p:grpSp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xmlns="" id="{46B77FB5-1ED5-497C-A8A2-3FF521F1D539}"/>
              </a:ext>
            </a:extLst>
          </p:cNvPr>
          <p:cNvGrpSpPr/>
          <p:nvPr/>
        </p:nvGrpSpPr>
        <p:grpSpPr>
          <a:xfrm>
            <a:off x="4102263" y="-34527"/>
            <a:ext cx="418704" cy="369332"/>
            <a:chOff x="896354" y="3216945"/>
            <a:chExt cx="418704" cy="372015"/>
          </a:xfrm>
        </p:grpSpPr>
        <p:sp>
          <p:nvSpPr>
            <p:cNvPr id="250" name="Овал 249">
              <a:extLst>
                <a:ext uri="{FF2B5EF4-FFF2-40B4-BE49-F238E27FC236}">
                  <a16:creationId xmlns:a16="http://schemas.microsoft.com/office/drawing/2014/main" xmlns="" id="{01D991BF-68FA-4722-91F3-18C7E77ED158}"/>
                </a:ext>
              </a:extLst>
            </p:cNvPr>
            <p:cNvSpPr/>
            <p:nvPr/>
          </p:nvSpPr>
          <p:spPr>
            <a:xfrm>
              <a:off x="946205" y="3262458"/>
              <a:ext cx="302455" cy="280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xmlns="" id="{CD689231-05BA-4BB4-906A-AACD4044EF94}"/>
                </a:ext>
              </a:extLst>
            </p:cNvPr>
            <p:cNvSpPr txBox="1"/>
            <p:nvPr/>
          </p:nvSpPr>
          <p:spPr>
            <a:xfrm>
              <a:off x="896354" y="3216945"/>
              <a:ext cx="418704" cy="37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73</a:t>
              </a:r>
            </a:p>
          </p:txBody>
        </p:sp>
      </p:grpSp>
      <p:cxnSp>
        <p:nvCxnSpPr>
          <p:cNvPr id="252" name="Прямая со стрелкой 251"/>
          <p:cNvCxnSpPr/>
          <p:nvPr/>
        </p:nvCxnSpPr>
        <p:spPr>
          <a:xfrm flipV="1">
            <a:off x="3546681" y="62746"/>
            <a:ext cx="225748" cy="366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5371389" y="-73735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Васильевка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5816538" y="1141436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Январский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5442375" y="2099504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Камский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1484445" y="839312"/>
            <a:ext cx="2093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Нижняя Мостовая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2070156" y="1465295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10-й микрорайон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3858690" y="205002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м/р Заозерье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4083166" y="906034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ПВИ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2779165" y="6309724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пл. Дружбы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1847607" y="6347673"/>
            <a:ext cx="57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ЦКР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B63D29CE-115D-4D12-AFC5-5B543D3E9212}"/>
              </a:ext>
            </a:extLst>
          </p:cNvPr>
          <p:cNvSpPr txBox="1"/>
          <p:nvPr/>
        </p:nvSpPr>
        <p:spPr>
          <a:xfrm>
            <a:off x="-13856" y="6216660"/>
            <a:ext cx="209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a typeface="DejaVu Sans"/>
                <a:cs typeface="DejaVu Sans"/>
              </a:rPr>
              <a:t>ст. Пермь-</a:t>
            </a:r>
            <a:r>
              <a:rPr lang="en-US" sz="1600" b="1" dirty="0">
                <a:solidFill>
                  <a:prstClr val="black"/>
                </a:solidFill>
                <a:ea typeface="DejaVu Sans"/>
                <a:cs typeface="DejaVu Sans"/>
              </a:rPr>
              <a:t>II</a:t>
            </a:r>
            <a:endParaRPr lang="ru-RU" sz="1600" b="1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7347622" y="10658"/>
            <a:ext cx="494102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18 «ПВИ– пл. Дружбы»</a:t>
            </a:r>
            <a:endParaRPr lang="ru-RU" sz="1600" b="1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По улицам: </a:t>
            </a:r>
            <a:r>
              <a:rPr lang="ru-RU" sz="1300" spc="-1" dirty="0" err="1">
                <a:solidFill>
                  <a:srgbClr val="000000"/>
                </a:solidFill>
              </a:rPr>
              <a:t>Гремячему</a:t>
            </a:r>
            <a:r>
              <a:rPr lang="ru-RU" sz="1300" spc="-1" dirty="0">
                <a:solidFill>
                  <a:srgbClr val="000000"/>
                </a:solidFill>
              </a:rPr>
              <a:t> логу, </a:t>
            </a:r>
            <a:r>
              <a:rPr lang="ru-RU" sz="1300" spc="-1" dirty="0" err="1">
                <a:solidFill>
                  <a:srgbClr val="000000"/>
                </a:solidFill>
              </a:rPr>
              <a:t>Гайвинской</a:t>
            </a:r>
            <a:r>
              <a:rPr lang="ru-RU" sz="1300" spc="-1" dirty="0">
                <a:solidFill>
                  <a:srgbClr val="000000"/>
                </a:solidFill>
              </a:rPr>
              <a:t>, Вильямса, Писарева, </a:t>
            </a:r>
            <a:r>
              <a:rPr lang="ru-RU" sz="1300" spc="-1" dirty="0" err="1">
                <a:solidFill>
                  <a:srgbClr val="000000"/>
                </a:solidFill>
              </a:rPr>
              <a:t>Карбышева</a:t>
            </a:r>
            <a:r>
              <a:rPr lang="ru-RU" sz="1300" spc="-1" dirty="0">
                <a:solidFill>
                  <a:srgbClr val="000000"/>
                </a:solidFill>
              </a:rPr>
              <a:t>, Соликамской, Мостовой, Славянова, Лифанова, Якова Свердлова, Уральской, Крупской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3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22 «М/р Васильевка – ПВИ»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  <a:ea typeface="DejaVu Sans"/>
                <a:cs typeface="DejaVu Sans"/>
              </a:rPr>
              <a:t>Железнодорожной, Бумажников, Корсуньской, Соликамскому тракту, Цимлянской, Первомайской, Карбышева, Писарева, Маршала Толбухина, Кабельщиков, Вильямса, Гайвинской, Репина, Васнецова, Гайвинской, Гремячему логу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4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44 «М/р Нижняя Мостовая – Учкомбинат – м/р Камский»</a:t>
            </a:r>
            <a:r>
              <a:rPr lang="ru-RU" sz="1600" b="1" spc="-1" dirty="0">
                <a:solidFill>
                  <a:srgbClr val="000000"/>
                </a:solidFill>
                <a:ea typeface="DejaVu Sans"/>
                <a:cs typeface="DejaVu Sans"/>
              </a:rPr>
              <a:t> 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Репина, Гайвинской, Вильямса, Писарева, Карбышева, Первомайской, Академика Веденеева, Ракитной, Молдавской, Уссурийской, Генерала Черняховского, Ракитной, Бушмакина, Генерала Доватора, Ольховской, Октябрьской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400" spc="-1" dirty="0">
              <a:solidFill>
                <a:srgbClr val="000000"/>
              </a:solidFill>
              <a:ea typeface="DejaVu Sans"/>
              <a:cs typeface="DejaVu Sans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49 «М/р Заозерье – ст. Пермь-</a:t>
            </a:r>
            <a:r>
              <a:rPr lang="en-US" sz="1600" b="1" spc="-1" dirty="0">
                <a:solidFill>
                  <a:srgbClr val="C00000"/>
                </a:solidFill>
              </a:rPr>
              <a:t>II</a:t>
            </a:r>
            <a:r>
              <a:rPr lang="ru-RU" sz="1600" b="1" spc="-1" dirty="0">
                <a:solidFill>
                  <a:srgbClr val="C00000"/>
                </a:solidFill>
              </a:rPr>
              <a:t>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Трясолобова, Палубной, 1-й, Гайвинской, Вильямса, Писарева, Карбышева, Новогайвинской, Дороге Дружбы, Верхнекурьинской, 5-й Линии, Ленской, Борцов Революции, Спешилова, Коммунальному мосту, Попова, Ленина, площадь Гайдара, Ленина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300" spc="-1" dirty="0">
              <a:solidFill>
                <a:srgbClr val="000000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53 «ЦКР – 10-й микрорайон»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</a:rPr>
              <a:t>По улицам</a:t>
            </a:r>
            <a:r>
              <a:rPr lang="ru-RU" sz="1300" spc="-1" dirty="0">
                <a:solidFill>
                  <a:srgbClr val="000000"/>
                </a:solidFill>
              </a:rPr>
              <a:t>: Пушкина, Борчанинова, Ленина, Попова, Коммунальному мосту, Спешилова, Дороге Дружбы, Новогайвинской, Карбышева, Писарева, Вильямса, Гайвинской, Репина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4101233" y="5043343"/>
            <a:ext cx="3260510" cy="18312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b="1" spc="-1" dirty="0">
                <a:solidFill>
                  <a:srgbClr val="C00000"/>
                </a:solidFill>
              </a:rPr>
              <a:t>Маршрут № 73 «М/р Январский – м/р Заозерье»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600" i="1" spc="-1" dirty="0"/>
              <a:t>*с заездом в 10-й м/р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1300" b="1" spc="-1" dirty="0">
                <a:solidFill>
                  <a:srgbClr val="000000"/>
                </a:solidFill>
                <a:ea typeface="DejaVu Sans"/>
                <a:cs typeface="DejaVu Sans"/>
              </a:rPr>
              <a:t>По улицам: </a:t>
            </a:r>
            <a:r>
              <a:rPr lang="ru-RU" sz="1300" spc="-1" dirty="0">
                <a:solidFill>
                  <a:srgbClr val="000000"/>
                </a:solidFill>
              </a:rPr>
              <a:t>Январской, Лянгасова, Фрунзе, Верхоянской, Александра Щербакова, Первомайской, Карбышева, Писарева, Вильямса, Гайвинской, Репина, Васнецова, Гайвинской, Палубной 1-й, Трясолобова</a:t>
            </a:r>
          </a:p>
        </p:txBody>
      </p:sp>
      <p:graphicFrame>
        <p:nvGraphicFramePr>
          <p:cNvPr id="267" name="Таблица 2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05632"/>
              </p:ext>
            </p:extLst>
          </p:nvPr>
        </p:nvGraphicFramePr>
        <p:xfrm>
          <a:off x="65927" y="1783987"/>
          <a:ext cx="3513614" cy="30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014">
                  <a:extLst>
                    <a:ext uri="{9D8B030D-6E8A-4147-A177-3AD203B41FA5}">
                      <a16:colId xmlns:a16="http://schemas.microsoft.com/office/drawing/2014/main" xmlns="" val="720243956"/>
                    </a:ext>
                  </a:extLst>
                </a:gridCol>
                <a:gridCol w="713679">
                  <a:extLst>
                    <a:ext uri="{9D8B030D-6E8A-4147-A177-3AD203B41FA5}">
                      <a16:colId xmlns:a16="http://schemas.microsoft.com/office/drawing/2014/main" xmlns="" val="2013684126"/>
                    </a:ext>
                  </a:extLst>
                </a:gridCol>
                <a:gridCol w="657921">
                  <a:extLst>
                    <a:ext uri="{9D8B030D-6E8A-4147-A177-3AD203B41FA5}">
                      <a16:colId xmlns:a16="http://schemas.microsoft.com/office/drawing/2014/main" xmlns="" val="111980183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Маршрут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Интервал,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660037"/>
                  </a:ext>
                </a:extLst>
              </a:tr>
              <a:tr h="13798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До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После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519338"/>
                  </a:ext>
                </a:extLst>
              </a:tr>
              <a:tr h="473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4229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№ 22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79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44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(10-й м/р, Учкомбинат)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47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(Н. Мостовая, Камский)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023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523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163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№ 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ysClr val="windowText" lastClr="000000"/>
                          </a:solidFill>
                          <a:latin typeface="Arial"/>
                          <a:ea typeface="DejaVu Sans"/>
                          <a:cs typeface="DejaVu San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925371"/>
                  </a:ext>
                </a:extLst>
              </a:tr>
            </a:tbl>
          </a:graphicData>
        </a:graphic>
      </p:graphicFrame>
      <p:sp>
        <p:nvSpPr>
          <p:cNvPr id="268" name="TextShape 1">
            <a:extLst>
              <a:ext uri="{FF2B5EF4-FFF2-40B4-BE49-F238E27FC236}">
                <a16:creationId xmlns:a16="http://schemas.microsoft.com/office/drawing/2014/main" xmlns="" id="{98A878FD-D463-48A7-A2CD-FEF62230541D}"/>
              </a:ext>
            </a:extLst>
          </p:cNvPr>
          <p:cNvSpPr txBox="1"/>
          <p:nvPr/>
        </p:nvSpPr>
        <p:spPr>
          <a:xfrm>
            <a:off x="-1" y="-42916"/>
            <a:ext cx="3988367" cy="59914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C00000"/>
                </a:solidFill>
              </a:rPr>
              <a:t>М/р Заозерье, </a:t>
            </a:r>
            <a:r>
              <a:rPr lang="ru-RU" sz="2800" b="1" spc="-1" dirty="0" err="1">
                <a:solidFill>
                  <a:srgbClr val="C00000"/>
                </a:solidFill>
              </a:rPr>
              <a:t>Гайва</a:t>
            </a:r>
            <a:endParaRPr lang="ru-RU" sz="2800" b="1" spc="-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2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1606</Words>
  <Application>Microsoft Office PowerPoint</Application>
  <PresentationFormat>Произвольный</PresentationFormat>
  <Paragraphs>356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Маршрутная сеть  Орджоникидзевского района  города Перми с 1 апреля 2020 года</vt:lpstr>
      <vt:lpstr>Изменения маршрутов с 1.04.2020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Путин Анатолий Алексеевич</dc:creator>
  <cp:lastModifiedBy>Семенова Елена Васильевна</cp:lastModifiedBy>
  <cp:revision>80</cp:revision>
  <dcterms:created xsi:type="dcterms:W3CDTF">2019-12-17T12:01:44Z</dcterms:created>
  <dcterms:modified xsi:type="dcterms:W3CDTF">2020-03-13T08:43:19Z</dcterms:modified>
</cp:coreProperties>
</file>