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5" r:id="rId2"/>
    <p:sldId id="454" r:id="rId3"/>
    <p:sldId id="461" r:id="rId4"/>
    <p:sldId id="460" r:id="rId5"/>
    <p:sldId id="455" r:id="rId6"/>
    <p:sldId id="463" r:id="rId7"/>
    <p:sldId id="464" r:id="rId8"/>
    <p:sldId id="465" r:id="rId9"/>
    <p:sldId id="467" r:id="rId10"/>
    <p:sldId id="456" r:id="rId11"/>
    <p:sldId id="453" r:id="rId12"/>
    <p:sldId id="457" r:id="rId13"/>
    <p:sldId id="458" r:id="rId14"/>
    <p:sldId id="459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61" userDrawn="1">
          <p15:clr>
            <a:srgbClr val="A4A3A4"/>
          </p15:clr>
        </p15:guide>
        <p15:guide id="2" pos="2045" userDrawn="1">
          <p15:clr>
            <a:srgbClr val="A4A3A4"/>
          </p15:clr>
        </p15:guide>
        <p15:guide id="3" orient="horz" pos="3368" userDrawn="1">
          <p15:clr>
            <a:srgbClr val="A4A3A4"/>
          </p15:clr>
        </p15:guide>
        <p15:guide id="4" pos="2064" userDrawn="1">
          <p15:clr>
            <a:srgbClr val="A4A3A4"/>
          </p15:clr>
        </p15:guide>
        <p15:guide id="5" orient="horz" pos="3375" userDrawn="1">
          <p15:clr>
            <a:srgbClr val="A4A3A4"/>
          </p15:clr>
        </p15:guide>
        <p15:guide id="6" pos="2102" userDrawn="1">
          <p15:clr>
            <a:srgbClr val="A4A3A4"/>
          </p15:clr>
        </p15:guide>
        <p15:guide id="7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5050"/>
    <a:srgbClr val="0DE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4" autoAdjust="0"/>
    <p:restoredTop sz="96404" autoAdjust="0"/>
  </p:normalViewPr>
  <p:slideViewPr>
    <p:cSldViewPr snapToGrid="0">
      <p:cViewPr varScale="1">
        <p:scale>
          <a:sx n="108" d="100"/>
          <a:sy n="108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4"/>
      </p:cViewPr>
      <p:guideLst>
        <p:guide orient="horz" pos="3361"/>
        <p:guide pos="2045"/>
        <p:guide orient="horz" pos="3368"/>
        <p:guide pos="2064"/>
        <p:guide orient="horz" pos="3375"/>
        <p:guide pos="2102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utin-aa\Dropbox\&#1044;&#1077;&#1087;&#1072;&#1088;&#1090;&#1072;&#1084;&#1077;&#1085;&#1090;%20&#1090;&#1088;&#1072;&#1085;&#1089;&#1087;&#1086;&#1088;&#1090;&#1072;\&#1042;&#1069;&#1041;\&#1057;&#1086;&#1074;&#1077;&#1097;&#1072;&#1085;&#1080;&#1077;%20&#1091;%20&#1075;&#1083;&#1072;&#1074;&#1099;\&#1076;&#1072;&#1085;&#1085;&#1099;&#1077;%20&#1087;&#1086;%20&#1079;&#1072;&#1087;&#1088;&#1086;&#1089;&#1091;%20&#1042;&#1069;&#1041;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utin-aa\Dropbox\&#1044;&#1077;&#1087;&#1072;&#1088;&#1090;&#1072;&#1084;&#1077;&#1085;&#1090;%20&#1090;&#1088;&#1072;&#1085;&#1089;&#1087;&#1086;&#1088;&#1090;&#1072;\&#1042;&#1069;&#1041;\&#1057;&#1086;&#1074;&#1077;&#1097;&#1072;&#1085;&#1080;&#1077;%20&#1091;%20&#1075;&#1083;&#1072;&#1074;&#1099;\&#1076;&#1072;&#1085;&#1085;&#1099;&#1077;%20&#1087;&#1086;%20&#1079;&#1072;&#1087;&#1088;&#1086;&#1089;&#1091;%20&#1042;&#1069;&#1041;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>
                <a:effectLst/>
              </a:rPr>
              <a:t>Средняя эксплуатац. скорость трамвая, км/ч</a:t>
            </a:r>
            <a:endParaRPr lang="ru-RU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скорость!$D$1:$M$1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скорость!$D$3:$M$3</c:f>
              <c:numCache>
                <c:formatCode>0.00</c:formatCode>
                <c:ptCount val="10"/>
                <c:pt idx="0">
                  <c:v>15.08544769100526</c:v>
                </c:pt>
                <c:pt idx="1">
                  <c:v>15.135786342914372</c:v>
                </c:pt>
                <c:pt idx="2">
                  <c:v>15.236599679836079</c:v>
                </c:pt>
                <c:pt idx="3">
                  <c:v>14.99758843279573</c:v>
                </c:pt>
                <c:pt idx="4" formatCode="0.0">
                  <c:v>14.610061013335365</c:v>
                </c:pt>
                <c:pt idx="5" formatCode="0.0">
                  <c:v>14.47404679477968</c:v>
                </c:pt>
                <c:pt idx="6" formatCode="0.0">
                  <c:v>13.073357278275784</c:v>
                </c:pt>
                <c:pt idx="7" formatCode="0.0">
                  <c:v>13.045783201954265</c:v>
                </c:pt>
                <c:pt idx="8" formatCode="0.0">
                  <c:v>12.9824302974953</c:v>
                </c:pt>
                <c:pt idx="9" formatCode="0.0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6-4A77-ACDD-E5BF730A3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5631192"/>
        <c:axId val="354762176"/>
      </c:barChart>
      <c:catAx>
        <c:axId val="35563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762176"/>
        <c:crosses val="autoZero"/>
        <c:auto val="1"/>
        <c:lblAlgn val="ctr"/>
        <c:lblOffset val="100"/>
        <c:noMultiLvlLbl val="0"/>
      </c:catAx>
      <c:valAx>
        <c:axId val="3547621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355631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>
                <a:effectLst/>
              </a:rPr>
              <a:t>Пассажиропоток трамвая, млн. чел. в год</a:t>
            </a:r>
            <a:endParaRPr lang="ru-RU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пассажиропоток!$D$1:$M$1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пассажиропоток!$D$4:$M$4</c:f>
              <c:numCache>
                <c:formatCode>General</c:formatCode>
                <c:ptCount val="10"/>
                <c:pt idx="0">
                  <c:v>35.5</c:v>
                </c:pt>
                <c:pt idx="1">
                  <c:v>35.5</c:v>
                </c:pt>
                <c:pt idx="2">
                  <c:v>35.700000000000003</c:v>
                </c:pt>
                <c:pt idx="3">
                  <c:v>37.9</c:v>
                </c:pt>
                <c:pt idx="4">
                  <c:v>31</c:v>
                </c:pt>
                <c:pt idx="5">
                  <c:v>30.3</c:v>
                </c:pt>
                <c:pt idx="6">
                  <c:v>24.8</c:v>
                </c:pt>
                <c:pt idx="7">
                  <c:v>28.9</c:v>
                </c:pt>
                <c:pt idx="8" formatCode="0.0">
                  <c:v>19</c:v>
                </c:pt>
                <c:pt idx="9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8A-4C9E-B847-8C56A9C5E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5622992"/>
        <c:axId val="355623976"/>
      </c:barChart>
      <c:catAx>
        <c:axId val="35562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5623976"/>
        <c:crosses val="autoZero"/>
        <c:auto val="1"/>
        <c:lblAlgn val="ctr"/>
        <c:lblOffset val="100"/>
        <c:noMultiLvlLbl val="0"/>
      </c:catAx>
      <c:valAx>
        <c:axId val="355623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562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orgi.gov.ru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orgi.gov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BE972-1BF7-4E9C-9D22-16067D9BE049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49F203B-A995-40E0-9311-F0374C81FB4A}">
      <dgm:prSet phldrT="[Текст]"/>
      <dgm:spPr/>
      <dgm:t>
        <a:bodyPr/>
        <a:lstStyle/>
        <a:p>
          <a:r>
            <a:rPr lang="ru-RU" dirty="0" smtClean="0"/>
            <a:t>Цель проекта – привести системы городского наземного электрического транспорта к современному уровню качества, комфорта и безопасности</a:t>
          </a:r>
          <a:endParaRPr lang="ru-RU" dirty="0"/>
        </a:p>
      </dgm:t>
    </dgm:pt>
    <dgm:pt modelId="{84F9062D-1AEA-4BB0-AABC-9E64EDE24FD9}" type="parTrans" cxnId="{EDF9CB70-F00B-4D44-AC8D-371E831D9CD7}">
      <dgm:prSet/>
      <dgm:spPr/>
      <dgm:t>
        <a:bodyPr/>
        <a:lstStyle/>
        <a:p>
          <a:endParaRPr lang="ru-RU"/>
        </a:p>
      </dgm:t>
    </dgm:pt>
    <dgm:pt modelId="{3E574AB4-6DB9-47B9-828B-3F3383CB5063}" type="sibTrans" cxnId="{EDF9CB70-F00B-4D44-AC8D-371E831D9CD7}">
      <dgm:prSet/>
      <dgm:spPr/>
      <dgm:t>
        <a:bodyPr/>
        <a:lstStyle/>
        <a:p>
          <a:endParaRPr lang="ru-RU"/>
        </a:p>
      </dgm:t>
    </dgm:pt>
    <dgm:pt modelId="{8C305F9F-9819-45EC-AEF6-DA67AC7CED1E}">
      <dgm:prSet phldrT="[Текст]"/>
      <dgm:spPr/>
      <dgm:t>
        <a:bodyPr/>
        <a:lstStyle/>
        <a:p>
          <a:r>
            <a:rPr lang="ru-RU" dirty="0" smtClean="0"/>
            <a:t>В проекте участвуют 10 городских агломераций, в </a:t>
          </a:r>
          <a:r>
            <a:rPr lang="ru-RU" dirty="0" err="1" smtClean="0"/>
            <a:t>т.ч</a:t>
          </a:r>
          <a:r>
            <a:rPr lang="ru-RU" dirty="0" smtClean="0"/>
            <a:t>. город Пермь</a:t>
          </a:r>
          <a:endParaRPr lang="ru-RU" dirty="0"/>
        </a:p>
      </dgm:t>
    </dgm:pt>
    <dgm:pt modelId="{C8174598-FD61-4BED-95E7-FAC8A54BBC22}" type="parTrans" cxnId="{69C1A465-4FAC-4527-ABF7-93E2903C8C00}">
      <dgm:prSet/>
      <dgm:spPr/>
      <dgm:t>
        <a:bodyPr/>
        <a:lstStyle/>
        <a:p>
          <a:endParaRPr lang="ru-RU"/>
        </a:p>
      </dgm:t>
    </dgm:pt>
    <dgm:pt modelId="{CEDDB900-8803-432C-B409-511248EFD2EB}" type="sibTrans" cxnId="{69C1A465-4FAC-4527-ABF7-93E2903C8C00}">
      <dgm:prSet/>
      <dgm:spPr/>
      <dgm:t>
        <a:bodyPr/>
        <a:lstStyle/>
        <a:p>
          <a:endParaRPr lang="ru-RU"/>
        </a:p>
      </dgm:t>
    </dgm:pt>
    <dgm:pt modelId="{768F2BDC-290C-4D11-85DF-20544B67711F}">
      <dgm:prSet phldrT="[Текст]"/>
      <dgm:spPr/>
      <dgm:t>
        <a:bodyPr/>
        <a:lstStyle/>
        <a:p>
          <a:r>
            <a:rPr lang="ru-RU" dirty="0" smtClean="0"/>
            <a:t>Проект реализуется через механизм концессии с поддержкой федерального бюджета</a:t>
          </a:r>
          <a:endParaRPr lang="ru-RU" dirty="0"/>
        </a:p>
      </dgm:t>
    </dgm:pt>
    <dgm:pt modelId="{AB2721C1-B546-4CAF-90AF-EF2518C0A51E}" type="parTrans" cxnId="{874CDB8D-480E-45EA-95DE-C51C5609DF1C}">
      <dgm:prSet/>
      <dgm:spPr/>
      <dgm:t>
        <a:bodyPr/>
        <a:lstStyle/>
        <a:p>
          <a:endParaRPr lang="ru-RU"/>
        </a:p>
      </dgm:t>
    </dgm:pt>
    <dgm:pt modelId="{D9C23BF3-41E4-4613-A653-B3B0DC54F061}" type="sibTrans" cxnId="{874CDB8D-480E-45EA-95DE-C51C5609DF1C}">
      <dgm:prSet/>
      <dgm:spPr/>
      <dgm:t>
        <a:bodyPr/>
        <a:lstStyle/>
        <a:p>
          <a:endParaRPr lang="ru-RU"/>
        </a:p>
      </dgm:t>
    </dgm:pt>
    <dgm:pt modelId="{3B491E01-DD98-45D6-A07E-31F1FA44FDDF}">
      <dgm:prSet phldrT="[Текст]"/>
      <dgm:spPr/>
      <dgm:t>
        <a:bodyPr/>
        <a:lstStyle/>
        <a:p>
          <a:endParaRPr lang="ru-RU" dirty="0"/>
        </a:p>
      </dgm:t>
    </dgm:pt>
    <dgm:pt modelId="{788524E9-ADA4-48B6-BD10-4A36A51DE5F6}" type="parTrans" cxnId="{64F296A7-E2A4-4BB4-983B-A38E96D5A8A1}">
      <dgm:prSet/>
      <dgm:spPr/>
      <dgm:t>
        <a:bodyPr/>
        <a:lstStyle/>
        <a:p>
          <a:endParaRPr lang="ru-RU"/>
        </a:p>
      </dgm:t>
    </dgm:pt>
    <dgm:pt modelId="{99A3140B-048D-4104-B668-3CCF24E372C0}" type="sibTrans" cxnId="{64F296A7-E2A4-4BB4-983B-A38E96D5A8A1}">
      <dgm:prSet/>
      <dgm:spPr/>
      <dgm:t>
        <a:bodyPr/>
        <a:lstStyle/>
        <a:p>
          <a:endParaRPr lang="ru-RU"/>
        </a:p>
      </dgm:t>
    </dgm:pt>
    <dgm:pt modelId="{A8E5600D-7076-4E08-A537-94FB82AA91C2}" type="pres">
      <dgm:prSet presAssocID="{713BE972-1BF7-4E9C-9D22-16067D9BE0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A7A49-AE61-4DEF-B390-0BAA34A16B9A}" type="pres">
      <dgm:prSet presAssocID="{749F203B-A995-40E0-9311-F0374C81FB4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6D3F0-ECA6-4577-B859-35A8F6EDD66E}" type="pres">
      <dgm:prSet presAssocID="{3E574AB4-6DB9-47B9-828B-3F3383CB5063}" presName="spacer" presStyleCnt="0"/>
      <dgm:spPr/>
    </dgm:pt>
    <dgm:pt modelId="{450DF12F-CD5E-4324-8635-3038D97B25CD}" type="pres">
      <dgm:prSet presAssocID="{8C305F9F-9819-45EC-AEF6-DA67AC7CED1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7C494-F2B7-4C0F-9F82-614EA914C57D}" type="pres">
      <dgm:prSet presAssocID="{CEDDB900-8803-432C-B409-511248EFD2EB}" presName="spacer" presStyleCnt="0"/>
      <dgm:spPr/>
    </dgm:pt>
    <dgm:pt modelId="{13688673-D751-46CA-8AFC-E8B5635DD9AE}" type="pres">
      <dgm:prSet presAssocID="{768F2BDC-290C-4D11-85DF-20544B67711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FFC29-38A7-41BB-855E-32E5C85A99FA}" type="pres">
      <dgm:prSet presAssocID="{768F2BDC-290C-4D11-85DF-20544B67711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C1A465-4FAC-4527-ABF7-93E2903C8C00}" srcId="{713BE972-1BF7-4E9C-9D22-16067D9BE049}" destId="{8C305F9F-9819-45EC-AEF6-DA67AC7CED1E}" srcOrd="1" destOrd="0" parTransId="{C8174598-FD61-4BED-95E7-FAC8A54BBC22}" sibTransId="{CEDDB900-8803-432C-B409-511248EFD2EB}"/>
    <dgm:cxn modelId="{83E168A5-1D7E-4C38-AD0B-37553580FA2E}" type="presOf" srcId="{749F203B-A995-40E0-9311-F0374C81FB4A}" destId="{B39A7A49-AE61-4DEF-B390-0BAA34A16B9A}" srcOrd="0" destOrd="0" presId="urn:microsoft.com/office/officeart/2005/8/layout/vList2"/>
    <dgm:cxn modelId="{8D79E7BD-B350-4994-A22A-18E70B562E55}" type="presOf" srcId="{768F2BDC-290C-4D11-85DF-20544B67711F}" destId="{13688673-D751-46CA-8AFC-E8B5635DD9AE}" srcOrd="0" destOrd="0" presId="urn:microsoft.com/office/officeart/2005/8/layout/vList2"/>
    <dgm:cxn modelId="{6C047569-C402-4044-8896-C6B038E6E556}" type="presOf" srcId="{8C305F9F-9819-45EC-AEF6-DA67AC7CED1E}" destId="{450DF12F-CD5E-4324-8635-3038D97B25CD}" srcOrd="0" destOrd="0" presId="urn:microsoft.com/office/officeart/2005/8/layout/vList2"/>
    <dgm:cxn modelId="{64F296A7-E2A4-4BB4-983B-A38E96D5A8A1}" srcId="{768F2BDC-290C-4D11-85DF-20544B67711F}" destId="{3B491E01-DD98-45D6-A07E-31F1FA44FDDF}" srcOrd="0" destOrd="0" parTransId="{788524E9-ADA4-48B6-BD10-4A36A51DE5F6}" sibTransId="{99A3140B-048D-4104-B668-3CCF24E372C0}"/>
    <dgm:cxn modelId="{874CDB8D-480E-45EA-95DE-C51C5609DF1C}" srcId="{713BE972-1BF7-4E9C-9D22-16067D9BE049}" destId="{768F2BDC-290C-4D11-85DF-20544B67711F}" srcOrd="2" destOrd="0" parTransId="{AB2721C1-B546-4CAF-90AF-EF2518C0A51E}" sibTransId="{D9C23BF3-41E4-4613-A653-B3B0DC54F061}"/>
    <dgm:cxn modelId="{9DCF6274-CC83-4C81-AC49-B2DB441FC6E3}" type="presOf" srcId="{713BE972-1BF7-4E9C-9D22-16067D9BE049}" destId="{A8E5600D-7076-4E08-A537-94FB82AA91C2}" srcOrd="0" destOrd="0" presId="urn:microsoft.com/office/officeart/2005/8/layout/vList2"/>
    <dgm:cxn modelId="{E6F92CEC-0B63-4DCA-978E-5DEE9D3367D9}" type="presOf" srcId="{3B491E01-DD98-45D6-A07E-31F1FA44FDDF}" destId="{D03FFC29-38A7-41BB-855E-32E5C85A99FA}" srcOrd="0" destOrd="0" presId="urn:microsoft.com/office/officeart/2005/8/layout/vList2"/>
    <dgm:cxn modelId="{EDF9CB70-F00B-4D44-AC8D-371E831D9CD7}" srcId="{713BE972-1BF7-4E9C-9D22-16067D9BE049}" destId="{749F203B-A995-40E0-9311-F0374C81FB4A}" srcOrd="0" destOrd="0" parTransId="{84F9062D-1AEA-4BB0-AABC-9E64EDE24FD9}" sibTransId="{3E574AB4-6DB9-47B9-828B-3F3383CB5063}"/>
    <dgm:cxn modelId="{5C22B926-9634-4077-9095-FAB7E857A506}" type="presParOf" srcId="{A8E5600D-7076-4E08-A537-94FB82AA91C2}" destId="{B39A7A49-AE61-4DEF-B390-0BAA34A16B9A}" srcOrd="0" destOrd="0" presId="urn:microsoft.com/office/officeart/2005/8/layout/vList2"/>
    <dgm:cxn modelId="{C215F462-A5F7-4B9D-ABB1-651C93CB7BD3}" type="presParOf" srcId="{A8E5600D-7076-4E08-A537-94FB82AA91C2}" destId="{3426D3F0-ECA6-4577-B859-35A8F6EDD66E}" srcOrd="1" destOrd="0" presId="urn:microsoft.com/office/officeart/2005/8/layout/vList2"/>
    <dgm:cxn modelId="{A91E29B0-8C8D-4510-846E-1BCF8F937808}" type="presParOf" srcId="{A8E5600D-7076-4E08-A537-94FB82AA91C2}" destId="{450DF12F-CD5E-4324-8635-3038D97B25CD}" srcOrd="2" destOrd="0" presId="urn:microsoft.com/office/officeart/2005/8/layout/vList2"/>
    <dgm:cxn modelId="{40F6A08B-079B-4013-BF56-9C16014ED58B}" type="presParOf" srcId="{A8E5600D-7076-4E08-A537-94FB82AA91C2}" destId="{D0F7C494-F2B7-4C0F-9F82-614EA914C57D}" srcOrd="3" destOrd="0" presId="urn:microsoft.com/office/officeart/2005/8/layout/vList2"/>
    <dgm:cxn modelId="{2E179936-23A2-49D7-9805-40E2985A5F1D}" type="presParOf" srcId="{A8E5600D-7076-4E08-A537-94FB82AA91C2}" destId="{13688673-D751-46CA-8AFC-E8B5635DD9AE}" srcOrd="4" destOrd="0" presId="urn:microsoft.com/office/officeart/2005/8/layout/vList2"/>
    <dgm:cxn modelId="{344813B1-6351-4F98-96D9-0CD84E27F39A}" type="presParOf" srcId="{A8E5600D-7076-4E08-A537-94FB82AA91C2}" destId="{D03FFC29-38A7-41BB-855E-32E5C85A99F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3BE972-1BF7-4E9C-9D22-16067D9BE049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49F203B-A995-40E0-9311-F0374C81FB4A}">
      <dgm:prSet phldrT="[Текст]" custT="1"/>
      <dgm:spPr/>
      <dgm:t>
        <a:bodyPr/>
        <a:lstStyle/>
        <a:p>
          <a:r>
            <a:rPr lang="ru-RU" sz="2400" b="1" dirty="0" smtClean="0"/>
            <a:t>Концессионер</a:t>
          </a:r>
          <a:r>
            <a:rPr lang="ru-RU" sz="2400" b="1" dirty="0" smtClean="0"/>
            <a:t>: </a:t>
          </a:r>
          <a:r>
            <a:rPr lang="ru-RU" sz="2400" dirty="0" smtClean="0"/>
            <a:t>проектирование, реконструкция, приобретение подвижного состава; содержание и ремонт имущественного комплекса, эксплуатация имущественного комплекса (в том числе организация регулярных перевозок с привлечением оператора в лице МУП «Пермгорэлектротранс»)</a:t>
          </a:r>
          <a:endParaRPr lang="ru-RU" sz="2400" dirty="0" smtClean="0"/>
        </a:p>
      </dgm:t>
    </dgm:pt>
    <dgm:pt modelId="{84F9062D-1AEA-4BB0-AABC-9E64EDE24FD9}" type="parTrans" cxnId="{EDF9CB70-F00B-4D44-AC8D-371E831D9CD7}">
      <dgm:prSet/>
      <dgm:spPr/>
      <dgm:t>
        <a:bodyPr/>
        <a:lstStyle/>
        <a:p>
          <a:endParaRPr lang="ru-RU"/>
        </a:p>
      </dgm:t>
    </dgm:pt>
    <dgm:pt modelId="{3E574AB4-6DB9-47B9-828B-3F3383CB5063}" type="sibTrans" cxnId="{EDF9CB70-F00B-4D44-AC8D-371E831D9CD7}">
      <dgm:prSet/>
      <dgm:spPr/>
      <dgm:t>
        <a:bodyPr/>
        <a:lstStyle/>
        <a:p>
          <a:endParaRPr lang="ru-RU"/>
        </a:p>
      </dgm:t>
    </dgm:pt>
    <dgm:pt modelId="{46149F15-68D5-413F-828A-3A3FA08449FE}">
      <dgm:prSet phldrT="[Текст]" custT="1"/>
      <dgm:spPr/>
      <dgm:t>
        <a:bodyPr/>
        <a:lstStyle/>
        <a:p>
          <a:r>
            <a:rPr lang="ru-RU" sz="2400" b="1" dirty="0" err="1" smtClean="0"/>
            <a:t>Концедент</a:t>
          </a:r>
          <a:r>
            <a:rPr lang="ru-RU" sz="2400" b="1" dirty="0" smtClean="0"/>
            <a:t>: </a:t>
          </a:r>
          <a:r>
            <a:rPr lang="ru-RU" sz="2400" b="0" dirty="0" smtClean="0"/>
            <a:t>регулирование тарифов на оплату проезда, установление маршрутов регулярных перевозок, регулирование правил осуществления перевозок пассажиров </a:t>
          </a:r>
          <a:endParaRPr lang="ru-RU" sz="2400" dirty="0" smtClean="0"/>
        </a:p>
      </dgm:t>
    </dgm:pt>
    <dgm:pt modelId="{B8B14DF8-A93B-4857-9772-C7B68BD0BF20}" type="parTrans" cxnId="{9B84E779-ECCA-4209-9228-9E5AB9991C0F}">
      <dgm:prSet/>
      <dgm:spPr/>
      <dgm:t>
        <a:bodyPr/>
        <a:lstStyle/>
        <a:p>
          <a:endParaRPr lang="ru-RU"/>
        </a:p>
      </dgm:t>
    </dgm:pt>
    <dgm:pt modelId="{360E1FD0-46C3-461A-94AA-23F7AD3E40D5}" type="sibTrans" cxnId="{9B84E779-ECCA-4209-9228-9E5AB9991C0F}">
      <dgm:prSet/>
      <dgm:spPr/>
      <dgm:t>
        <a:bodyPr/>
        <a:lstStyle/>
        <a:p>
          <a:endParaRPr lang="ru-RU"/>
        </a:p>
      </dgm:t>
    </dgm:pt>
    <dgm:pt modelId="{A8E5600D-7076-4E08-A537-94FB82AA91C2}" type="pres">
      <dgm:prSet presAssocID="{713BE972-1BF7-4E9C-9D22-16067D9BE0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B3E5B0-0A73-4568-B670-265C15B52082}" type="pres">
      <dgm:prSet presAssocID="{46149F15-68D5-413F-828A-3A3FA08449FE}" presName="parentText" presStyleLbl="node1" presStyleIdx="0" presStyleCnt="2" custLinFactY="-183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81097-B8A9-4960-BD19-1EF41715248E}" type="pres">
      <dgm:prSet presAssocID="{360E1FD0-46C3-461A-94AA-23F7AD3E40D5}" presName="spacer" presStyleCnt="0"/>
      <dgm:spPr/>
    </dgm:pt>
    <dgm:pt modelId="{B39A7A49-AE61-4DEF-B390-0BAA34A16B9A}" type="pres">
      <dgm:prSet presAssocID="{749F203B-A995-40E0-9311-F0374C81FB4A}" presName="parentText" presStyleLbl="node1" presStyleIdx="1" presStyleCnt="2" custLinFactY="-78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84E779-ECCA-4209-9228-9E5AB9991C0F}" srcId="{713BE972-1BF7-4E9C-9D22-16067D9BE049}" destId="{46149F15-68D5-413F-828A-3A3FA08449FE}" srcOrd="0" destOrd="0" parTransId="{B8B14DF8-A93B-4857-9772-C7B68BD0BF20}" sibTransId="{360E1FD0-46C3-461A-94AA-23F7AD3E40D5}"/>
    <dgm:cxn modelId="{9DCF6274-CC83-4C81-AC49-B2DB441FC6E3}" type="presOf" srcId="{713BE972-1BF7-4E9C-9D22-16067D9BE049}" destId="{A8E5600D-7076-4E08-A537-94FB82AA91C2}" srcOrd="0" destOrd="0" presId="urn:microsoft.com/office/officeart/2005/8/layout/vList2"/>
    <dgm:cxn modelId="{5B265771-24FA-4955-9D3C-2906DA590675}" type="presOf" srcId="{46149F15-68D5-413F-828A-3A3FA08449FE}" destId="{88B3E5B0-0A73-4568-B670-265C15B52082}" srcOrd="0" destOrd="0" presId="urn:microsoft.com/office/officeart/2005/8/layout/vList2"/>
    <dgm:cxn modelId="{83E168A5-1D7E-4C38-AD0B-37553580FA2E}" type="presOf" srcId="{749F203B-A995-40E0-9311-F0374C81FB4A}" destId="{B39A7A49-AE61-4DEF-B390-0BAA34A16B9A}" srcOrd="0" destOrd="0" presId="urn:microsoft.com/office/officeart/2005/8/layout/vList2"/>
    <dgm:cxn modelId="{EDF9CB70-F00B-4D44-AC8D-371E831D9CD7}" srcId="{713BE972-1BF7-4E9C-9D22-16067D9BE049}" destId="{749F203B-A995-40E0-9311-F0374C81FB4A}" srcOrd="1" destOrd="0" parTransId="{84F9062D-1AEA-4BB0-AABC-9E64EDE24FD9}" sibTransId="{3E574AB4-6DB9-47B9-828B-3F3383CB5063}"/>
    <dgm:cxn modelId="{055159A6-E361-42EF-A3F5-CFB48DF61960}" type="presParOf" srcId="{A8E5600D-7076-4E08-A537-94FB82AA91C2}" destId="{88B3E5B0-0A73-4568-B670-265C15B52082}" srcOrd="0" destOrd="0" presId="urn:microsoft.com/office/officeart/2005/8/layout/vList2"/>
    <dgm:cxn modelId="{205E147E-9019-4491-A433-100C26441DE4}" type="presParOf" srcId="{A8E5600D-7076-4E08-A537-94FB82AA91C2}" destId="{F2D81097-B8A9-4960-BD19-1EF41715248E}" srcOrd="1" destOrd="0" presId="urn:microsoft.com/office/officeart/2005/8/layout/vList2"/>
    <dgm:cxn modelId="{5C22B926-9634-4077-9095-FAB7E857A506}" type="presParOf" srcId="{A8E5600D-7076-4E08-A537-94FB82AA91C2}" destId="{B39A7A49-AE61-4DEF-B390-0BAA34A16B9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3BE972-1BF7-4E9C-9D22-16067D9BE049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49F203B-A995-40E0-9311-F0374C81FB4A}">
      <dgm:prSet phldrT="[Текст]" custT="1"/>
      <dgm:spPr/>
      <dgm:t>
        <a:bodyPr/>
        <a:lstStyle/>
        <a:p>
          <a:r>
            <a:rPr lang="ru-RU" sz="1600" b="0" dirty="0" smtClean="0"/>
            <a:t>Предоставление предложения о заключении концессионного соглашения - 25.05.2022 (Инициатор)</a:t>
          </a:r>
          <a:endParaRPr lang="ru-RU" sz="1600" b="0" dirty="0"/>
        </a:p>
      </dgm:t>
    </dgm:pt>
    <dgm:pt modelId="{84F9062D-1AEA-4BB0-AABC-9E64EDE24FD9}" type="parTrans" cxnId="{EDF9CB70-F00B-4D44-AC8D-371E831D9CD7}">
      <dgm:prSet/>
      <dgm:spPr/>
      <dgm:t>
        <a:bodyPr/>
        <a:lstStyle/>
        <a:p>
          <a:endParaRPr lang="ru-RU" sz="1600"/>
        </a:p>
      </dgm:t>
    </dgm:pt>
    <dgm:pt modelId="{3E574AB4-6DB9-47B9-828B-3F3383CB5063}" type="sibTrans" cxnId="{EDF9CB70-F00B-4D44-AC8D-371E831D9CD7}">
      <dgm:prSet/>
      <dgm:spPr/>
      <dgm:t>
        <a:bodyPr/>
        <a:lstStyle/>
        <a:p>
          <a:endParaRPr lang="ru-RU" sz="1600"/>
        </a:p>
      </dgm:t>
    </dgm:pt>
    <dgm:pt modelId="{8C305F9F-9819-45EC-AEF6-DA67AC7CED1E}">
      <dgm:prSet phldrT="[Текст]" custT="1"/>
      <dgm:spPr/>
      <dgm:t>
        <a:bodyPr/>
        <a:lstStyle/>
        <a:p>
          <a:r>
            <a:rPr lang="ru-RU" sz="1600" dirty="0" smtClean="0"/>
            <a:t>Проведение переговоров по согласованию условий соглашения -  до 28.06.2022 (администрация города Перми, Инициатор)</a:t>
          </a:r>
          <a:endParaRPr lang="ru-RU" sz="1600" dirty="0"/>
        </a:p>
      </dgm:t>
    </dgm:pt>
    <dgm:pt modelId="{C8174598-FD61-4BED-95E7-FAC8A54BBC22}" type="parTrans" cxnId="{69C1A465-4FAC-4527-ABF7-93E2903C8C00}">
      <dgm:prSet/>
      <dgm:spPr/>
      <dgm:t>
        <a:bodyPr/>
        <a:lstStyle/>
        <a:p>
          <a:endParaRPr lang="ru-RU" sz="1600"/>
        </a:p>
      </dgm:t>
    </dgm:pt>
    <dgm:pt modelId="{CEDDB900-8803-432C-B409-511248EFD2EB}" type="sibTrans" cxnId="{69C1A465-4FAC-4527-ABF7-93E2903C8C00}">
      <dgm:prSet/>
      <dgm:spPr/>
      <dgm:t>
        <a:bodyPr/>
        <a:lstStyle/>
        <a:p>
          <a:endParaRPr lang="ru-RU" sz="1600"/>
        </a:p>
      </dgm:t>
    </dgm:pt>
    <dgm:pt modelId="{3B491E01-DD98-45D6-A07E-31F1FA44FDDF}">
      <dgm:prSet phldrT="[Текст]" custT="1"/>
      <dgm:spPr/>
      <dgm:t>
        <a:bodyPr/>
        <a:lstStyle/>
        <a:p>
          <a:r>
            <a:rPr lang="ru-RU" sz="1600" b="0" dirty="0" smtClean="0"/>
            <a:t>Рассмотрение проекта концессионного соглашения на согласованных условиях (администрация города Перми) – до 30.06.2022</a:t>
          </a:r>
          <a:endParaRPr lang="ru-RU" sz="1600" dirty="0"/>
        </a:p>
      </dgm:t>
    </dgm:pt>
    <dgm:pt modelId="{788524E9-ADA4-48B6-BD10-4A36A51DE5F6}" type="parTrans" cxnId="{64F296A7-E2A4-4BB4-983B-A38E96D5A8A1}">
      <dgm:prSet/>
      <dgm:spPr/>
      <dgm:t>
        <a:bodyPr/>
        <a:lstStyle/>
        <a:p>
          <a:endParaRPr lang="ru-RU" sz="1600"/>
        </a:p>
      </dgm:t>
    </dgm:pt>
    <dgm:pt modelId="{99A3140B-048D-4104-B668-3CCF24E372C0}" type="sibTrans" cxnId="{64F296A7-E2A4-4BB4-983B-A38E96D5A8A1}">
      <dgm:prSet/>
      <dgm:spPr/>
      <dgm:t>
        <a:bodyPr/>
        <a:lstStyle/>
        <a:p>
          <a:endParaRPr lang="ru-RU" sz="1600"/>
        </a:p>
      </dgm:t>
    </dgm:pt>
    <dgm:pt modelId="{2D1EAC21-A290-4EBF-9046-62C2CD817790}">
      <dgm:prSet phldrT="[Текст]" custT="1"/>
      <dgm:spPr/>
      <dgm:t>
        <a:bodyPr/>
        <a:lstStyle/>
        <a:p>
          <a:r>
            <a:rPr lang="ru-RU" sz="1600" b="0" dirty="0" smtClean="0"/>
            <a:t>Размещение на сайте </a:t>
          </a:r>
          <a:r>
            <a:rPr lang="en-US" sz="1600" b="0" dirty="0" smtClean="0">
              <a:hlinkClick xmlns:r="http://schemas.openxmlformats.org/officeDocument/2006/relationships" r:id="rId1"/>
            </a:rPr>
            <a:t>www.torgi.gov.ru</a:t>
          </a:r>
          <a:r>
            <a:rPr lang="en-US" sz="1600" b="0" dirty="0" smtClean="0"/>
            <a:t> </a:t>
          </a:r>
          <a:r>
            <a:rPr lang="ru-RU" sz="1600" b="0" dirty="0" smtClean="0"/>
            <a:t>предложения о заключении концессионного соглашения  (администрация города Перми– до 15.08.2022</a:t>
          </a:r>
          <a:endParaRPr lang="ru-RU" sz="1600" b="0" dirty="0"/>
        </a:p>
      </dgm:t>
    </dgm:pt>
    <dgm:pt modelId="{85FF719F-E233-48A3-ABD7-D2F0A262C9D4}" type="parTrans" cxnId="{E373AA8C-10BE-4031-BA80-833DDE33F3F4}">
      <dgm:prSet/>
      <dgm:spPr/>
      <dgm:t>
        <a:bodyPr/>
        <a:lstStyle/>
        <a:p>
          <a:endParaRPr lang="ru-RU" sz="1600"/>
        </a:p>
      </dgm:t>
    </dgm:pt>
    <dgm:pt modelId="{CC3C014B-F704-449B-BB5B-2DD4385AA5BB}" type="sibTrans" cxnId="{E373AA8C-10BE-4031-BA80-833DDE33F3F4}">
      <dgm:prSet/>
      <dgm:spPr/>
      <dgm:t>
        <a:bodyPr/>
        <a:lstStyle/>
        <a:p>
          <a:endParaRPr lang="ru-RU" sz="1600"/>
        </a:p>
      </dgm:t>
    </dgm:pt>
    <dgm:pt modelId="{D56EAB3E-8DA6-4485-832F-2CDA1C9C43AF}">
      <dgm:prSet phldrT="[Текст]" custT="1"/>
      <dgm:spPr/>
      <dgm:t>
        <a:bodyPr/>
        <a:lstStyle/>
        <a:p>
          <a:r>
            <a:rPr lang="ru-RU" sz="1600" b="0" dirty="0" smtClean="0"/>
            <a:t>Решение о заключении концессионного соглашения (администрация города Перми) – до 22.08.2022</a:t>
          </a:r>
          <a:endParaRPr lang="ru-RU" sz="1600" b="0" dirty="0"/>
        </a:p>
      </dgm:t>
    </dgm:pt>
    <dgm:pt modelId="{DBC6F025-1E44-4E79-8998-F7F92759C910}" type="parTrans" cxnId="{33E5E79D-9D67-4DB5-9972-55E282147C12}">
      <dgm:prSet/>
      <dgm:spPr/>
      <dgm:t>
        <a:bodyPr/>
        <a:lstStyle/>
        <a:p>
          <a:endParaRPr lang="ru-RU" sz="1600"/>
        </a:p>
      </dgm:t>
    </dgm:pt>
    <dgm:pt modelId="{DC39DE34-2322-402E-8470-68BE958E6807}" type="sibTrans" cxnId="{33E5E79D-9D67-4DB5-9972-55E282147C12}">
      <dgm:prSet/>
      <dgm:spPr/>
      <dgm:t>
        <a:bodyPr/>
        <a:lstStyle/>
        <a:p>
          <a:endParaRPr lang="ru-RU" sz="1600"/>
        </a:p>
      </dgm:t>
    </dgm:pt>
    <dgm:pt modelId="{14FF811E-B5A7-444D-89AE-48CD08AF157E}">
      <dgm:prSet phldrT="[Текст]" custT="1"/>
      <dgm:spPr/>
      <dgm:t>
        <a:bodyPr/>
        <a:lstStyle/>
        <a:p>
          <a:r>
            <a:rPr lang="ru-RU" sz="1600" b="0" dirty="0" smtClean="0"/>
            <a:t>Заключение концессионного соглашения (администрация города Перми, Инициатор) – до 25.08.2022</a:t>
          </a:r>
          <a:endParaRPr lang="ru-RU" sz="1600" b="0" dirty="0"/>
        </a:p>
      </dgm:t>
    </dgm:pt>
    <dgm:pt modelId="{D4A41F1A-204F-489F-8591-9FE9D7844F6F}" type="parTrans" cxnId="{1C2726E5-952A-49BA-B4BB-86E40EF419E8}">
      <dgm:prSet/>
      <dgm:spPr/>
      <dgm:t>
        <a:bodyPr/>
        <a:lstStyle/>
        <a:p>
          <a:endParaRPr lang="ru-RU" sz="1600"/>
        </a:p>
      </dgm:t>
    </dgm:pt>
    <dgm:pt modelId="{BB352595-61EF-455C-804F-3B46A1A1A269}" type="sibTrans" cxnId="{1C2726E5-952A-49BA-B4BB-86E40EF419E8}">
      <dgm:prSet/>
      <dgm:spPr/>
      <dgm:t>
        <a:bodyPr/>
        <a:lstStyle/>
        <a:p>
          <a:endParaRPr lang="ru-RU" sz="1600"/>
        </a:p>
      </dgm:t>
    </dgm:pt>
    <dgm:pt modelId="{A8E5600D-7076-4E08-A537-94FB82AA91C2}" type="pres">
      <dgm:prSet presAssocID="{713BE972-1BF7-4E9C-9D22-16067D9BE0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A7A49-AE61-4DEF-B390-0BAA34A16B9A}" type="pres">
      <dgm:prSet presAssocID="{749F203B-A995-40E0-9311-F0374C81FB4A}" presName="parentText" presStyleLbl="node1" presStyleIdx="0" presStyleCnt="6" custLinFactNeighborY="-146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6D3F0-ECA6-4577-B859-35A8F6EDD66E}" type="pres">
      <dgm:prSet presAssocID="{3E574AB4-6DB9-47B9-828B-3F3383CB5063}" presName="spacer" presStyleCnt="0"/>
      <dgm:spPr/>
    </dgm:pt>
    <dgm:pt modelId="{450DF12F-CD5E-4324-8635-3038D97B25CD}" type="pres">
      <dgm:prSet presAssocID="{8C305F9F-9819-45EC-AEF6-DA67AC7CED1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7C494-F2B7-4C0F-9F82-614EA914C57D}" type="pres">
      <dgm:prSet presAssocID="{CEDDB900-8803-432C-B409-511248EFD2EB}" presName="spacer" presStyleCnt="0"/>
      <dgm:spPr/>
    </dgm:pt>
    <dgm:pt modelId="{DE9ABF5A-C334-40F7-896E-3EE7E5A73578}" type="pres">
      <dgm:prSet presAssocID="{3B491E01-DD98-45D6-A07E-31F1FA44FDD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FE973-C3EE-437F-88B3-AE016A6FAD6E}" type="pres">
      <dgm:prSet presAssocID="{99A3140B-048D-4104-B668-3CCF24E372C0}" presName="spacer" presStyleCnt="0"/>
      <dgm:spPr/>
    </dgm:pt>
    <dgm:pt modelId="{4FD4107F-B447-4B9A-A3DD-59C8DECB1F45}" type="pres">
      <dgm:prSet presAssocID="{2D1EAC21-A290-4EBF-9046-62C2CD817790}" presName="parentText" presStyleLbl="node1" presStyleIdx="3" presStyleCnt="6" custLinFactNeighborY="-34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A9483-D987-41DE-A4AE-FCAC2503D0B8}" type="pres">
      <dgm:prSet presAssocID="{CC3C014B-F704-449B-BB5B-2DD4385AA5BB}" presName="spacer" presStyleCnt="0"/>
      <dgm:spPr/>
    </dgm:pt>
    <dgm:pt modelId="{A14D13A4-C7F8-40A9-8EA8-570351E27444}" type="pres">
      <dgm:prSet presAssocID="{D56EAB3E-8DA6-4485-832F-2CDA1C9C43AF}" presName="parentText" presStyleLbl="node1" presStyleIdx="4" presStyleCnt="6" custLinFactNeighborY="-275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6A5D4-422C-4ADD-B57F-005995C4CC29}" type="pres">
      <dgm:prSet presAssocID="{DC39DE34-2322-402E-8470-68BE958E6807}" presName="spacer" presStyleCnt="0"/>
      <dgm:spPr/>
    </dgm:pt>
    <dgm:pt modelId="{7430FBA4-7FD0-4F53-AC7B-2B6906BB34A9}" type="pres">
      <dgm:prSet presAssocID="{14FF811E-B5A7-444D-89AE-48CD08AF157E}" presName="parentText" presStyleLbl="node1" presStyleIdx="5" presStyleCnt="6" custLinFactNeighborY="-152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C8C7A2-6788-4CFC-9238-711FE402A9EE}" type="presOf" srcId="{2D1EAC21-A290-4EBF-9046-62C2CD817790}" destId="{4FD4107F-B447-4B9A-A3DD-59C8DECB1F45}" srcOrd="0" destOrd="0" presId="urn:microsoft.com/office/officeart/2005/8/layout/vList2"/>
    <dgm:cxn modelId="{69C1A465-4FAC-4527-ABF7-93E2903C8C00}" srcId="{713BE972-1BF7-4E9C-9D22-16067D9BE049}" destId="{8C305F9F-9819-45EC-AEF6-DA67AC7CED1E}" srcOrd="1" destOrd="0" parTransId="{C8174598-FD61-4BED-95E7-FAC8A54BBC22}" sibTransId="{CEDDB900-8803-432C-B409-511248EFD2EB}"/>
    <dgm:cxn modelId="{9DCF6274-CC83-4C81-AC49-B2DB441FC6E3}" type="presOf" srcId="{713BE972-1BF7-4E9C-9D22-16067D9BE049}" destId="{A8E5600D-7076-4E08-A537-94FB82AA91C2}" srcOrd="0" destOrd="0" presId="urn:microsoft.com/office/officeart/2005/8/layout/vList2"/>
    <dgm:cxn modelId="{EDF9CB70-F00B-4D44-AC8D-371E831D9CD7}" srcId="{713BE972-1BF7-4E9C-9D22-16067D9BE049}" destId="{749F203B-A995-40E0-9311-F0374C81FB4A}" srcOrd="0" destOrd="0" parTransId="{84F9062D-1AEA-4BB0-AABC-9E64EDE24FD9}" sibTransId="{3E574AB4-6DB9-47B9-828B-3F3383CB5063}"/>
    <dgm:cxn modelId="{6C047569-C402-4044-8896-C6B038E6E556}" type="presOf" srcId="{8C305F9F-9819-45EC-AEF6-DA67AC7CED1E}" destId="{450DF12F-CD5E-4324-8635-3038D97B25CD}" srcOrd="0" destOrd="0" presId="urn:microsoft.com/office/officeart/2005/8/layout/vList2"/>
    <dgm:cxn modelId="{08ABC4DC-3D2A-4F63-941C-E69E667825CC}" type="presOf" srcId="{D56EAB3E-8DA6-4485-832F-2CDA1C9C43AF}" destId="{A14D13A4-C7F8-40A9-8EA8-570351E27444}" srcOrd="0" destOrd="0" presId="urn:microsoft.com/office/officeart/2005/8/layout/vList2"/>
    <dgm:cxn modelId="{83E168A5-1D7E-4C38-AD0B-37553580FA2E}" type="presOf" srcId="{749F203B-A995-40E0-9311-F0374C81FB4A}" destId="{B39A7A49-AE61-4DEF-B390-0BAA34A16B9A}" srcOrd="0" destOrd="0" presId="urn:microsoft.com/office/officeart/2005/8/layout/vList2"/>
    <dgm:cxn modelId="{F4EC8890-3FE0-4D18-A6E5-272C01268C36}" type="presOf" srcId="{3B491E01-DD98-45D6-A07E-31F1FA44FDDF}" destId="{DE9ABF5A-C334-40F7-896E-3EE7E5A73578}" srcOrd="0" destOrd="0" presId="urn:microsoft.com/office/officeart/2005/8/layout/vList2"/>
    <dgm:cxn modelId="{33E5E79D-9D67-4DB5-9972-55E282147C12}" srcId="{713BE972-1BF7-4E9C-9D22-16067D9BE049}" destId="{D56EAB3E-8DA6-4485-832F-2CDA1C9C43AF}" srcOrd="4" destOrd="0" parTransId="{DBC6F025-1E44-4E79-8998-F7F92759C910}" sibTransId="{DC39DE34-2322-402E-8470-68BE958E6807}"/>
    <dgm:cxn modelId="{39A5A3C6-86A6-44E9-AD1E-4AF90C61F9AF}" type="presOf" srcId="{14FF811E-B5A7-444D-89AE-48CD08AF157E}" destId="{7430FBA4-7FD0-4F53-AC7B-2B6906BB34A9}" srcOrd="0" destOrd="0" presId="urn:microsoft.com/office/officeart/2005/8/layout/vList2"/>
    <dgm:cxn modelId="{E373AA8C-10BE-4031-BA80-833DDE33F3F4}" srcId="{713BE972-1BF7-4E9C-9D22-16067D9BE049}" destId="{2D1EAC21-A290-4EBF-9046-62C2CD817790}" srcOrd="3" destOrd="0" parTransId="{85FF719F-E233-48A3-ABD7-D2F0A262C9D4}" sibTransId="{CC3C014B-F704-449B-BB5B-2DD4385AA5BB}"/>
    <dgm:cxn modelId="{64F296A7-E2A4-4BB4-983B-A38E96D5A8A1}" srcId="{713BE972-1BF7-4E9C-9D22-16067D9BE049}" destId="{3B491E01-DD98-45D6-A07E-31F1FA44FDDF}" srcOrd="2" destOrd="0" parTransId="{788524E9-ADA4-48B6-BD10-4A36A51DE5F6}" sibTransId="{99A3140B-048D-4104-B668-3CCF24E372C0}"/>
    <dgm:cxn modelId="{1C2726E5-952A-49BA-B4BB-86E40EF419E8}" srcId="{713BE972-1BF7-4E9C-9D22-16067D9BE049}" destId="{14FF811E-B5A7-444D-89AE-48CD08AF157E}" srcOrd="5" destOrd="0" parTransId="{D4A41F1A-204F-489F-8591-9FE9D7844F6F}" sibTransId="{BB352595-61EF-455C-804F-3B46A1A1A269}"/>
    <dgm:cxn modelId="{5C22B926-9634-4077-9095-FAB7E857A506}" type="presParOf" srcId="{A8E5600D-7076-4E08-A537-94FB82AA91C2}" destId="{B39A7A49-AE61-4DEF-B390-0BAA34A16B9A}" srcOrd="0" destOrd="0" presId="urn:microsoft.com/office/officeart/2005/8/layout/vList2"/>
    <dgm:cxn modelId="{C215F462-A5F7-4B9D-ABB1-651C93CB7BD3}" type="presParOf" srcId="{A8E5600D-7076-4E08-A537-94FB82AA91C2}" destId="{3426D3F0-ECA6-4577-B859-35A8F6EDD66E}" srcOrd="1" destOrd="0" presId="urn:microsoft.com/office/officeart/2005/8/layout/vList2"/>
    <dgm:cxn modelId="{A91E29B0-8C8D-4510-846E-1BCF8F937808}" type="presParOf" srcId="{A8E5600D-7076-4E08-A537-94FB82AA91C2}" destId="{450DF12F-CD5E-4324-8635-3038D97B25CD}" srcOrd="2" destOrd="0" presId="urn:microsoft.com/office/officeart/2005/8/layout/vList2"/>
    <dgm:cxn modelId="{40F6A08B-079B-4013-BF56-9C16014ED58B}" type="presParOf" srcId="{A8E5600D-7076-4E08-A537-94FB82AA91C2}" destId="{D0F7C494-F2B7-4C0F-9F82-614EA914C57D}" srcOrd="3" destOrd="0" presId="urn:microsoft.com/office/officeart/2005/8/layout/vList2"/>
    <dgm:cxn modelId="{3967CB63-B395-40C9-9142-18AF76D903B3}" type="presParOf" srcId="{A8E5600D-7076-4E08-A537-94FB82AA91C2}" destId="{DE9ABF5A-C334-40F7-896E-3EE7E5A73578}" srcOrd="4" destOrd="0" presId="urn:microsoft.com/office/officeart/2005/8/layout/vList2"/>
    <dgm:cxn modelId="{70AF35AB-8BFE-4035-8B42-BD1E46586618}" type="presParOf" srcId="{A8E5600D-7076-4E08-A537-94FB82AA91C2}" destId="{BE5FE973-C3EE-437F-88B3-AE016A6FAD6E}" srcOrd="5" destOrd="0" presId="urn:microsoft.com/office/officeart/2005/8/layout/vList2"/>
    <dgm:cxn modelId="{DF897F13-45DF-46BB-A8D5-156DE061E0C7}" type="presParOf" srcId="{A8E5600D-7076-4E08-A537-94FB82AA91C2}" destId="{4FD4107F-B447-4B9A-A3DD-59C8DECB1F45}" srcOrd="6" destOrd="0" presId="urn:microsoft.com/office/officeart/2005/8/layout/vList2"/>
    <dgm:cxn modelId="{8431EF27-C6CB-433B-B711-828652199D26}" type="presParOf" srcId="{A8E5600D-7076-4E08-A537-94FB82AA91C2}" destId="{4B1A9483-D987-41DE-A4AE-FCAC2503D0B8}" srcOrd="7" destOrd="0" presId="urn:microsoft.com/office/officeart/2005/8/layout/vList2"/>
    <dgm:cxn modelId="{D0895E6B-C950-4BB3-9F45-4E0749EC3E93}" type="presParOf" srcId="{A8E5600D-7076-4E08-A537-94FB82AA91C2}" destId="{A14D13A4-C7F8-40A9-8EA8-570351E27444}" srcOrd="8" destOrd="0" presId="urn:microsoft.com/office/officeart/2005/8/layout/vList2"/>
    <dgm:cxn modelId="{7EA4C83D-2593-4CA4-9A02-E1168B741B7D}" type="presParOf" srcId="{A8E5600D-7076-4E08-A537-94FB82AA91C2}" destId="{D086A5D4-422C-4ADD-B57F-005995C4CC29}" srcOrd="9" destOrd="0" presId="urn:microsoft.com/office/officeart/2005/8/layout/vList2"/>
    <dgm:cxn modelId="{B85E104D-45EA-4308-8FDC-2C0EEB0575E6}" type="presParOf" srcId="{A8E5600D-7076-4E08-A537-94FB82AA91C2}" destId="{7430FBA4-7FD0-4F53-AC7B-2B6906BB34A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A7A49-AE61-4DEF-B390-0BAA34A16B9A}">
      <dsp:nvSpPr>
        <dsp:cNvPr id="0" name=""/>
        <dsp:cNvSpPr/>
      </dsp:nvSpPr>
      <dsp:spPr>
        <a:xfrm>
          <a:off x="0" y="31660"/>
          <a:ext cx="10878586" cy="1484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Цель проекта – привести системы городского наземного электрического транспорта к современному уровню качества, комфорта и безопасности</a:t>
          </a:r>
          <a:endParaRPr lang="ru-RU" sz="2700" kern="1200" dirty="0"/>
        </a:p>
      </dsp:txBody>
      <dsp:txXfrm>
        <a:off x="72479" y="104139"/>
        <a:ext cx="10733628" cy="1339772"/>
      </dsp:txXfrm>
    </dsp:sp>
    <dsp:sp modelId="{450DF12F-CD5E-4324-8635-3038D97B25CD}">
      <dsp:nvSpPr>
        <dsp:cNvPr id="0" name=""/>
        <dsp:cNvSpPr/>
      </dsp:nvSpPr>
      <dsp:spPr>
        <a:xfrm>
          <a:off x="0" y="1594150"/>
          <a:ext cx="10878586" cy="1484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 проекте участвуют 10 городских агломераций, в </a:t>
          </a:r>
          <a:r>
            <a:rPr lang="ru-RU" sz="2700" kern="1200" dirty="0" err="1" smtClean="0"/>
            <a:t>т.ч</a:t>
          </a:r>
          <a:r>
            <a:rPr lang="ru-RU" sz="2700" kern="1200" dirty="0" smtClean="0"/>
            <a:t>. город Пермь</a:t>
          </a:r>
          <a:endParaRPr lang="ru-RU" sz="2700" kern="1200" dirty="0"/>
        </a:p>
      </dsp:txBody>
      <dsp:txXfrm>
        <a:off x="72479" y="1666629"/>
        <a:ext cx="10733628" cy="1339772"/>
      </dsp:txXfrm>
    </dsp:sp>
    <dsp:sp modelId="{13688673-D751-46CA-8AFC-E8B5635DD9AE}">
      <dsp:nvSpPr>
        <dsp:cNvPr id="0" name=""/>
        <dsp:cNvSpPr/>
      </dsp:nvSpPr>
      <dsp:spPr>
        <a:xfrm>
          <a:off x="0" y="3156640"/>
          <a:ext cx="10878586" cy="148473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Проект реализуется через механизм концессии с поддержкой федерального бюджета</a:t>
          </a:r>
          <a:endParaRPr lang="ru-RU" sz="2700" kern="1200" dirty="0"/>
        </a:p>
      </dsp:txBody>
      <dsp:txXfrm>
        <a:off x="72479" y="3229119"/>
        <a:ext cx="10733628" cy="1339772"/>
      </dsp:txXfrm>
    </dsp:sp>
    <dsp:sp modelId="{D03FFC29-38A7-41BB-855E-32E5C85A99FA}">
      <dsp:nvSpPr>
        <dsp:cNvPr id="0" name=""/>
        <dsp:cNvSpPr/>
      </dsp:nvSpPr>
      <dsp:spPr>
        <a:xfrm>
          <a:off x="0" y="4641370"/>
          <a:ext cx="1087858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39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100" kern="1200" dirty="0"/>
        </a:p>
      </dsp:txBody>
      <dsp:txXfrm>
        <a:off x="0" y="4641370"/>
        <a:ext cx="10878586" cy="447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3E5B0-0A73-4568-B670-265C15B52082}">
      <dsp:nvSpPr>
        <dsp:cNvPr id="0" name=""/>
        <dsp:cNvSpPr/>
      </dsp:nvSpPr>
      <dsp:spPr>
        <a:xfrm>
          <a:off x="0" y="275846"/>
          <a:ext cx="10878586" cy="16934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Концедент</a:t>
          </a:r>
          <a:r>
            <a:rPr lang="ru-RU" sz="2400" b="1" kern="1200" dirty="0" smtClean="0"/>
            <a:t>: </a:t>
          </a:r>
          <a:r>
            <a:rPr lang="ru-RU" sz="2400" b="0" kern="1200" dirty="0" smtClean="0"/>
            <a:t>регулирование тарифов на оплату проезда, установление маршрутов регулярных перевозок, регулирование правил осуществления перевозок пассажиров </a:t>
          </a:r>
          <a:endParaRPr lang="ru-RU" sz="2400" kern="1200" dirty="0" smtClean="0"/>
        </a:p>
      </dsp:txBody>
      <dsp:txXfrm>
        <a:off x="82669" y="358515"/>
        <a:ext cx="10713248" cy="1528148"/>
      </dsp:txXfrm>
    </dsp:sp>
    <dsp:sp modelId="{B39A7A49-AE61-4DEF-B390-0BAA34A16B9A}">
      <dsp:nvSpPr>
        <dsp:cNvPr id="0" name=""/>
        <dsp:cNvSpPr/>
      </dsp:nvSpPr>
      <dsp:spPr>
        <a:xfrm>
          <a:off x="0" y="2333959"/>
          <a:ext cx="10878586" cy="16934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Концессионер</a:t>
          </a:r>
          <a:r>
            <a:rPr lang="ru-RU" sz="2400" b="1" kern="1200" dirty="0" smtClean="0"/>
            <a:t>: </a:t>
          </a:r>
          <a:r>
            <a:rPr lang="ru-RU" sz="2400" kern="1200" dirty="0" smtClean="0"/>
            <a:t>проектирование, реконструкция, приобретение подвижного состава; содержание и ремонт имущественного комплекса, эксплуатация имущественного комплекса (в том числе организация регулярных перевозок с привлечением оператора в лице МУП «Пермгорэлектротранс»)</a:t>
          </a:r>
          <a:endParaRPr lang="ru-RU" sz="2400" kern="1200" dirty="0" smtClean="0"/>
        </a:p>
      </dsp:txBody>
      <dsp:txXfrm>
        <a:off x="82669" y="2416628"/>
        <a:ext cx="10713248" cy="15281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A7A49-AE61-4DEF-B390-0BAA34A16B9A}">
      <dsp:nvSpPr>
        <dsp:cNvPr id="0" name=""/>
        <dsp:cNvSpPr/>
      </dsp:nvSpPr>
      <dsp:spPr>
        <a:xfrm>
          <a:off x="0" y="25113"/>
          <a:ext cx="10878586" cy="804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Предоставление предложения о заключении концессионного соглашения - 25.05.2022 (Инициатор)</a:t>
          </a:r>
          <a:endParaRPr lang="ru-RU" sz="1600" b="0" kern="1200" dirty="0"/>
        </a:p>
      </dsp:txBody>
      <dsp:txXfrm>
        <a:off x="39295" y="64408"/>
        <a:ext cx="10799996" cy="726370"/>
      </dsp:txXfrm>
    </dsp:sp>
    <dsp:sp modelId="{450DF12F-CD5E-4324-8635-3038D97B25CD}">
      <dsp:nvSpPr>
        <dsp:cNvPr id="0" name=""/>
        <dsp:cNvSpPr/>
      </dsp:nvSpPr>
      <dsp:spPr>
        <a:xfrm>
          <a:off x="0" y="972042"/>
          <a:ext cx="10878586" cy="804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Проведение переговоров по согласованию условий соглашения -  до 28.06.2022 (администрация города Перми, Инициатор)</a:t>
          </a:r>
          <a:endParaRPr lang="ru-RU" sz="1600" kern="1200" dirty="0"/>
        </a:p>
      </dsp:txBody>
      <dsp:txXfrm>
        <a:off x="39295" y="1011337"/>
        <a:ext cx="10799996" cy="726370"/>
      </dsp:txXfrm>
    </dsp:sp>
    <dsp:sp modelId="{DE9ABF5A-C334-40F7-896E-3EE7E5A73578}">
      <dsp:nvSpPr>
        <dsp:cNvPr id="0" name=""/>
        <dsp:cNvSpPr/>
      </dsp:nvSpPr>
      <dsp:spPr>
        <a:xfrm>
          <a:off x="0" y="1900842"/>
          <a:ext cx="10878586" cy="804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Рассмотрение проекта концессионного соглашения на согласованных условиях (администрация города Перми) – до 30.06.2022</a:t>
          </a:r>
          <a:endParaRPr lang="ru-RU" sz="1600" kern="1200" dirty="0"/>
        </a:p>
      </dsp:txBody>
      <dsp:txXfrm>
        <a:off x="39295" y="1940137"/>
        <a:ext cx="10799996" cy="726370"/>
      </dsp:txXfrm>
    </dsp:sp>
    <dsp:sp modelId="{4FD4107F-B447-4B9A-A3DD-59C8DECB1F45}">
      <dsp:nvSpPr>
        <dsp:cNvPr id="0" name=""/>
        <dsp:cNvSpPr/>
      </dsp:nvSpPr>
      <dsp:spPr>
        <a:xfrm>
          <a:off x="0" y="2786952"/>
          <a:ext cx="10878586" cy="804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Размещение на сайте </a:t>
          </a:r>
          <a:r>
            <a:rPr lang="en-US" sz="1600" b="0" kern="1200" dirty="0" smtClean="0">
              <a:hlinkClick xmlns:r="http://schemas.openxmlformats.org/officeDocument/2006/relationships" r:id="rId1"/>
            </a:rPr>
            <a:t>www.torgi.gov.ru</a:t>
          </a:r>
          <a:r>
            <a:rPr lang="en-US" sz="1600" b="0" kern="1200" dirty="0" smtClean="0"/>
            <a:t> </a:t>
          </a:r>
          <a:r>
            <a:rPr lang="ru-RU" sz="1600" b="0" kern="1200" dirty="0" smtClean="0"/>
            <a:t>предложения о заключении концессионного соглашения  (администрация города Перми– до 15.08.2022</a:t>
          </a:r>
          <a:endParaRPr lang="ru-RU" sz="1600" b="0" kern="1200" dirty="0"/>
        </a:p>
      </dsp:txBody>
      <dsp:txXfrm>
        <a:off x="39295" y="2826247"/>
        <a:ext cx="10799996" cy="726370"/>
      </dsp:txXfrm>
    </dsp:sp>
    <dsp:sp modelId="{A14D13A4-C7F8-40A9-8EA8-570351E27444}">
      <dsp:nvSpPr>
        <dsp:cNvPr id="0" name=""/>
        <dsp:cNvSpPr/>
      </dsp:nvSpPr>
      <dsp:spPr>
        <a:xfrm>
          <a:off x="0" y="3724339"/>
          <a:ext cx="10878586" cy="804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Решение о заключении концессионного соглашения (администрация города Перми) – до 22.08.2022</a:t>
          </a:r>
          <a:endParaRPr lang="ru-RU" sz="1600" b="0" kern="1200" dirty="0"/>
        </a:p>
      </dsp:txBody>
      <dsp:txXfrm>
        <a:off x="39295" y="3763634"/>
        <a:ext cx="10799996" cy="726370"/>
      </dsp:txXfrm>
    </dsp:sp>
    <dsp:sp modelId="{7430FBA4-7FD0-4F53-AC7B-2B6906BB34A9}">
      <dsp:nvSpPr>
        <dsp:cNvPr id="0" name=""/>
        <dsp:cNvSpPr/>
      </dsp:nvSpPr>
      <dsp:spPr>
        <a:xfrm>
          <a:off x="0" y="4668340"/>
          <a:ext cx="10878586" cy="804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Заключение концессионного соглашения (администрация города Перми, Инициатор) – до 25.08.2022</a:t>
          </a:r>
          <a:endParaRPr lang="ru-RU" sz="1600" b="0" kern="1200" dirty="0"/>
        </a:p>
      </dsp:txBody>
      <dsp:txXfrm>
        <a:off x="39295" y="4707635"/>
        <a:ext cx="10799996" cy="726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6520A1A4-07BF-43F7-870D-9B5A28526E99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F5300FF8-CC79-42B9-9105-DB3BCFBA9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425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19748" cy="537080"/>
          </a:xfrm>
          <a:prstGeom prst="rect">
            <a:avLst/>
          </a:prstGeom>
        </p:spPr>
        <p:txBody>
          <a:bodyPr vert="horz" lIns="91086" tIns="45545" rIns="91086" bIns="455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6577" y="4"/>
            <a:ext cx="2919748" cy="537080"/>
          </a:xfrm>
          <a:prstGeom prst="rect">
            <a:avLst/>
          </a:prstGeom>
        </p:spPr>
        <p:txBody>
          <a:bodyPr vert="horz" lIns="91086" tIns="45545" rIns="91086" bIns="45545" rtlCol="0"/>
          <a:lstStyle>
            <a:lvl1pPr algn="r">
              <a:defRPr sz="1200"/>
            </a:lvl1pPr>
          </a:lstStyle>
          <a:p>
            <a:fld id="{D5CDA225-27C0-4264-B313-7C4E94F1338B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55575" y="1339850"/>
            <a:ext cx="6427788" cy="361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6" tIns="45545" rIns="91086" bIns="455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88" y="5158715"/>
            <a:ext cx="5390305" cy="4219675"/>
          </a:xfrm>
          <a:prstGeom prst="rect">
            <a:avLst/>
          </a:prstGeom>
        </p:spPr>
        <p:txBody>
          <a:bodyPr vert="horz" lIns="91086" tIns="45545" rIns="91086" bIns="4554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10180588"/>
            <a:ext cx="2919748" cy="537080"/>
          </a:xfrm>
          <a:prstGeom prst="rect">
            <a:avLst/>
          </a:prstGeom>
        </p:spPr>
        <p:txBody>
          <a:bodyPr vert="horz" lIns="91086" tIns="45545" rIns="91086" bIns="455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6577" y="10180588"/>
            <a:ext cx="2919748" cy="537080"/>
          </a:xfrm>
          <a:prstGeom prst="rect">
            <a:avLst/>
          </a:prstGeom>
        </p:spPr>
        <p:txBody>
          <a:bodyPr vert="horz" lIns="91086" tIns="45545" rIns="91086" bIns="45545" rtlCol="0" anchor="b"/>
          <a:lstStyle>
            <a:lvl1pPr algn="r">
              <a:defRPr sz="1200"/>
            </a:lvl1pPr>
          </a:lstStyle>
          <a:p>
            <a:fld id="{E1D5558D-F430-4EDA-9F4E-826FABCF4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6449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308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5558D-F430-4EDA-9F4E-826FABCF403B}" type="slidenum">
              <a:rPr lang="ru-RU" smtClean="0"/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77536" y="9248735"/>
            <a:ext cx="299032" cy="368566"/>
          </a:xfrm>
          <a:prstGeom prst="rect">
            <a:avLst/>
          </a:prstGeom>
          <a:noFill/>
        </p:spPr>
        <p:txBody>
          <a:bodyPr wrap="none" lIns="90992" tIns="45496" rIns="90992" bIns="45496" rtlCol="0">
            <a:spAutoFit/>
          </a:bodyPr>
          <a:lstStyle/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1278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EC9F2-CFAD-48D8-93E2-1D229B6E50B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669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EC9F2-CFAD-48D8-93E2-1D229B6E50B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172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EC9F2-CFAD-48D8-93E2-1D229B6E50B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947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EC9F2-CFAD-48D8-93E2-1D229B6E50B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12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EC9F2-CFAD-48D8-93E2-1D229B6E50B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831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EC9F2-CFAD-48D8-93E2-1D229B6E50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178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EC9F2-CFAD-48D8-93E2-1D229B6E50B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69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EC9F2-CFAD-48D8-93E2-1D229B6E50B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5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EC9F2-CFAD-48D8-93E2-1D229B6E50B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56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EC9F2-CFAD-48D8-93E2-1D229B6E50B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34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EC9F2-CFAD-48D8-93E2-1D229B6E50B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249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EC9F2-CFAD-48D8-93E2-1D229B6E50B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42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EC9F2-CFAD-48D8-93E2-1D229B6E50B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6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26EB-5E8F-4196-A6FD-F2B0B274D33B}" type="datetime1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0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1A36-7731-4EBF-8C61-A385DB6A877B}" type="datetime1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18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0ECA-1497-4D18-A1A0-6BA006BB253C}" type="datetime1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1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67F61-852D-447B-A1F2-5170CE2643BA}" type="datetime1">
              <a:rPr lang="ru-RU" smtClean="0"/>
              <a:t>16.06.2022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280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1E23-DD23-440E-A1E7-7BA898FE4A98}" type="datetime1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7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253A-2C41-47E8-A03B-DE3D0BAD19F5}" type="datetime1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6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643E-8703-464E-B3A3-7D1A4FA19FC8}" type="datetime1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4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C0D5-8B90-4F21-8BD6-52D030B68453}" type="datetime1">
              <a:rPr lang="ru-RU" smtClean="0"/>
              <a:t>16.06.2022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6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CCA1-F519-42B5-B2CA-FE6FCB23FDD6}" type="datetime1">
              <a:rPr lang="ru-RU" smtClean="0"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8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2E512-0544-44A1-B5C6-DEB802B3BA37}" type="datetime1">
              <a:rPr lang="ru-RU" smtClean="0"/>
              <a:t>16.06.2022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01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3B94-4A74-4A18-A6A3-0ACEB996233B}" type="datetime1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37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79E4-3788-461D-B958-8FCA6D944FBE}" type="datetime1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1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5C527-3CA0-4E9B-ABD3-85C0A6637A5C}" type="datetime1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CF898-69B3-4756-92BD-9CF9C149C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34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593944" y="1095010"/>
            <a:ext cx="8248215" cy="2003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b"/>
          <a:lstStyle/>
          <a:p>
            <a:r>
              <a:rPr lang="ru-RU" sz="4000" b="1" spc="-1" dirty="0">
                <a:solidFill>
                  <a:srgbClr val="C00000"/>
                </a:solidFill>
              </a:rPr>
              <a:t>О </a:t>
            </a:r>
            <a:r>
              <a:rPr lang="ru-RU" sz="4000" b="1" spc="-1" dirty="0" smtClean="0">
                <a:solidFill>
                  <a:srgbClr val="C00000"/>
                </a:solidFill>
              </a:rPr>
              <a:t>заключении концессионного соглашения по </a:t>
            </a:r>
            <a:r>
              <a:rPr lang="ru-RU" sz="4000" b="1" spc="-1" dirty="0" smtClean="0">
                <a:solidFill>
                  <a:srgbClr val="C00000"/>
                </a:solidFill>
              </a:rPr>
              <a:t>модернизации трамвайной сети города Перми</a:t>
            </a:r>
            <a:endParaRPr lang="ru-RU" sz="2400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27974" y="5795092"/>
            <a:ext cx="3264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spc="-1" dirty="0">
                <a:solidFill>
                  <a:srgbClr val="C00000"/>
                </a:solidFill>
              </a:rPr>
              <a:t>Департамент транспорта</a:t>
            </a:r>
          </a:p>
          <a:p>
            <a:pPr algn="r"/>
            <a:r>
              <a:rPr lang="ru-RU" b="1" spc="-1" dirty="0">
                <a:solidFill>
                  <a:srgbClr val="C00000"/>
                </a:solidFill>
              </a:rPr>
              <a:t>администрации города Перми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9374819" y="5572074"/>
            <a:ext cx="2817181" cy="310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360"/>
          <p:cNvGrpSpPr>
            <a:grpSpLocks/>
          </p:cNvGrpSpPr>
          <p:nvPr/>
        </p:nvGrpSpPr>
        <p:grpSpPr bwMode="auto">
          <a:xfrm>
            <a:off x="11295247" y="5755405"/>
            <a:ext cx="760413" cy="862012"/>
            <a:chOff x="136" y="131"/>
            <a:chExt cx="479" cy="543"/>
          </a:xfrm>
        </p:grpSpPr>
        <p:sp>
          <p:nvSpPr>
            <p:cNvPr id="7" name="Rectangle 361"/>
            <p:cNvSpPr>
              <a:spLocks noChangeArrowheads="1"/>
            </p:cNvSpPr>
            <p:nvPr/>
          </p:nvSpPr>
          <p:spPr bwMode="gray">
            <a:xfrm>
              <a:off x="136" y="131"/>
              <a:ext cx="479" cy="54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8" name="Picture 36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" y="187"/>
              <a:ext cx="358" cy="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363"/>
            <p:cNvSpPr>
              <a:spLocks noChangeArrowheads="1"/>
            </p:cNvSpPr>
            <p:nvPr/>
          </p:nvSpPr>
          <p:spPr bwMode="gray">
            <a:xfrm>
              <a:off x="173" y="156"/>
              <a:ext cx="403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000">
                  <a:solidFill>
                    <a:srgbClr val="003366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3366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000">
                  <a:solidFill>
                    <a:srgbClr val="003366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3366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3366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3366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3366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3366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3366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" y="5073618"/>
            <a:ext cx="6178858" cy="178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50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8611-EED2-402F-B3F4-217F112A1764}" type="slidenum">
              <a:rPr lang="ru-RU" smtClean="0"/>
              <a:t>10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4197" y="151673"/>
            <a:ext cx="10803127" cy="651282"/>
          </a:xfrm>
          <a:prstGeom prst="roundRect">
            <a:avLst/>
          </a:prstGeom>
          <a:ln w="349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spc="-1" dirty="0" smtClean="0">
                <a:solidFill>
                  <a:srgbClr val="C00000"/>
                </a:solidFill>
              </a:rPr>
              <a:t>Ожидаемые результаты: трамвайные пути</a:t>
            </a:r>
            <a:endParaRPr lang="ru-RU" sz="3600" spc="-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0" y="903063"/>
            <a:ext cx="24147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2" y="151673"/>
            <a:ext cx="835832" cy="6011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696" r="3072"/>
          <a:stretch/>
        </p:blipFill>
        <p:spPr>
          <a:xfrm>
            <a:off x="155692" y="1053340"/>
            <a:ext cx="5779364" cy="55008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3016"/>
          <a:stretch/>
        </p:blipFill>
        <p:spPr>
          <a:xfrm>
            <a:off x="6107838" y="1053340"/>
            <a:ext cx="5955918" cy="552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8611-EED2-402F-B3F4-217F112A1764}" type="slidenum">
              <a:rPr lang="ru-RU" smtClean="0"/>
              <a:t>11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4197" y="151673"/>
            <a:ext cx="10803127" cy="651282"/>
          </a:xfrm>
          <a:prstGeom prst="roundRect">
            <a:avLst/>
          </a:prstGeom>
          <a:ln w="349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spc="-1" dirty="0">
                <a:solidFill>
                  <a:srgbClr val="C00000"/>
                </a:solidFill>
              </a:rPr>
              <a:t>Ожидаемые результаты: </a:t>
            </a:r>
            <a:r>
              <a:rPr lang="ru-RU" sz="3600" spc="-1" dirty="0" smtClean="0">
                <a:solidFill>
                  <a:srgbClr val="C00000"/>
                </a:solidFill>
              </a:rPr>
              <a:t>трамвайное </a:t>
            </a:r>
            <a:r>
              <a:rPr lang="ru-RU" sz="3600" spc="-1" dirty="0" smtClean="0">
                <a:solidFill>
                  <a:srgbClr val="C00000"/>
                </a:solidFill>
              </a:rPr>
              <a:t>депо</a:t>
            </a:r>
            <a:endParaRPr lang="ru-RU" sz="3600" spc="-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0" y="903063"/>
            <a:ext cx="24147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2" y="151673"/>
            <a:ext cx="835832" cy="601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91" y="1053342"/>
            <a:ext cx="10409114" cy="56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79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8611-EED2-402F-B3F4-217F112A1764}" type="slidenum">
              <a:rPr lang="ru-RU" smtClean="0"/>
              <a:t>12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4197" y="151673"/>
            <a:ext cx="10803127" cy="651282"/>
          </a:xfrm>
          <a:prstGeom prst="roundRect">
            <a:avLst/>
          </a:prstGeom>
          <a:ln w="349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spc="-1" dirty="0">
                <a:solidFill>
                  <a:srgbClr val="C00000"/>
                </a:solidFill>
              </a:rPr>
              <a:t>Ожидаемые результаты: </a:t>
            </a:r>
            <a:r>
              <a:rPr lang="ru-RU" sz="3600" spc="-1" dirty="0" smtClean="0">
                <a:solidFill>
                  <a:srgbClr val="C00000"/>
                </a:solidFill>
              </a:rPr>
              <a:t>подвижной состав</a:t>
            </a:r>
            <a:endParaRPr lang="ru-RU" sz="3600" spc="-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0" y="903063"/>
            <a:ext cx="24147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2" y="151673"/>
            <a:ext cx="835832" cy="6011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42" y="1053342"/>
            <a:ext cx="11594782" cy="54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5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8611-EED2-402F-B3F4-217F112A1764}" type="slidenum">
              <a:rPr lang="ru-RU" smtClean="0"/>
              <a:t>13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4197" y="151673"/>
            <a:ext cx="10803127" cy="651282"/>
          </a:xfrm>
          <a:prstGeom prst="roundRect">
            <a:avLst/>
          </a:prstGeom>
          <a:ln w="349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spc="-1" dirty="0" smtClean="0">
                <a:solidFill>
                  <a:srgbClr val="C00000"/>
                </a:solidFill>
              </a:rPr>
              <a:t>Эффекты от реализации проекта</a:t>
            </a:r>
            <a:endParaRPr lang="ru-RU" sz="3600" spc="-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0" y="903063"/>
            <a:ext cx="24147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2" y="151673"/>
            <a:ext cx="835832" cy="601112"/>
          </a:xfrm>
          <a:prstGeom prst="rect">
            <a:avLst/>
          </a:prstGeom>
        </p:spPr>
      </p:pic>
      <p:sp>
        <p:nvSpPr>
          <p:cNvPr id="7" name="CustomShape 6"/>
          <p:cNvSpPr/>
          <p:nvPr/>
        </p:nvSpPr>
        <p:spPr>
          <a:xfrm>
            <a:off x="688695" y="1356640"/>
            <a:ext cx="4372189" cy="889271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Средняя эксплуатационная скорость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6"/>
          <p:cNvSpPr/>
          <p:nvPr/>
        </p:nvSpPr>
        <p:spPr>
          <a:xfrm>
            <a:off x="6673038" y="1356639"/>
            <a:ext cx="1656150" cy="889271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13 </a:t>
            </a:r>
          </a:p>
          <a:p>
            <a:pPr algn="ctr">
              <a:lnSpc>
                <a:spcPct val="100000"/>
              </a:lnSpc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км/ч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6"/>
          <p:cNvSpPr/>
          <p:nvPr/>
        </p:nvSpPr>
        <p:spPr>
          <a:xfrm>
            <a:off x="9514319" y="1356639"/>
            <a:ext cx="1675764" cy="889271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&gt;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7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км/ч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CustomShape 6"/>
          <p:cNvSpPr/>
          <p:nvPr/>
        </p:nvSpPr>
        <p:spPr>
          <a:xfrm>
            <a:off x="688695" y="5007596"/>
            <a:ext cx="4372189" cy="845585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Пассажиропоток трамвайной сети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 год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CustomShape 6"/>
          <p:cNvSpPr/>
          <p:nvPr/>
        </p:nvSpPr>
        <p:spPr>
          <a:xfrm>
            <a:off x="688696" y="3761439"/>
            <a:ext cx="4372188" cy="899905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Среднее время ожидания трамвая в часы «пик»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CustomShape 6"/>
          <p:cNvSpPr/>
          <p:nvPr/>
        </p:nvSpPr>
        <p:spPr>
          <a:xfrm>
            <a:off x="688695" y="2549915"/>
            <a:ext cx="4372188" cy="899905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Надежность </a:t>
            </a:r>
            <a:r>
              <a:rPr lang="en-US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</a:t>
            </a:r>
            <a:r>
              <a:rPr lang="ru-RU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риск остановки движения из-за ДТП, неисправности, т.д.)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CustomShape 6"/>
          <p:cNvSpPr/>
          <p:nvPr/>
        </p:nvSpPr>
        <p:spPr>
          <a:xfrm>
            <a:off x="6673038" y="2560549"/>
            <a:ext cx="1656150" cy="889271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 </a:t>
            </a:r>
            <a:r>
              <a:rPr lang="ru-RU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случая на</a:t>
            </a: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1000 час.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CustomShape 6"/>
          <p:cNvSpPr/>
          <p:nvPr/>
        </p:nvSpPr>
        <p:spPr>
          <a:xfrm>
            <a:off x="9514319" y="2560549"/>
            <a:ext cx="1675764" cy="889271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&lt;2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случаев на 1000 час.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8" name="CustomShape 6"/>
          <p:cNvSpPr/>
          <p:nvPr/>
        </p:nvSpPr>
        <p:spPr>
          <a:xfrm>
            <a:off x="6673039" y="3761439"/>
            <a:ext cx="1656150" cy="889271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 </a:t>
            </a:r>
          </a:p>
          <a:p>
            <a:pPr algn="ctr">
              <a:lnSpc>
                <a:spcPct val="100000"/>
              </a:lnSpc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мин.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CustomShape 6"/>
          <p:cNvSpPr/>
          <p:nvPr/>
        </p:nvSpPr>
        <p:spPr>
          <a:xfrm>
            <a:off x="9514320" y="3761439"/>
            <a:ext cx="1675764" cy="889271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7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мин.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CustomShape 6"/>
          <p:cNvSpPr/>
          <p:nvPr/>
        </p:nvSpPr>
        <p:spPr>
          <a:xfrm>
            <a:off x="6673039" y="4963910"/>
            <a:ext cx="1656150" cy="889271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24,4</a:t>
            </a:r>
          </a:p>
          <a:p>
            <a:pPr algn="ctr">
              <a:lnSpc>
                <a:spcPct val="100000"/>
              </a:lnSpc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млн. чел.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" name="CustomShape 6"/>
          <p:cNvSpPr/>
          <p:nvPr/>
        </p:nvSpPr>
        <p:spPr>
          <a:xfrm>
            <a:off x="9514320" y="4963910"/>
            <a:ext cx="1675764" cy="889271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~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35,0 </a:t>
            </a:r>
          </a:p>
          <a:p>
            <a:pPr algn="ctr">
              <a:lnSpc>
                <a:spcPct val="100000"/>
              </a:lnSpc>
            </a:pP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млн. чел.</a:t>
            </a:r>
          </a:p>
        </p:txBody>
      </p:sp>
      <p:cxnSp>
        <p:nvCxnSpPr>
          <p:cNvPr id="22" name="Прямая со стрелкой 21"/>
          <p:cNvCxnSpPr>
            <a:stCxn id="11" idx="3"/>
            <a:endCxn id="12" idx="1"/>
          </p:cNvCxnSpPr>
          <p:nvPr/>
        </p:nvCxnSpPr>
        <p:spPr>
          <a:xfrm>
            <a:off x="8329188" y="1801275"/>
            <a:ext cx="11851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8329188" y="3003675"/>
            <a:ext cx="11851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329189" y="4206147"/>
            <a:ext cx="11851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8329189" y="5397983"/>
            <a:ext cx="11851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606317" y="952182"/>
            <a:ext cx="1771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Текущее значение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966141" y="952182"/>
            <a:ext cx="29098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Значение после модернизации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951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8611-EED2-402F-B3F4-217F112A1764}" type="slidenum">
              <a:rPr lang="ru-RU" smtClean="0"/>
              <a:t>14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68383" y="2670547"/>
            <a:ext cx="840069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spc="-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8636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8611-EED2-402F-B3F4-217F112A1764}" type="slidenum">
              <a:rPr lang="ru-RU" smtClean="0"/>
              <a:t>2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4197" y="151673"/>
            <a:ext cx="10803127" cy="651282"/>
          </a:xfrm>
          <a:prstGeom prst="roundRect">
            <a:avLst/>
          </a:prstGeom>
          <a:ln w="349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spc="-1" dirty="0" smtClean="0">
                <a:solidFill>
                  <a:srgbClr val="C00000"/>
                </a:solidFill>
              </a:rPr>
              <a:t>Текущая структура трамвайного парка</a:t>
            </a:r>
            <a:endParaRPr lang="ru-RU" sz="3600" spc="-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0" y="903063"/>
            <a:ext cx="24147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2" y="151673"/>
            <a:ext cx="835832" cy="601112"/>
          </a:xfrm>
          <a:prstGeom prst="rect">
            <a:avLst/>
          </a:prstGeom>
        </p:spPr>
      </p:pic>
      <p:pic>
        <p:nvPicPr>
          <p:cNvPr id="7" name="Picture 2" descr="Фото: Пермь, 71-605 (КТМ-5М3) № 360 — Trans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9" y="1017795"/>
            <a:ext cx="3443956" cy="2410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85 лет под напряжением: В ноябре 2014-го пермский трамвай отмечает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76" y="1011575"/>
            <a:ext cx="3634812" cy="2423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Просмотр фотографии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r="2904" b="5789"/>
          <a:stretch/>
        </p:blipFill>
        <p:spPr bwMode="auto">
          <a:xfrm>
            <a:off x="192992" y="3845606"/>
            <a:ext cx="3589234" cy="2642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Фото: Пермь, 71-911ЕМ «Львёнок» № 5874 — TransPhot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/>
          <a:stretch/>
        </p:blipFill>
        <p:spPr bwMode="auto">
          <a:xfrm>
            <a:off x="6246976" y="3794544"/>
            <a:ext cx="3823534" cy="2693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782226" y="1090794"/>
            <a:ext cx="21390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Трамваи 1985-1999 годов выпуска</a:t>
            </a:r>
          </a:p>
          <a:p>
            <a:endParaRPr lang="ru-RU" sz="1600" dirty="0"/>
          </a:p>
          <a:p>
            <a:r>
              <a:rPr lang="ru-RU" sz="1600" dirty="0" smtClean="0"/>
              <a:t>Кол-во 58 ед.</a:t>
            </a:r>
          </a:p>
          <a:p>
            <a:endParaRPr lang="ru-RU" sz="1600" dirty="0"/>
          </a:p>
          <a:p>
            <a:r>
              <a:rPr lang="ru-RU" sz="1600" dirty="0" smtClean="0"/>
              <a:t>Вагоны выработали ресурс, требуется замена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881788" y="1090794"/>
            <a:ext cx="21390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Трамваи 2005-2009 годов выпуска</a:t>
            </a:r>
          </a:p>
          <a:p>
            <a:endParaRPr lang="ru-RU" sz="1600" dirty="0" smtClean="0"/>
          </a:p>
          <a:p>
            <a:r>
              <a:rPr lang="ru-RU" sz="1600" dirty="0" smtClean="0"/>
              <a:t>Кол-во 39 ед.</a:t>
            </a:r>
          </a:p>
          <a:p>
            <a:endParaRPr lang="ru-RU" sz="1600" dirty="0"/>
          </a:p>
          <a:p>
            <a:r>
              <a:rPr lang="ru-RU" sz="1600" dirty="0"/>
              <a:t>Вагоны выработали ресурс, требуется </a:t>
            </a:r>
            <a:r>
              <a:rPr lang="ru-RU" sz="1600" dirty="0" smtClean="0"/>
              <a:t>КВР или замена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82226" y="3915731"/>
            <a:ext cx="2139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Трамваи </a:t>
            </a:r>
            <a:r>
              <a:rPr lang="ru-RU" sz="1600" dirty="0" smtClean="0"/>
              <a:t>2011-2012 </a:t>
            </a:r>
            <a:r>
              <a:rPr lang="ru-RU" sz="1600" dirty="0" smtClean="0"/>
              <a:t>годов выпуска</a:t>
            </a:r>
          </a:p>
          <a:p>
            <a:endParaRPr lang="ru-RU" sz="1600" dirty="0" smtClean="0"/>
          </a:p>
          <a:p>
            <a:r>
              <a:rPr lang="ru-RU" sz="1600" dirty="0" smtClean="0"/>
              <a:t>Кол-во 45 ед.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070510" y="3845606"/>
            <a:ext cx="2139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Трамваи 2019</a:t>
            </a:r>
            <a:r>
              <a:rPr lang="en-US" sz="1600" dirty="0" smtClean="0"/>
              <a:t>-202</a:t>
            </a:r>
            <a:r>
              <a:rPr lang="ru-RU" sz="1600" dirty="0" smtClean="0"/>
              <a:t>1 годов выпуска</a:t>
            </a:r>
          </a:p>
          <a:p>
            <a:endParaRPr lang="ru-RU" sz="1600" dirty="0" smtClean="0"/>
          </a:p>
          <a:p>
            <a:r>
              <a:rPr lang="ru-RU" sz="1600" dirty="0" smtClean="0"/>
              <a:t>Кол-во 24 ед.</a:t>
            </a:r>
          </a:p>
        </p:txBody>
      </p:sp>
    </p:spTree>
    <p:extLst>
      <p:ext uri="{BB962C8B-B14F-4D97-AF65-F5344CB8AC3E}">
        <p14:creationId xmlns:p14="http://schemas.microsoft.com/office/powerpoint/2010/main" val="116504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8611-EED2-402F-B3F4-217F112A1764}" type="slidenum">
              <a:rPr lang="ru-RU" smtClean="0"/>
              <a:t>3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4197" y="151673"/>
            <a:ext cx="10803127" cy="651282"/>
          </a:xfrm>
          <a:prstGeom prst="roundRect">
            <a:avLst/>
          </a:prstGeom>
          <a:ln w="349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spc="-1" dirty="0" smtClean="0">
                <a:solidFill>
                  <a:srgbClr val="C00000"/>
                </a:solidFill>
              </a:rPr>
              <a:t>Показатели работы трамвайной сети</a:t>
            </a:r>
            <a:endParaRPr lang="ru-RU" sz="3600" spc="-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0" y="903063"/>
            <a:ext cx="24147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2" y="151673"/>
            <a:ext cx="835832" cy="60111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779739" y="1391904"/>
            <a:ext cx="25378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110 км трамвайных путей 58% имеют ограничение допустимой скорости движения и требуют проведения капитального ремонта</a:t>
            </a:r>
            <a:endParaRPr lang="ru-RU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779739" y="4013075"/>
            <a:ext cx="30169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Неудовлетворительное состояние инфраструктуры и износ половины парка подвижного состава не позволяют реализовать весь потенциал трамвайной сети для перевозки пассажиров</a:t>
            </a:r>
            <a:endParaRPr lang="ru-RU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572910"/>
              </p:ext>
            </p:extLst>
          </p:nvPr>
        </p:nvGraphicFramePr>
        <p:xfrm>
          <a:off x="581402" y="1053342"/>
          <a:ext cx="7608117" cy="264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503388"/>
              </p:ext>
            </p:extLst>
          </p:nvPr>
        </p:nvGraphicFramePr>
        <p:xfrm>
          <a:off x="581401" y="3850506"/>
          <a:ext cx="760811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8189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8611-EED2-402F-B3F4-217F112A1764}" type="slidenum">
              <a:rPr lang="ru-RU" smtClean="0"/>
              <a:t>4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4197" y="151673"/>
            <a:ext cx="10803127" cy="651282"/>
          </a:xfrm>
          <a:prstGeom prst="roundRect">
            <a:avLst/>
          </a:prstGeom>
          <a:ln w="349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spc="-1" dirty="0" smtClean="0">
                <a:solidFill>
                  <a:srgbClr val="C00000"/>
                </a:solidFill>
              </a:rPr>
              <a:t>Проект Правительства РФ и ВЭБ.РФ</a:t>
            </a:r>
            <a:endParaRPr lang="ru-RU" sz="3600" spc="-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0" y="903063"/>
            <a:ext cx="24147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2" y="151673"/>
            <a:ext cx="835832" cy="601112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32472312"/>
              </p:ext>
            </p:extLst>
          </p:nvPr>
        </p:nvGraphicFramePr>
        <p:xfrm>
          <a:off x="573608" y="1186030"/>
          <a:ext cx="10878586" cy="512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501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8611-EED2-402F-B3F4-217F112A1764}" type="slidenum">
              <a:rPr lang="ru-RU" smtClean="0"/>
              <a:t>5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4197" y="151673"/>
            <a:ext cx="10803127" cy="651282"/>
          </a:xfrm>
          <a:prstGeom prst="roundRect">
            <a:avLst/>
          </a:prstGeom>
          <a:ln w="349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spc="-1" dirty="0" smtClean="0">
                <a:solidFill>
                  <a:srgbClr val="C00000"/>
                </a:solidFill>
              </a:rPr>
              <a:t>Общие параметры проекта</a:t>
            </a:r>
            <a:endParaRPr lang="ru-RU" sz="3600" spc="-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0" y="903063"/>
            <a:ext cx="24147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2" y="151673"/>
            <a:ext cx="835832" cy="601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" r="56842"/>
          <a:stretch/>
        </p:blipFill>
        <p:spPr>
          <a:xfrm>
            <a:off x="155691" y="1227290"/>
            <a:ext cx="5752049" cy="506593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991694"/>
              </p:ext>
            </p:extLst>
          </p:nvPr>
        </p:nvGraphicFramePr>
        <p:xfrm>
          <a:off x="6060140" y="1698147"/>
          <a:ext cx="5934637" cy="34747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36157">
                  <a:extLst>
                    <a:ext uri="{9D8B030D-6E8A-4147-A177-3AD203B41FA5}">
                      <a16:colId xmlns:a16="http://schemas.microsoft.com/office/drawing/2014/main" val="1262735460"/>
                    </a:ext>
                  </a:extLst>
                </a:gridCol>
                <a:gridCol w="2738738">
                  <a:extLst>
                    <a:ext uri="{9D8B030D-6E8A-4147-A177-3AD203B41FA5}">
                      <a16:colId xmlns:a16="http://schemas.microsoft.com/office/drawing/2014/main" val="3639839827"/>
                    </a:ext>
                  </a:extLst>
                </a:gridCol>
                <a:gridCol w="1479177">
                  <a:extLst>
                    <a:ext uri="{9D8B030D-6E8A-4147-A177-3AD203B41FA5}">
                      <a16:colId xmlns:a16="http://schemas.microsoft.com/office/drawing/2014/main" val="1849060333"/>
                    </a:ext>
                  </a:extLst>
                </a:gridCol>
                <a:gridCol w="1380565">
                  <a:extLst>
                    <a:ext uri="{9D8B030D-6E8A-4147-A177-3AD203B41FA5}">
                      <a16:colId xmlns:a16="http://schemas.microsoft.com/office/drawing/2014/main" val="3104623691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Стоимость концессионного соглашения – 16,1 млрд. рублей, </a:t>
                      </a:r>
                      <a:r>
                        <a:rPr lang="ru-RU" baseline="0" dirty="0" smtClean="0"/>
                        <a:t> в том числе: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765597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Инвестиции</a:t>
                      </a:r>
                      <a:r>
                        <a:rPr lang="ru-RU" baseline="0" dirty="0" smtClean="0"/>
                        <a:t> в реконструкцию объектов – 11,9 млрд. рублей: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198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Реконструкция трамвайных путей и контактной сети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35,0 км. </a:t>
                      </a:r>
                      <a:r>
                        <a:rPr lang="ru-RU" sz="1200" dirty="0" err="1" smtClean="0"/>
                        <a:t>о.п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7,3 млрд. рублей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497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Реконструкция тяговых подстанций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 ед.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1,5 млрд. рублей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307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Реконструкция трамвайного депо «</a:t>
                      </a:r>
                      <a:r>
                        <a:rPr lang="ru-RU" sz="1200" dirty="0" err="1" smtClean="0"/>
                        <a:t>Балатово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ед.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3,1 млрд. рублей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759337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Закупка 44 односекционных трамваев – 3,6 млрд. рублей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410045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Операционные </a:t>
                      </a:r>
                      <a:r>
                        <a:rPr lang="ru-RU" dirty="0" smtClean="0"/>
                        <a:t>расходы инвестора на стадии строительства </a:t>
                      </a:r>
                      <a:r>
                        <a:rPr lang="ru-RU" baseline="0" dirty="0" smtClean="0"/>
                        <a:t>– 0,6 млрд. рублей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757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4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8611-EED2-402F-B3F4-217F112A1764}" type="slidenum">
              <a:rPr lang="ru-RU" smtClean="0"/>
              <a:t>6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4197" y="151673"/>
            <a:ext cx="10803127" cy="651282"/>
          </a:xfrm>
          <a:prstGeom prst="roundRect">
            <a:avLst/>
          </a:prstGeom>
          <a:ln w="349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spc="-1" dirty="0" smtClean="0">
                <a:solidFill>
                  <a:srgbClr val="C00000"/>
                </a:solidFill>
              </a:rPr>
              <a:t>Источники </a:t>
            </a:r>
            <a:r>
              <a:rPr lang="ru-RU" sz="3600" spc="-1" dirty="0" smtClean="0">
                <a:solidFill>
                  <a:srgbClr val="C00000"/>
                </a:solidFill>
              </a:rPr>
              <a:t>финансирования </a:t>
            </a:r>
            <a:r>
              <a:rPr lang="ru-RU" sz="3600" spc="-1" dirty="0" smtClean="0">
                <a:solidFill>
                  <a:srgbClr val="C00000"/>
                </a:solidFill>
              </a:rPr>
              <a:t>проекта</a:t>
            </a:r>
            <a:endParaRPr lang="ru-RU" sz="3600" spc="-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0" y="903063"/>
            <a:ext cx="24147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2" y="151673"/>
            <a:ext cx="835832" cy="601112"/>
          </a:xfrm>
          <a:prstGeom prst="rect">
            <a:avLst/>
          </a:prstGeom>
        </p:spPr>
      </p:pic>
      <p:sp>
        <p:nvSpPr>
          <p:cNvPr id="14" name="CustomShape 6"/>
          <p:cNvSpPr/>
          <p:nvPr/>
        </p:nvSpPr>
        <p:spPr>
          <a:xfrm>
            <a:off x="1708416" y="1285462"/>
            <a:ext cx="9095708" cy="1364021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ts val="22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Стоимость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создания объекта концессионного соглашения</a:t>
            </a:r>
          </a:p>
          <a:p>
            <a:pPr algn="ctr">
              <a:lnSpc>
                <a:spcPts val="22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ru-RU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ts val="2200"/>
              </a:lnSpc>
            </a:pPr>
            <a:r>
              <a:rPr lang="ru-RU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16,1 </a:t>
            </a:r>
            <a:r>
              <a:rPr lang="ru-RU" sz="2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млрд. рублей</a:t>
            </a:r>
            <a:endParaRPr lang="ru-RU" sz="2400" b="1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CustomShape 6"/>
          <p:cNvSpPr/>
          <p:nvPr/>
        </p:nvSpPr>
        <p:spPr>
          <a:xfrm>
            <a:off x="251663" y="3363003"/>
            <a:ext cx="2644721" cy="213564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ts val="22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Субсидия из средств федерального бюджета </a:t>
            </a:r>
          </a:p>
          <a:p>
            <a:pPr algn="ctr">
              <a:lnSpc>
                <a:spcPts val="2200"/>
              </a:lnSpc>
            </a:pPr>
            <a:endParaRPr lang="ru-RU" sz="24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ts val="2200"/>
              </a:lnSpc>
            </a:pPr>
            <a:r>
              <a:rPr lang="ru-RU" sz="24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4,6 млрд. рублей</a:t>
            </a:r>
            <a:endParaRPr lang="ru-RU" sz="2400" b="1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CustomShape 6"/>
          <p:cNvSpPr/>
          <p:nvPr/>
        </p:nvSpPr>
        <p:spPr>
          <a:xfrm>
            <a:off x="3160641" y="3340766"/>
            <a:ext cx="2689545" cy="213564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ts val="22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Средства бюджета Пермского края</a:t>
            </a:r>
          </a:p>
          <a:p>
            <a:pPr algn="ctr">
              <a:lnSpc>
                <a:spcPts val="2200"/>
              </a:lnSpc>
            </a:pPr>
            <a:endParaRPr lang="ru-RU" sz="21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ts val="2200"/>
              </a:lnSpc>
            </a:pPr>
            <a:r>
              <a:rPr lang="ru-RU" sz="22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244,8 млн. рублей</a:t>
            </a:r>
            <a:endParaRPr lang="ru-RU" sz="2200" b="1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CustomShape 6"/>
          <p:cNvSpPr/>
          <p:nvPr/>
        </p:nvSpPr>
        <p:spPr>
          <a:xfrm>
            <a:off x="9377733" y="3324119"/>
            <a:ext cx="2617827" cy="213564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ts val="22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Заемные средства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инвестора (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~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5,5%)</a:t>
            </a:r>
            <a:endParaRPr lang="ru-RU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ts val="2200"/>
              </a:lnSpc>
            </a:pPr>
            <a:endParaRPr lang="ru-RU" sz="22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ts val="2200"/>
              </a:lnSpc>
            </a:pPr>
            <a:r>
              <a:rPr lang="ru-RU" sz="22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11,2 </a:t>
            </a:r>
            <a:r>
              <a:rPr lang="ru-RU" sz="22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млрд. рублей</a:t>
            </a:r>
            <a:endParaRPr lang="ru-RU" sz="2200" b="1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CustomShape 6"/>
          <p:cNvSpPr/>
          <p:nvPr/>
        </p:nvSpPr>
        <p:spPr>
          <a:xfrm>
            <a:off x="6334369" y="3340766"/>
            <a:ext cx="2639864" cy="213564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ts val="22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Средства бюджета города Перми</a:t>
            </a:r>
          </a:p>
          <a:p>
            <a:pPr algn="ctr">
              <a:lnSpc>
                <a:spcPts val="2200"/>
              </a:lnSpc>
            </a:pPr>
            <a:endParaRPr lang="ru-RU" sz="24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ts val="2200"/>
              </a:lnSpc>
            </a:pPr>
            <a:r>
              <a:rPr lang="ru-RU" sz="24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49,0 млн. рублей</a:t>
            </a:r>
            <a:endParaRPr lang="ru-RU" sz="2400" b="1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121763" y="2649483"/>
            <a:ext cx="0" cy="713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58070" y="2649483"/>
            <a:ext cx="0" cy="713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654031" y="2649483"/>
            <a:ext cx="0" cy="713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0397231" y="2610599"/>
            <a:ext cx="0" cy="713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7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8611-EED2-402F-B3F4-217F112A1764}" type="slidenum">
              <a:rPr lang="ru-RU" smtClean="0"/>
              <a:t>7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4197" y="151673"/>
            <a:ext cx="10803127" cy="651282"/>
          </a:xfrm>
          <a:prstGeom prst="roundRect">
            <a:avLst/>
          </a:prstGeom>
          <a:ln w="349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spc="-1" dirty="0" smtClean="0">
                <a:solidFill>
                  <a:srgbClr val="C00000"/>
                </a:solidFill>
              </a:rPr>
              <a:t>Плата </a:t>
            </a:r>
            <a:r>
              <a:rPr lang="ru-RU" sz="3600" spc="-1" dirty="0" err="1" smtClean="0">
                <a:solidFill>
                  <a:srgbClr val="C00000"/>
                </a:solidFill>
              </a:rPr>
              <a:t>концедента</a:t>
            </a:r>
            <a:r>
              <a:rPr lang="ru-RU" sz="3600" spc="-1" dirty="0" smtClean="0">
                <a:solidFill>
                  <a:srgbClr val="C00000"/>
                </a:solidFill>
              </a:rPr>
              <a:t> (2022 – 2047 годы)</a:t>
            </a:r>
            <a:endParaRPr lang="ru-RU" sz="3600" spc="-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0" y="903063"/>
            <a:ext cx="24147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2" y="151673"/>
            <a:ext cx="835832" cy="601112"/>
          </a:xfrm>
          <a:prstGeom prst="rect">
            <a:avLst/>
          </a:prstGeom>
        </p:spPr>
      </p:pic>
      <p:sp>
        <p:nvSpPr>
          <p:cNvPr id="18" name="CustomShape 6"/>
          <p:cNvSpPr/>
          <p:nvPr/>
        </p:nvSpPr>
        <p:spPr>
          <a:xfrm>
            <a:off x="7482346" y="1276009"/>
            <a:ext cx="4394978" cy="169136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ts val="22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Эксплуатационный платеж</a:t>
            </a:r>
          </a:p>
          <a:p>
            <a:pPr algn="ctr">
              <a:lnSpc>
                <a:spcPts val="2200"/>
              </a:lnSpc>
            </a:pP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ts val="2200"/>
              </a:lnSpc>
            </a:pPr>
            <a:r>
              <a:rPr lang="ru-RU" sz="24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8,6 млрд. </a:t>
            </a:r>
            <a:r>
              <a:rPr lang="ru-RU" sz="24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рублей</a:t>
            </a:r>
            <a:endParaRPr lang="ru-RU" sz="2400" b="1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CustomShape 6"/>
          <p:cNvSpPr/>
          <p:nvPr/>
        </p:nvSpPr>
        <p:spPr>
          <a:xfrm>
            <a:off x="1920894" y="1276009"/>
            <a:ext cx="3582946" cy="169136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ts val="22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Инвестиционный платеж</a:t>
            </a:r>
          </a:p>
          <a:p>
            <a:pPr algn="ctr">
              <a:lnSpc>
                <a:spcPts val="2200"/>
              </a:lnSpc>
            </a:pPr>
            <a:endParaRPr lang="ru-RU" sz="2400" b="1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ts val="2200"/>
              </a:lnSpc>
            </a:pPr>
            <a:r>
              <a:rPr lang="ru-RU" sz="24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21,6 млрд. рублей</a:t>
            </a:r>
            <a:endParaRPr lang="ru-RU" sz="2400" b="1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6"/>
          <p:cNvSpPr/>
          <p:nvPr/>
        </p:nvSpPr>
        <p:spPr>
          <a:xfrm>
            <a:off x="838122" y="3540532"/>
            <a:ext cx="2855337" cy="169136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ts val="22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Бюджет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города Перми</a:t>
            </a:r>
          </a:p>
          <a:p>
            <a:pPr algn="ctr">
              <a:lnSpc>
                <a:spcPts val="2200"/>
              </a:lnSpc>
            </a:pPr>
            <a:endParaRPr lang="ru-RU" sz="2400" b="1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ts val="2200"/>
              </a:lnSpc>
            </a:pPr>
            <a:r>
              <a:rPr lang="ru-RU" sz="24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10,8 млрд. рублей</a:t>
            </a:r>
            <a:endParaRPr lang="ru-RU" sz="2400" b="1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CustomShape 6"/>
          <p:cNvSpPr/>
          <p:nvPr/>
        </p:nvSpPr>
        <p:spPr>
          <a:xfrm>
            <a:off x="3832333" y="3540532"/>
            <a:ext cx="2855337" cy="169136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ts val="22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Бюджет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Пермского края</a:t>
            </a:r>
          </a:p>
          <a:p>
            <a:pPr algn="ctr">
              <a:lnSpc>
                <a:spcPts val="2200"/>
              </a:lnSpc>
            </a:pPr>
            <a:endParaRPr lang="ru-RU" sz="2400" b="1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ts val="2200"/>
              </a:lnSpc>
            </a:pPr>
            <a:r>
              <a:rPr lang="ru-RU" sz="24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10,8 млрд. рублей</a:t>
            </a:r>
            <a:endParaRPr lang="ru-RU" sz="2400" b="1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4" name="Прямая со стрелкой 3"/>
          <p:cNvCxnSpPr>
            <a:endCxn id="12" idx="0"/>
          </p:cNvCxnSpPr>
          <p:nvPr/>
        </p:nvCxnSpPr>
        <p:spPr>
          <a:xfrm flipH="1">
            <a:off x="2265791" y="2967369"/>
            <a:ext cx="483033" cy="573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3" idx="0"/>
          </p:cNvCxnSpPr>
          <p:nvPr/>
        </p:nvCxnSpPr>
        <p:spPr>
          <a:xfrm>
            <a:off x="4627008" y="2967369"/>
            <a:ext cx="632994" cy="573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stomShape 6"/>
          <p:cNvSpPr/>
          <p:nvPr/>
        </p:nvSpPr>
        <p:spPr>
          <a:xfrm>
            <a:off x="7482346" y="3540532"/>
            <a:ext cx="4394978" cy="169136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lnSpc>
                <a:spcPts val="2200"/>
              </a:lnSpc>
            </a:pPr>
            <a:endParaRPr lang="ru-RU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ts val="2200"/>
              </a:lnSpc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Средства бюджета города Перми на содержание и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эксплуатацию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объекта концессионного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соглашения = транспортная работа*</a:t>
            </a:r>
            <a:endParaRPr lang="ru-RU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ts val="2200"/>
              </a:lnSpc>
            </a:pPr>
            <a:endParaRPr lang="ru-RU" sz="2200" b="1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9678355" y="2966110"/>
            <a:ext cx="1480" cy="573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8122" y="5517215"/>
            <a:ext cx="10654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* Стоимость определена финансовой моделью к предложению концессионера о заключении концессионного соглашения и не </a:t>
            </a:r>
            <a:r>
              <a:rPr lang="ru-RU" i="1" dirty="0" smtClean="0"/>
              <a:t>содержит всех </a:t>
            </a:r>
            <a:r>
              <a:rPr lang="ru-RU" i="1" dirty="0" smtClean="0"/>
              <a:t>расходов </a:t>
            </a:r>
            <a:r>
              <a:rPr lang="ru-RU" i="1" dirty="0" smtClean="0"/>
              <a:t>по </a:t>
            </a:r>
            <a:r>
              <a:rPr lang="ru-RU" i="1" dirty="0" smtClean="0"/>
              <a:t>перевозке пассажиров. Стоимость будет уточнена в рамках переговоров </a:t>
            </a:r>
            <a:r>
              <a:rPr lang="ru-RU" i="1" dirty="0" smtClean="0"/>
              <a:t>с учетом транспортной модели, действующей в городе Перми.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70997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8611-EED2-402F-B3F4-217F112A1764}" type="slidenum">
              <a:rPr lang="ru-RU" smtClean="0"/>
              <a:t>8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4197" y="151673"/>
            <a:ext cx="10803127" cy="651282"/>
          </a:xfrm>
          <a:prstGeom prst="roundRect">
            <a:avLst/>
          </a:prstGeom>
          <a:ln w="349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spc="-1" dirty="0" smtClean="0">
                <a:solidFill>
                  <a:srgbClr val="C00000"/>
                </a:solidFill>
              </a:rPr>
              <a:t>Функционал сторон </a:t>
            </a:r>
            <a:r>
              <a:rPr lang="ru-RU" sz="3600" spc="-1" dirty="0" smtClean="0">
                <a:solidFill>
                  <a:srgbClr val="C00000"/>
                </a:solidFill>
              </a:rPr>
              <a:t>концессионного </a:t>
            </a:r>
            <a:r>
              <a:rPr lang="ru-RU" sz="3600" spc="-1" dirty="0" smtClean="0">
                <a:solidFill>
                  <a:srgbClr val="C00000"/>
                </a:solidFill>
              </a:rPr>
              <a:t>соглашения</a:t>
            </a:r>
            <a:endParaRPr lang="ru-RU" sz="3600" spc="-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0" y="903063"/>
            <a:ext cx="24147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2" y="151673"/>
            <a:ext cx="835832" cy="601112"/>
          </a:xfrm>
          <a:prstGeom prst="rect">
            <a:avLst/>
          </a:prstGeom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442943830"/>
              </p:ext>
            </p:extLst>
          </p:nvPr>
        </p:nvGraphicFramePr>
        <p:xfrm>
          <a:off x="573608" y="1186030"/>
          <a:ext cx="10878586" cy="512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696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B8611-EED2-402F-B3F4-217F112A1764}" type="slidenum">
              <a:rPr lang="ru-RU" smtClean="0"/>
              <a:t>9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4197" y="151673"/>
            <a:ext cx="11001262" cy="651282"/>
          </a:xfrm>
          <a:prstGeom prst="roundRect">
            <a:avLst/>
          </a:prstGeom>
          <a:ln w="349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</a:pPr>
            <a:r>
              <a:rPr lang="ru-RU" sz="3400" spc="-1" dirty="0" smtClean="0">
                <a:solidFill>
                  <a:srgbClr val="C00000"/>
                </a:solidFill>
              </a:rPr>
              <a:t>Сроки </a:t>
            </a:r>
            <a:r>
              <a:rPr lang="ru-RU" sz="3400" spc="-1" dirty="0" smtClean="0">
                <a:solidFill>
                  <a:srgbClr val="C00000"/>
                </a:solidFill>
              </a:rPr>
              <a:t>заключения концессионного соглашения</a:t>
            </a:r>
            <a:endParaRPr lang="ru-RU" sz="3400" spc="-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0" y="903063"/>
            <a:ext cx="24147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2" y="151673"/>
            <a:ext cx="835832" cy="601112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03456057"/>
              </p:ext>
            </p:extLst>
          </p:nvPr>
        </p:nvGraphicFramePr>
        <p:xfrm>
          <a:off x="573608" y="1186030"/>
          <a:ext cx="10878586" cy="5535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94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8736</TotalTime>
  <Words>654</Words>
  <Application>Microsoft Office PowerPoint</Application>
  <PresentationFormat>Широкоэкранный</PresentationFormat>
  <Paragraphs>142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DejaVu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маршрутная сеть</dc:title>
  <dc:creator>Павел Высоцкий</dc:creator>
  <cp:lastModifiedBy>Путин Анатолий Алексеевич</cp:lastModifiedBy>
  <cp:revision>1498</cp:revision>
  <cp:lastPrinted>2022-06-16T06:24:01Z</cp:lastPrinted>
  <dcterms:created xsi:type="dcterms:W3CDTF">2018-10-25T08:50:21Z</dcterms:created>
  <dcterms:modified xsi:type="dcterms:W3CDTF">2022-06-16T08:52:56Z</dcterms:modified>
</cp:coreProperties>
</file>