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94" r:id="rId2"/>
    <p:sldId id="295" r:id="rId3"/>
    <p:sldId id="296" r:id="rId4"/>
    <p:sldId id="291" r:id="rId5"/>
    <p:sldId id="293" r:id="rId6"/>
    <p:sldId id="303" r:id="rId7"/>
    <p:sldId id="301" r:id="rId8"/>
    <p:sldId id="302" r:id="rId9"/>
    <p:sldId id="298" r:id="rId10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E"/>
    <a:srgbClr val="7A7A7A"/>
    <a:srgbClr val="9966FF"/>
    <a:srgbClr val="9933FF"/>
    <a:srgbClr val="990000"/>
    <a:srgbClr val="F9F9F9"/>
    <a:srgbClr val="4E4E4E"/>
    <a:srgbClr val="D2D2D2"/>
    <a:srgbClr val="A7A7A7"/>
    <a:srgbClr val="F6F7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5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1.4956452577791417E-2"/>
          <c:y val="4.9936918785862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2355212595873056"/>
          <c:y val="4.6149347615619764E-2"/>
          <c:w val="0.76594816134058519"/>
          <c:h val="0.9506736818366526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tx1">
                  <a:lumMod val="10000"/>
                  <a:lumOff val="90000"/>
                </a:schemeClr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-1.4842598335135742E-2"/>
                  <c:y val="4.94330501488161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95624978573677"/>
                      <c:h val="0.24342034332810231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2.4737663891892903E-2"/>
                  <c:y val="-5.091249957800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353651201276539"/>
                      <c:h val="0.24342034332810231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доля на местные дороги</c:v>
                </c:pt>
                <c:pt idx="1">
                  <c:v>ПК+фед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3759.2260000000001</c:v>
                </c:pt>
                <c:pt idx="1">
                  <c:v>2217.0629999999996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5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2025</a:t>
            </a:r>
            <a:endParaRPr lang="ru-RU" dirty="0"/>
          </a:p>
        </c:rich>
      </c:tx>
      <c:layout>
        <c:manualLayout>
          <c:xMode val="edge"/>
          <c:yMode val="edge"/>
          <c:x val="0.20910793538362385"/>
          <c:y val="2.83043047885855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4378794937693907"/>
          <c:y val="0.13504111780094891"/>
          <c:w val="0.72373781524221048"/>
          <c:h val="0.8762337210036582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2025
(проект)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pattFill prst="wdUpDiag">
                <a:fgClr>
                  <a:schemeClr val="bg2"/>
                </a:fgClr>
                <a:bgClr>
                  <a:schemeClr val="accent1">
                    <a:lumMod val="60000"/>
                    <a:lumOff val="40000"/>
                  </a:schemeClr>
                </a:bgClr>
              </a:patt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bg2">
                  <a:lumMod val="85000"/>
                </a:schemeClr>
              </a:solidFill>
              <a:ln w="19050">
                <a:noFill/>
              </a:ln>
              <a:effectLst/>
            </c:spPr>
          </c:dPt>
          <c:dPt>
            <c:idx val="3"/>
            <c:bubble3D val="0"/>
            <c:spPr>
              <a:pattFill prst="wdUpDiag">
                <a:fgClr>
                  <a:schemeClr val="bg2"/>
                </a:fgClr>
                <a:bgClr>
                  <a:schemeClr val="bg2">
                    <a:lumMod val="85000"/>
                  </a:schemeClr>
                </a:bgClr>
              </a:pattFill>
              <a:ln w="19050">
                <a:noFill/>
              </a:ln>
              <a:effectLst/>
            </c:spPr>
          </c:dPt>
          <c:cat>
            <c:strRef>
              <c:f>Лист1!$A$2:$A$5</c:f>
              <c:strCache>
                <c:ptCount val="4"/>
                <c:pt idx="0">
                  <c:v>би мбт</c:v>
                </c:pt>
                <c:pt idx="1">
                  <c:v>би мб</c:v>
                </c:pt>
                <c:pt idx="2">
                  <c:v>кр мб</c:v>
                </c:pt>
                <c:pt idx="3">
                  <c:v>кр мбт</c:v>
                </c:pt>
              </c:strCache>
            </c:strRef>
          </c:cat>
          <c:val>
            <c:numRef>
              <c:f>Лист1!$B$2:$B$5</c:f>
              <c:numCache>
                <c:formatCode>0</c:formatCode>
                <c:ptCount val="4"/>
                <c:pt idx="0">
                  <c:v>1633</c:v>
                </c:pt>
                <c:pt idx="1">
                  <c:v>2450</c:v>
                </c:pt>
                <c:pt idx="2">
                  <c:v>2378</c:v>
                </c:pt>
                <c:pt idx="3">
                  <c:v>1545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4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3.0217690174122378E-2"/>
          <c:w val="0.99781880548973834"/>
          <c:h val="0.7530528239929823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Содержание дорог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</c:numCache>
            </c:numRef>
          </c:cat>
          <c:val>
            <c:numRef>
              <c:f>Лист1!$B$2:$B$5</c:f>
              <c:numCache>
                <c:formatCode>#,##0</c:formatCode>
                <c:ptCount val="4"/>
                <c:pt idx="0">
                  <c:v>2309.5390000000002</c:v>
                </c:pt>
                <c:pt idx="1">
                  <c:v>2589.6260000000002</c:v>
                </c:pt>
                <c:pt idx="2">
                  <c:v>2601.7890000000002</c:v>
                </c:pt>
                <c:pt idx="3">
                  <c:v>3060.009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Ремонт дорог (БКД, малые проекты, капитальный ремонт)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</c:numCache>
            </c:numRef>
          </c:cat>
          <c:val>
            <c:numRef>
              <c:f>Лист1!$C$2:$C$5</c:f>
              <c:numCache>
                <c:formatCode>#,##0</c:formatCode>
                <c:ptCount val="4"/>
                <c:pt idx="0">
                  <c:v>2790.4209999999998</c:v>
                </c:pt>
                <c:pt idx="1">
                  <c:v>3136.623</c:v>
                </c:pt>
                <c:pt idx="2">
                  <c:v>1683.3109999999999</c:v>
                </c:pt>
                <c:pt idx="3">
                  <c:v>1286.3979999999999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Строительство и реконструкция дорог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5359702440352203E-3"/>
                  <c:y val="-1.0199423013531496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8341135785191711E-3"/>
                  <c:y val="-1.74453952990667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</c:numCache>
            </c:numRef>
          </c:cat>
          <c:val>
            <c:numRef>
              <c:f>Лист1!$D$2:$D$5</c:f>
              <c:numCache>
                <c:formatCode>#,##0</c:formatCode>
                <c:ptCount val="4"/>
                <c:pt idx="0">
                  <c:v>1068</c:v>
                </c:pt>
                <c:pt idx="1">
                  <c:v>250.04</c:v>
                </c:pt>
                <c:pt idx="2">
                  <c:v>919.50199999999995</c:v>
                </c:pt>
                <c:pt idx="3">
                  <c:v>1204.454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1"/>
        <c:overlap val="100"/>
        <c:axId val="172486848"/>
        <c:axId val="172488416"/>
      </c:barChart>
      <c:catAx>
        <c:axId val="172486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2488416"/>
        <c:crosses val="autoZero"/>
        <c:auto val="1"/>
        <c:lblAlgn val="ctr"/>
        <c:lblOffset val="100"/>
        <c:noMultiLvlLbl val="0"/>
      </c:catAx>
      <c:valAx>
        <c:axId val="172488416"/>
        <c:scaling>
          <c:orientation val="minMax"/>
          <c:max val="7500"/>
          <c:min val="0"/>
        </c:scaling>
        <c:delete val="1"/>
        <c:axPos val="l"/>
        <c:numFmt formatCode="#,##0" sourceLinked="1"/>
        <c:majorTickMark val="out"/>
        <c:minorTickMark val="none"/>
        <c:tickLblPos val="nextTo"/>
        <c:crossAx val="17248684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1.8918116923282678E-2"/>
          <c:y val="0.84681189084206521"/>
          <c:w val="0.98108188307671729"/>
          <c:h val="0.1310985076213848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1.4956452577791417E-2"/>
          <c:y val="4.9936918785862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2355212595873056"/>
          <c:y val="4.6149347615619764E-2"/>
          <c:w val="0.76594816134058519"/>
          <c:h val="0.9506736818366526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tx1">
                  <a:lumMod val="10000"/>
                  <a:lumOff val="90000"/>
                </a:schemeClr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-6.9265458897300222E-2"/>
                  <c:y val="0.136374798937540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95624978573677"/>
                      <c:h val="0.24342034332810231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8.905559001081445E-2"/>
                  <c:y val="-0.130938897703994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353651201276539"/>
                      <c:h val="0.24342034332810231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доля на местные дороги</c:v>
                </c:pt>
                <c:pt idx="1">
                  <c:v>ПК+фед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4271.1809999999996</c:v>
                </c:pt>
                <c:pt idx="1">
                  <c:v>1897.0110000000004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C00000"/>
          </a:solidFill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1.4956452577791417E-2"/>
          <c:y val="4.9936918785862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2355212595873056"/>
          <c:y val="4.6149347615619764E-2"/>
          <c:w val="0.76594816134058519"/>
          <c:h val="0.9506736818366526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tx1">
                  <a:lumMod val="10000"/>
                  <a:lumOff val="90000"/>
                </a:schemeClr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-6.9265458897300222E-2"/>
                  <c:y val="0.21437614280253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95624978573677"/>
                      <c:h val="0.24342034332810231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"/>
                  <c:y val="-9.42039560161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353651201276539"/>
                      <c:h val="0.24342034332810231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доля на местные дороги</c:v>
                </c:pt>
                <c:pt idx="1">
                  <c:v>ПК+фед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3860.7339999999999</c:v>
                </c:pt>
                <c:pt idx="1">
                  <c:v>1343.8679999999999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1.4956452577791417E-2"/>
          <c:y val="4.9936918785862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2355212595873056"/>
          <c:y val="4.6149347615619764E-2"/>
          <c:w val="0.76594816134058519"/>
          <c:h val="0.9506736818366526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2025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tx1">
                  <a:lumMod val="10000"/>
                  <a:lumOff val="90000"/>
                </a:schemeClr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-4.9475327783785897E-2"/>
                  <c:y val="8.30759588650982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95624978573677"/>
                      <c:h val="0.24342034332810231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3.4632729448650063E-2"/>
                  <c:y val="-7.07247069688221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353651201276539"/>
                      <c:h val="0.24342034332810231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доля на местные дороги</c:v>
                </c:pt>
                <c:pt idx="1">
                  <c:v>ПК+фед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3744.03</c:v>
                </c:pt>
                <c:pt idx="1">
                  <c:v>1806.8309999999997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5073832577600531E-2"/>
          <c:w val="0.97136127557914465"/>
          <c:h val="0.88413668105290555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 развития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9762448949809318E-2"/>
                  <c:y val="-0.11256358921128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6339108469985858E-2"/>
                  <c:y val="-9.22092571109047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3728750995250694E-2"/>
                  <c:y val="-0.122485273654543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729075055315567E-2"/>
                  <c:y val="-0.139983353525485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14199</c:v>
                </c:pt>
                <c:pt idx="1">
                  <c:v>15924</c:v>
                </c:pt>
                <c:pt idx="2">
                  <c:v>8507</c:v>
                </c:pt>
                <c:pt idx="3">
                  <c:v>8006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5001168"/>
        <c:axId val="194998032"/>
      </c:lineChart>
      <c:catAx>
        <c:axId val="1950011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4998032"/>
        <c:crosses val="autoZero"/>
        <c:auto val="1"/>
        <c:lblAlgn val="ctr"/>
        <c:lblOffset val="100"/>
        <c:noMultiLvlLbl val="0"/>
      </c:catAx>
      <c:valAx>
        <c:axId val="1949980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95001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9730511562040438"/>
          <c:y val="7.4241418616683791E-2"/>
          <c:w val="0.10159690768263804"/>
          <c:h val="0.408970165918392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5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2022 </a:t>
            </a:r>
            <a:r>
              <a:rPr lang="ru-RU" dirty="0"/>
              <a:t>
(</a:t>
            </a:r>
            <a:r>
              <a:rPr lang="ru-RU" dirty="0" err="1"/>
              <a:t>перв</a:t>
            </a:r>
            <a:r>
              <a:rPr lang="ru-RU" dirty="0"/>
              <a:t>.)</a:t>
            </a:r>
          </a:p>
        </c:rich>
      </c:tx>
      <c:layout>
        <c:manualLayout>
          <c:xMode val="edge"/>
          <c:yMode val="edge"/>
          <c:x val="0.10899260675623777"/>
          <c:y val="6.293072139497472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5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6410654495561264"/>
          <c:y val="0.10265031377393788"/>
          <c:w val="0.70341921966353682"/>
          <c:h val="0.8516338752659979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2022 
(перв.)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pattFill prst="wdUpDiag">
                <a:fgClr>
                  <a:schemeClr val="bg2"/>
                </a:fgClr>
                <a:bgClr>
                  <a:schemeClr val="accent1">
                    <a:lumMod val="60000"/>
                    <a:lumOff val="40000"/>
                  </a:schemeClr>
                </a:bgClr>
              </a:patt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bg2">
                  <a:lumMod val="85000"/>
                </a:schemeClr>
              </a:solidFill>
              <a:ln w="19050">
                <a:noFill/>
              </a:ln>
              <a:effectLst/>
            </c:spPr>
          </c:dPt>
          <c:dPt>
            <c:idx val="3"/>
            <c:bubble3D val="0"/>
            <c:spPr>
              <a:pattFill prst="wdUpDiag">
                <a:fgClr>
                  <a:schemeClr val="bg2"/>
                </a:fgClr>
                <a:bgClr>
                  <a:schemeClr val="bg2">
                    <a:lumMod val="85000"/>
                  </a:schemeClr>
                </a:bgClr>
              </a:pattFill>
              <a:ln w="19050">
                <a:noFill/>
              </a:ln>
              <a:effectLst/>
            </c:spPr>
          </c:dPt>
          <c:cat>
            <c:strRef>
              <c:f>Лист1!$A$2:$A$5</c:f>
              <c:strCache>
                <c:ptCount val="4"/>
                <c:pt idx="0">
                  <c:v>би мбт</c:v>
                </c:pt>
                <c:pt idx="1">
                  <c:v>би мб</c:v>
                </c:pt>
                <c:pt idx="2">
                  <c:v>мер разв мб</c:v>
                </c:pt>
                <c:pt idx="3">
                  <c:v>Мер разв МБТ</c:v>
                </c:pt>
              </c:strCache>
            </c:strRef>
          </c:cat>
          <c:val>
            <c:numRef>
              <c:f>Лист1!$B$2:$B$5</c:f>
              <c:numCache>
                <c:formatCode>0</c:formatCode>
                <c:ptCount val="4"/>
                <c:pt idx="0">
                  <c:v>2489</c:v>
                </c:pt>
                <c:pt idx="1">
                  <c:v>2892</c:v>
                </c:pt>
                <c:pt idx="2">
                  <c:v>4340</c:v>
                </c:pt>
                <c:pt idx="3">
                  <c:v>4478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4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5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2023</a:t>
            </a:r>
            <a:endParaRPr lang="ru-RU" dirty="0"/>
          </a:p>
        </c:rich>
      </c:tx>
      <c:layout>
        <c:manualLayout>
          <c:xMode val="edge"/>
          <c:yMode val="edge"/>
          <c:x val="0.20774239978712281"/>
          <c:y val="1.41525009634665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6410654495561264"/>
          <c:y val="0.10265031377393788"/>
          <c:w val="0.71967409612647559"/>
          <c:h val="0.8713137518561260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2023
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pattFill prst="wdUpDiag">
                <a:fgClr>
                  <a:schemeClr val="bg2"/>
                </a:fgClr>
                <a:bgClr>
                  <a:schemeClr val="accent1">
                    <a:lumMod val="60000"/>
                    <a:lumOff val="40000"/>
                  </a:schemeClr>
                </a:bgClr>
              </a:patt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bg2">
                  <a:lumMod val="85000"/>
                </a:schemeClr>
              </a:solidFill>
              <a:ln w="19050">
                <a:noFill/>
              </a:ln>
              <a:effectLst/>
            </c:spPr>
          </c:dPt>
          <c:dPt>
            <c:idx val="3"/>
            <c:bubble3D val="0"/>
            <c:spPr>
              <a:pattFill prst="wdUpDiag">
                <a:fgClr>
                  <a:schemeClr val="bg2"/>
                </a:fgClr>
                <a:bgClr>
                  <a:schemeClr val="bg2">
                    <a:lumMod val="85000"/>
                  </a:schemeClr>
                </a:bgClr>
              </a:pattFill>
              <a:ln w="19050">
                <a:noFill/>
              </a:ln>
              <a:effectLst/>
            </c:spPr>
          </c:dPt>
          <c:cat>
            <c:strRef>
              <c:f>Лист1!$A$2:$A$5</c:f>
              <c:strCache>
                <c:ptCount val="4"/>
                <c:pt idx="0">
                  <c:v>би МБТ</c:v>
                </c:pt>
                <c:pt idx="1">
                  <c:v>би мб</c:v>
                </c:pt>
                <c:pt idx="2">
                  <c:v>кр мб</c:v>
                </c:pt>
                <c:pt idx="3">
                  <c:v>кр мбт</c:v>
                </c:pt>
              </c:strCache>
            </c:strRef>
          </c:cat>
          <c:val>
            <c:numRef>
              <c:f>Лист1!$B$2:$B$5</c:f>
              <c:numCache>
                <c:formatCode>0</c:formatCode>
                <c:ptCount val="4"/>
                <c:pt idx="0">
                  <c:v>4196</c:v>
                </c:pt>
                <c:pt idx="1">
                  <c:v>2605</c:v>
                </c:pt>
                <c:pt idx="2">
                  <c:v>4632</c:v>
                </c:pt>
                <c:pt idx="3">
                  <c:v>4491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4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5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</a:t>
            </a:r>
            <a:endParaRPr lang="ru-RU" dirty="0"/>
          </a:p>
        </c:rich>
      </c:tx>
      <c:layout>
        <c:manualLayout>
          <c:xMode val="edge"/>
          <c:yMode val="edge"/>
          <c:x val="0.15390716314667988"/>
          <c:y val="4.717321674908577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1940563468253074"/>
          <c:y val="7.3130498888745538E-2"/>
          <c:w val="0.73592897258941459"/>
          <c:h val="0.890993628446254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2024
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pattFill prst="wdUpDiag">
                <a:fgClr>
                  <a:schemeClr val="bg2"/>
                </a:fgClr>
                <a:bgClr>
                  <a:schemeClr val="accent1">
                    <a:lumMod val="60000"/>
                    <a:lumOff val="40000"/>
                  </a:schemeClr>
                </a:bgClr>
              </a:patt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bg2">
                  <a:lumMod val="85000"/>
                </a:schemeClr>
              </a:solidFill>
              <a:ln w="19050">
                <a:noFill/>
              </a:ln>
              <a:effectLst/>
            </c:spPr>
          </c:dPt>
          <c:dPt>
            <c:idx val="3"/>
            <c:bubble3D val="0"/>
            <c:spPr>
              <a:pattFill prst="wdUpDiag">
                <a:fgClr>
                  <a:schemeClr val="bg2"/>
                </a:fgClr>
                <a:bgClr>
                  <a:schemeClr val="bg2">
                    <a:lumMod val="85000"/>
                  </a:schemeClr>
                </a:bgClr>
              </a:pattFill>
              <a:ln w="19050">
                <a:noFill/>
              </a:ln>
              <a:effectLst/>
            </c:spPr>
          </c:dPt>
          <c:cat>
            <c:strRef>
              <c:f>Лист1!$A$2:$A$5</c:f>
              <c:strCache>
                <c:ptCount val="4"/>
                <c:pt idx="0">
                  <c:v>би мбт</c:v>
                </c:pt>
                <c:pt idx="1">
                  <c:v>би мб</c:v>
                </c:pt>
                <c:pt idx="2">
                  <c:v>мер мб</c:v>
                </c:pt>
                <c:pt idx="3">
                  <c:v>мер мбт</c:v>
                </c:pt>
              </c:strCache>
            </c:strRef>
          </c:cat>
          <c:val>
            <c:numRef>
              <c:f>Лист1!$B$2:$B$5</c:f>
              <c:numCache>
                <c:formatCode>0</c:formatCode>
                <c:ptCount val="4"/>
                <c:pt idx="0">
                  <c:v>1586</c:v>
                </c:pt>
                <c:pt idx="1">
                  <c:v>2770</c:v>
                </c:pt>
                <c:pt idx="2">
                  <c:v>1952</c:v>
                </c:pt>
                <c:pt idx="3">
                  <c:v>2199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4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2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FCDDD-6EC6-4A47-B366-BCC56667EE91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2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2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BA0128-C140-42FE-BE37-8BC1DC777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6613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5659" cy="498135"/>
          </a:xfrm>
          <a:prstGeom prst="rect">
            <a:avLst/>
          </a:prstGeom>
        </p:spPr>
        <p:txBody>
          <a:bodyPr vert="horz" lIns="90981" tIns="45491" rIns="90981" bIns="4549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8" y="3"/>
            <a:ext cx="2945659" cy="498135"/>
          </a:xfrm>
          <a:prstGeom prst="rect">
            <a:avLst/>
          </a:prstGeom>
        </p:spPr>
        <p:txBody>
          <a:bodyPr vert="horz" lIns="90981" tIns="45491" rIns="90981" bIns="45491" rtlCol="0"/>
          <a:lstStyle>
            <a:lvl1pPr algn="r">
              <a:defRPr sz="1200"/>
            </a:lvl1pPr>
          </a:lstStyle>
          <a:p>
            <a:fld id="{A86F054B-9032-4558-8A5D-D7C24D77E21A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81" tIns="45491" rIns="90981" bIns="4549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60"/>
            <a:ext cx="5438140" cy="3909239"/>
          </a:xfrm>
          <a:prstGeom prst="rect">
            <a:avLst/>
          </a:prstGeom>
        </p:spPr>
        <p:txBody>
          <a:bodyPr vert="horz" lIns="90981" tIns="45491" rIns="90981" bIns="4549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1"/>
            <a:ext cx="2945659" cy="498134"/>
          </a:xfrm>
          <a:prstGeom prst="rect">
            <a:avLst/>
          </a:prstGeom>
        </p:spPr>
        <p:txBody>
          <a:bodyPr vert="horz" lIns="90981" tIns="45491" rIns="90981" bIns="4549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8" y="9430091"/>
            <a:ext cx="2945659" cy="498134"/>
          </a:xfrm>
          <a:prstGeom prst="rect">
            <a:avLst/>
          </a:prstGeom>
        </p:spPr>
        <p:txBody>
          <a:bodyPr vert="horz" lIns="90981" tIns="45491" rIns="90981" bIns="45491" rtlCol="0" anchor="b"/>
          <a:lstStyle>
            <a:lvl1pPr algn="r">
              <a:defRPr sz="1200"/>
            </a:lvl1pPr>
          </a:lstStyle>
          <a:p>
            <a:fld id="{1D43D115-B827-4669-988B-2B7D020775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263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B9123-5B27-439E-91E1-7DB96973D24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447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233613" y="495300"/>
            <a:ext cx="5434012" cy="3057525"/>
          </a:xfrm>
          <a:ln/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8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8576" indent="-268879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14815" indent="-212271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67659" indent="-212271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22077" indent="-212271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74923" indent="-2122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27765" indent="-2122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80611" indent="-2122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33452" indent="-2122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F054E97-E04F-41E9-A57C-7E284E42766D}" type="slidenum">
              <a:rPr lang="ru-RU" altLang="ru-RU" smtClean="0"/>
              <a:pPr/>
              <a:t>8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560239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343BB35A-AEAA-4A86-98F3-85C21E12DA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1464" y="-150830"/>
            <a:ext cx="3621110" cy="6014301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5BAB84C9-FE0D-4E9C-AE69-003AE8B87E7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50070"/>
            <a:ext cx="5509087" cy="570792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F22D4E5-F12D-46A2-940D-36DAAAEF2C9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29587" y="1622790"/>
            <a:ext cx="9332827" cy="1905213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3200" b="1">
                <a:solidFill>
                  <a:srgbClr val="272727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AC92C551-FB0D-4287-811C-8653427F8B7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758518" y="3950403"/>
            <a:ext cx="6674964" cy="988039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ФИО ДОКЛАДЧИКА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="" xmlns:a16="http://schemas.microsoft.com/office/drawing/2014/main" id="{6C1C826E-4154-4155-BD3C-62DD1C915AB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58518" y="4956694"/>
            <a:ext cx="6674964" cy="819591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ДОЛЖНОСТЬ ДОКЛАДЧИКА</a:t>
            </a:r>
          </a:p>
        </p:txBody>
      </p:sp>
      <p:sp>
        <p:nvSpPr>
          <p:cNvPr id="15" name="Текст 14">
            <a:extLst>
              <a:ext uri="{FF2B5EF4-FFF2-40B4-BE49-F238E27FC236}">
                <a16:creationId xmlns="" xmlns:a16="http://schemas.microsoft.com/office/drawing/2014/main" id="{22A5C626-6A01-4A86-9AF3-CB80EB7F01F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02631" y="6105353"/>
            <a:ext cx="4449452" cy="483583"/>
          </a:xfrm>
        </p:spPr>
        <p:txBody>
          <a:bodyPr anchor="b">
            <a:normAutofit/>
          </a:bodyPr>
          <a:lstStyle>
            <a:lvl1pPr marL="0" indent="0" algn="r">
              <a:buNone/>
              <a:defRPr sz="1400">
                <a:solidFill>
                  <a:srgbClr val="272727"/>
                </a:solidFill>
              </a:defRPr>
            </a:lvl1pPr>
          </a:lstStyle>
          <a:p>
            <a:pPr lvl="0"/>
            <a:r>
              <a:rPr lang="ru-RU" dirty="0"/>
              <a:t>ПЕРМЬ, 2022</a:t>
            </a:r>
          </a:p>
        </p:txBody>
      </p:sp>
      <p:sp>
        <p:nvSpPr>
          <p:cNvPr id="11" name="Рисунок 10">
            <a:extLst>
              <a:ext uri="{FF2B5EF4-FFF2-40B4-BE49-F238E27FC236}">
                <a16:creationId xmlns="" xmlns:a16="http://schemas.microsoft.com/office/drawing/2014/main" id="{32500301-3275-4592-BE10-84FD61DAE90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0762414" y="404544"/>
            <a:ext cx="989669" cy="868075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ru-RU" dirty="0"/>
              <a:t>Лого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="" xmlns:a16="http://schemas.microsoft.com/office/drawing/2014/main" id="{D3D11930-F4FD-4381-A072-D37AC5D74A2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748074" y="404544"/>
            <a:ext cx="1857081" cy="889178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1000"/>
            </a:lvl1pPr>
          </a:lstStyle>
          <a:p>
            <a:pPr lvl="0"/>
            <a:r>
              <a:rPr lang="ru-RU" dirty="0"/>
              <a:t>НАЗВАНИЕ</a:t>
            </a:r>
          </a:p>
          <a:p>
            <a:pPr lvl="0"/>
            <a:r>
              <a:rPr lang="ru-RU" dirty="0"/>
              <a:t>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3447936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46348D6-35DB-46C6-925D-CFC7257ED8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8635" y="412259"/>
            <a:ext cx="10954731" cy="1303419"/>
          </a:xfrm>
        </p:spPr>
        <p:txBody>
          <a:bodyPr anchor="t">
            <a:normAutofit/>
          </a:bodyPr>
          <a:lstStyle>
            <a:lvl1pPr algn="ctr">
              <a:defRPr sz="2800" b="1">
                <a:solidFill>
                  <a:srgbClr val="272727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5" name="Текст 14">
            <a:extLst>
              <a:ext uri="{FF2B5EF4-FFF2-40B4-BE49-F238E27FC236}">
                <a16:creationId xmlns="" xmlns:a16="http://schemas.microsoft.com/office/drawing/2014/main" id="{3B552128-9C20-4EC8-9532-26C8700B42C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8635" y="1876425"/>
            <a:ext cx="10954730" cy="744227"/>
          </a:xfr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rgbClr val="272727"/>
                </a:solidFill>
              </a:defRPr>
            </a:lvl1pPr>
          </a:lstStyle>
          <a:p>
            <a:pPr lvl="0"/>
            <a:r>
              <a:rPr lang="ru-RU" dirty="0"/>
              <a:t>ОБРАЗЕЦ ПОДЗАГОЛОВКА</a:t>
            </a:r>
          </a:p>
        </p:txBody>
      </p:sp>
      <p:sp>
        <p:nvSpPr>
          <p:cNvPr id="16" name="Текст 14">
            <a:extLst>
              <a:ext uri="{FF2B5EF4-FFF2-40B4-BE49-F238E27FC236}">
                <a16:creationId xmlns="" xmlns:a16="http://schemas.microsoft.com/office/drawing/2014/main" id="{CC735747-F2AE-4A46-9D0E-21409AFC1DC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635" y="2781399"/>
            <a:ext cx="10954730" cy="744227"/>
          </a:xfrm>
        </p:spPr>
        <p:txBody>
          <a:bodyPr>
            <a:normAutofit/>
          </a:bodyPr>
          <a:lstStyle>
            <a:lvl1pPr marL="0" indent="0">
              <a:buNone/>
              <a:defRPr sz="1800" b="0">
                <a:solidFill>
                  <a:srgbClr val="272727"/>
                </a:solidFill>
              </a:defRPr>
            </a:lvl1pPr>
          </a:lstStyle>
          <a:p>
            <a:pPr lvl="0"/>
            <a:r>
              <a:rPr lang="ru-RU" dirty="0"/>
              <a:t>Образец основного текста №1</a:t>
            </a:r>
          </a:p>
        </p:txBody>
      </p:sp>
      <p:sp>
        <p:nvSpPr>
          <p:cNvPr id="17" name="Текст 14">
            <a:extLst>
              <a:ext uri="{FF2B5EF4-FFF2-40B4-BE49-F238E27FC236}">
                <a16:creationId xmlns="" xmlns:a16="http://schemas.microsoft.com/office/drawing/2014/main" id="{451200C6-543F-469C-8390-973405AFF24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8635" y="3686373"/>
            <a:ext cx="10954730" cy="744227"/>
          </a:xfrm>
        </p:spPr>
        <p:txBody>
          <a:bodyPr>
            <a:normAutofit/>
          </a:bodyPr>
          <a:lstStyle>
            <a:lvl1pPr marL="0" indent="0">
              <a:buNone/>
              <a:defRPr sz="1400" b="0">
                <a:solidFill>
                  <a:srgbClr val="272727"/>
                </a:solidFill>
              </a:defRPr>
            </a:lvl1pPr>
          </a:lstStyle>
          <a:p>
            <a:pPr lvl="0"/>
            <a:r>
              <a:rPr lang="ru-RU" dirty="0"/>
              <a:t>Образец основного текста №2</a:t>
            </a:r>
          </a:p>
        </p:txBody>
      </p:sp>
      <p:sp>
        <p:nvSpPr>
          <p:cNvPr id="19" name="Текст 14">
            <a:extLst>
              <a:ext uri="{FF2B5EF4-FFF2-40B4-BE49-F238E27FC236}">
                <a16:creationId xmlns="" xmlns:a16="http://schemas.microsoft.com/office/drawing/2014/main" id="{4148DC79-E809-4D10-949F-D850425D6C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468074" y="6061436"/>
            <a:ext cx="1441122" cy="586033"/>
          </a:xfrm>
        </p:spPr>
        <p:txBody>
          <a:bodyPr anchor="ctr">
            <a:normAutofit/>
          </a:bodyPr>
          <a:lstStyle>
            <a:lvl1pPr marL="0" indent="0" algn="r">
              <a:buNone/>
              <a:defRPr sz="2200" b="1">
                <a:solidFill>
                  <a:srgbClr val="272727"/>
                </a:solidFill>
              </a:defRPr>
            </a:lvl1pPr>
          </a:lstStyle>
          <a:p>
            <a:pPr lvl="0"/>
            <a:r>
              <a:rPr lang="ru-RU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414816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79EF-FAD7-4919-A897-0AD577547162}" type="datetime1">
              <a:rPr lang="ru-RU" smtClean="0"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EC32-9FFA-49A5-994D-EFFF8EC17E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74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9384D4D-E830-446E-89F1-49FAFDF11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850680F4-0395-47F7-AAA4-5C20E37DD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621C33B-FF42-478B-95A4-6084F5A9C0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FD0C2-78BE-427C-B6D3-2923417079B0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6D117B6-2ECD-41A3-AB10-D60ADA505D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95A3E5F-C8FD-42AC-A49D-9D83132ACB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D3779-F348-42C5-974A-C4061F35B1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12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microsoft.com/office/2007/relationships/hdphoto" Target="../media/hdphoto1.wdp"/><Relationship Id="rId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image" Target="../media/image28.png"/><Relationship Id="rId7" Type="http://schemas.openxmlformats.org/officeDocument/2006/relationships/chart" Target="../charts/chart4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9.xml"/><Relationship Id="rId3" Type="http://schemas.openxmlformats.org/officeDocument/2006/relationships/chart" Target="../charts/chart6.xml"/><Relationship Id="rId7" Type="http://schemas.openxmlformats.org/officeDocument/2006/relationships/chart" Target="../charts/chart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7.xml"/><Relationship Id="rId5" Type="http://schemas.openxmlformats.org/officeDocument/2006/relationships/image" Target="../media/image29.png"/><Relationship Id="rId4" Type="http://schemas.openxmlformats.org/officeDocument/2006/relationships/image" Target="../media/image4.png"/><Relationship Id="rId9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1.jpeg"/><Relationship Id="rId7" Type="http://schemas.microsoft.com/office/2007/relationships/hdphoto" Target="../media/hdphoto2.wdp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10" Type="http://schemas.openxmlformats.org/officeDocument/2006/relationships/image" Target="../media/image37.png"/><Relationship Id="rId4" Type="http://schemas.openxmlformats.org/officeDocument/2006/relationships/image" Target="../media/image32.png"/><Relationship Id="rId9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Рисунок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3117" y="2603864"/>
            <a:ext cx="3710101" cy="9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86CD103C-8B8D-4CA4-979F-F0DF34BB92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0222000" y="3003263"/>
            <a:ext cx="1969999" cy="386034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2840EDD-EBF4-4F8A-BF8F-CE7C766AB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960" y="223015"/>
            <a:ext cx="10954731" cy="921241"/>
          </a:xfrm>
        </p:spPr>
        <p:txBody>
          <a:bodyPr>
            <a:normAutofit/>
          </a:bodyPr>
          <a:lstStyle/>
          <a:p>
            <a:r>
              <a:rPr lang="ru-RU" dirty="0"/>
              <a:t>Основные итоги деятельности в 2022 году: </a:t>
            </a:r>
            <a:br>
              <a:rPr lang="ru-RU" dirty="0"/>
            </a:br>
            <a:r>
              <a:rPr lang="ru-RU" dirty="0" smtClean="0"/>
              <a:t>реализация </a:t>
            </a:r>
            <a:r>
              <a:rPr lang="ru-RU" dirty="0"/>
              <a:t>национальных </a:t>
            </a:r>
            <a:r>
              <a:rPr lang="ru-RU" dirty="0" smtClean="0"/>
              <a:t>проектов</a:t>
            </a:r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="" xmlns:a16="http://schemas.microsoft.com/office/drawing/2014/main" id="{C40C0D8C-B237-46C8-A575-4B7BBF5074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68123" y="1856361"/>
            <a:ext cx="6364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ru-RU" sz="1400" i="1" dirty="0" smtClean="0"/>
              <a:t>благоустройство </a:t>
            </a:r>
            <a:r>
              <a:rPr lang="ru-RU" altLang="ru-RU" sz="1400" i="1" dirty="0"/>
              <a:t>дворовых территорий </a:t>
            </a:r>
            <a:r>
              <a:rPr lang="ru-RU" altLang="ru-RU" sz="1400" i="1" dirty="0" smtClean="0"/>
              <a:t>МКД – </a:t>
            </a:r>
            <a:r>
              <a:rPr lang="ru-RU" altLang="ru-RU" sz="1600" b="1" i="1" dirty="0">
                <a:solidFill>
                  <a:schemeClr val="accent6">
                    <a:lumMod val="50000"/>
                  </a:schemeClr>
                </a:solidFill>
              </a:rPr>
              <a:t>97 д</a:t>
            </a:r>
            <a:r>
              <a:rPr lang="ru-RU" altLang="ru-RU" sz="1600" b="1" i="1" dirty="0" smtClean="0">
                <a:solidFill>
                  <a:schemeClr val="accent6">
                    <a:lumMod val="50000"/>
                  </a:schemeClr>
                </a:solidFill>
              </a:rPr>
              <a:t>воров</a:t>
            </a:r>
            <a:endParaRPr lang="ru-RU" altLang="ru-RU" sz="1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flipV="1">
            <a:off x="968123" y="2639231"/>
            <a:ext cx="11039233" cy="282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968123" y="2082082"/>
            <a:ext cx="946569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i="1" dirty="0"/>
              <a:t>приобретение жилых помещений, строительство многоквартирных домов </a:t>
            </a:r>
            <a:r>
              <a:rPr lang="ru-RU" altLang="ru-RU" sz="1400" i="1" dirty="0" smtClean="0"/>
              <a:t>– </a:t>
            </a: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</a:rPr>
              <a:t>25,3 тыс. кв. м                         </a:t>
            </a:r>
            <a:endParaRPr lang="ru-RU" sz="1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49" name="Группа 48"/>
          <p:cNvGrpSpPr/>
          <p:nvPr/>
        </p:nvGrpSpPr>
        <p:grpSpPr>
          <a:xfrm>
            <a:off x="963527" y="3775964"/>
            <a:ext cx="11039234" cy="828968"/>
            <a:chOff x="772623" y="2881567"/>
            <a:chExt cx="11039234" cy="828968"/>
          </a:xfrm>
        </p:grpSpPr>
        <p:cxnSp>
          <p:nvCxnSpPr>
            <p:cNvPr id="50" name="Прямая соединительная линия 49"/>
            <p:cNvCxnSpPr/>
            <p:nvPr/>
          </p:nvCxnSpPr>
          <p:spPr>
            <a:xfrm flipV="1">
              <a:off x="772623" y="2881567"/>
              <a:ext cx="11039234" cy="18433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grpSp>
          <p:nvGrpSpPr>
            <p:cNvPr id="58" name="Группа 57"/>
            <p:cNvGrpSpPr/>
            <p:nvPr/>
          </p:nvGrpSpPr>
          <p:grpSpPr>
            <a:xfrm>
              <a:off x="933994" y="2968067"/>
              <a:ext cx="9721778" cy="742468"/>
              <a:chOff x="520792" y="4369945"/>
              <a:chExt cx="9721778" cy="742468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520792" y="4804636"/>
                <a:ext cx="9721778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ru-RU" sz="1400" i="1" dirty="0"/>
                  <a:t>поддержка спортивных организаций, осуществляющих подготовку спортивного резерва для сборных команд</a:t>
                </a:r>
              </a:p>
            </p:txBody>
          </p:sp>
          <p:sp>
            <p:nvSpPr>
              <p:cNvPr id="60" name="TextBox 26"/>
              <p:cNvSpPr txBox="1">
                <a:spLocks noChangeArrowheads="1"/>
              </p:cNvSpPr>
              <p:nvPr/>
            </p:nvSpPr>
            <p:spPr bwMode="auto">
              <a:xfrm>
                <a:off x="2932123" y="4369945"/>
                <a:ext cx="1797212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None/>
                </a:pPr>
                <a:r>
                  <a:rPr lang="ru-RU" altLang="ru-RU" sz="2000" b="1" dirty="0" smtClean="0">
                    <a:solidFill>
                      <a:schemeClr val="accent5">
                        <a:lumMod val="25000"/>
                      </a:schemeClr>
                    </a:solidFill>
                    <a:latin typeface="+mn-lt"/>
                  </a:rPr>
                  <a:t>16 млн </a:t>
                </a:r>
                <a:r>
                  <a:rPr lang="ru-RU" altLang="ru-RU" sz="2000" b="1" dirty="0">
                    <a:solidFill>
                      <a:schemeClr val="accent5">
                        <a:lumMod val="25000"/>
                      </a:schemeClr>
                    </a:solidFill>
                    <a:latin typeface="+mn-lt"/>
                  </a:rPr>
                  <a:t>руб</a:t>
                </a:r>
                <a:r>
                  <a:rPr lang="ru-RU" altLang="ru-RU" sz="2000" b="1" dirty="0" smtClean="0">
                    <a:solidFill>
                      <a:schemeClr val="accent5">
                        <a:lumMod val="25000"/>
                      </a:schemeClr>
                    </a:solidFill>
                    <a:latin typeface="+mn-lt"/>
                  </a:rPr>
                  <a:t>.</a:t>
                </a:r>
                <a:endParaRPr lang="ru-RU" altLang="ru-RU" sz="2000" b="1" dirty="0">
                  <a:solidFill>
                    <a:schemeClr val="accent5">
                      <a:lumMod val="25000"/>
                    </a:schemeClr>
                  </a:solidFill>
                  <a:latin typeface="+mn-lt"/>
                </a:endParaRPr>
              </a:p>
            </p:txBody>
          </p:sp>
        </p:grpSp>
      </p:grpSp>
      <p:grpSp>
        <p:nvGrpSpPr>
          <p:cNvPr id="61" name="Группа 60"/>
          <p:cNvGrpSpPr/>
          <p:nvPr/>
        </p:nvGrpSpPr>
        <p:grpSpPr>
          <a:xfrm>
            <a:off x="1089265" y="2725613"/>
            <a:ext cx="9272335" cy="1060610"/>
            <a:chOff x="997143" y="2565932"/>
            <a:chExt cx="9272335" cy="1060610"/>
          </a:xfrm>
        </p:grpSpPr>
        <p:sp>
          <p:nvSpPr>
            <p:cNvPr id="67" name="TextBox 26"/>
            <p:cNvSpPr txBox="1">
              <a:spLocks noChangeArrowheads="1"/>
            </p:cNvSpPr>
            <p:nvPr/>
          </p:nvSpPr>
          <p:spPr bwMode="auto">
            <a:xfrm>
              <a:off x="3340187" y="2565932"/>
              <a:ext cx="2312904" cy="400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ru-RU" altLang="ru-RU" sz="2000" b="1" dirty="0" smtClean="0">
                  <a:solidFill>
                    <a:schemeClr val="accent5">
                      <a:lumMod val="25000"/>
                    </a:schemeClr>
                  </a:solidFill>
                  <a:latin typeface="+mn-lt"/>
                </a:rPr>
                <a:t>605 млн </a:t>
              </a:r>
              <a:r>
                <a:rPr lang="ru-RU" altLang="ru-RU" sz="2000" b="1" dirty="0">
                  <a:solidFill>
                    <a:schemeClr val="accent5">
                      <a:lumMod val="25000"/>
                    </a:schemeClr>
                  </a:solidFill>
                  <a:latin typeface="+mn-lt"/>
                </a:rPr>
                <a:t>руб</a:t>
              </a:r>
              <a:r>
                <a:rPr lang="ru-RU" altLang="ru-RU" sz="2000" b="1" dirty="0" smtClean="0">
                  <a:solidFill>
                    <a:schemeClr val="accent5">
                      <a:lumMod val="25000"/>
                    </a:schemeClr>
                  </a:solidFill>
                  <a:latin typeface="+mn-lt"/>
                </a:rPr>
                <a:t>.</a:t>
              </a:r>
              <a:endParaRPr lang="ru-RU" altLang="ru-RU" sz="2000" b="1" dirty="0">
                <a:solidFill>
                  <a:schemeClr val="accent5">
                    <a:lumMod val="25000"/>
                  </a:schemeClr>
                </a:solidFill>
                <a:latin typeface="+mn-lt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997143" y="3041767"/>
              <a:ext cx="9272335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400" i="1" dirty="0" smtClean="0"/>
                <a:t>текущий ремонт дорог - </a:t>
              </a:r>
              <a:r>
                <a:rPr lang="ru-RU" sz="1600" b="1" i="1" dirty="0">
                  <a:solidFill>
                    <a:schemeClr val="accent6">
                      <a:lumMod val="50000"/>
                    </a:schemeClr>
                  </a:solidFill>
                </a:rPr>
                <a:t>18 </a:t>
              </a:r>
              <a:r>
                <a:rPr lang="ru-RU" sz="1600" b="1" i="1" dirty="0" smtClean="0">
                  <a:solidFill>
                    <a:schemeClr val="accent6">
                      <a:lumMod val="50000"/>
                    </a:schemeClr>
                  </a:solidFill>
                </a:rPr>
                <a:t>объектов, 322,2 </a:t>
              </a:r>
              <a:r>
                <a:rPr lang="ru-RU" sz="1600" b="1" i="1" dirty="0">
                  <a:solidFill>
                    <a:schemeClr val="accent6">
                      <a:lumMod val="50000"/>
                    </a:schemeClr>
                  </a:solidFill>
                </a:rPr>
                <a:t>тыс. кв. </a:t>
              </a:r>
              <a:r>
                <a:rPr lang="ru-RU" sz="1600" b="1" i="1" dirty="0" smtClean="0">
                  <a:solidFill>
                    <a:schemeClr val="accent6">
                      <a:lumMod val="50000"/>
                    </a:schemeClr>
                  </a:solidFill>
                </a:rPr>
                <a:t>м</a:t>
              </a:r>
            </a:p>
            <a:p>
              <a:pPr>
                <a:defRPr/>
              </a:pPr>
              <a:r>
                <a:rPr lang="ru-RU" sz="1400" i="1" dirty="0" smtClean="0"/>
                <a:t>устройство (модернизация) светофорных объектов </a:t>
              </a:r>
              <a:r>
                <a:rPr lang="ru-RU" sz="1600" i="1" dirty="0" smtClean="0"/>
                <a:t>- </a:t>
              </a:r>
              <a:r>
                <a:rPr lang="ru-RU" sz="1600" b="1" i="1" dirty="0">
                  <a:solidFill>
                    <a:schemeClr val="accent6">
                      <a:lumMod val="50000"/>
                    </a:schemeClr>
                  </a:solidFill>
                </a:rPr>
                <a:t>установка 18 </a:t>
              </a:r>
              <a:r>
                <a:rPr lang="ru-RU" sz="1600" b="1" i="1" dirty="0" smtClean="0">
                  <a:solidFill>
                    <a:schemeClr val="accent6">
                      <a:lumMod val="50000"/>
                    </a:schemeClr>
                  </a:solidFill>
                </a:rPr>
                <a:t>светофоров</a:t>
              </a:r>
              <a:endParaRPr lang="ru-RU" sz="1600" b="1" i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968123" y="2331881"/>
            <a:ext cx="955418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ru-RU" sz="1400" i="1" dirty="0" smtClean="0"/>
              <a:t>строительство автомобильной дороги по ул. Сапфирной в жилом районе Ива-1 – </a:t>
            </a:r>
            <a:r>
              <a:rPr lang="ru-RU" altLang="ru-RU" sz="1600" b="1" i="1" dirty="0">
                <a:solidFill>
                  <a:schemeClr val="accent6">
                    <a:lumMod val="50000"/>
                  </a:schemeClr>
                </a:solidFill>
              </a:rPr>
              <a:t>1,25 </a:t>
            </a:r>
            <a:r>
              <a:rPr lang="ru-RU" altLang="ru-RU" sz="1600" b="1" i="1" dirty="0" smtClean="0">
                <a:solidFill>
                  <a:schemeClr val="accent6">
                    <a:lumMod val="50000"/>
                  </a:schemeClr>
                </a:solidFill>
              </a:rPr>
              <a:t>км</a:t>
            </a:r>
            <a:endParaRPr lang="ru-RU" altLang="ru-RU" sz="1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 flipV="1">
            <a:off x="851011" y="4769465"/>
            <a:ext cx="11041512" cy="40722"/>
          </a:xfrm>
          <a:prstGeom prst="line">
            <a:avLst/>
          </a:prstGeom>
          <a:ln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72" name="Группа 71"/>
          <p:cNvGrpSpPr/>
          <p:nvPr/>
        </p:nvGrpSpPr>
        <p:grpSpPr>
          <a:xfrm>
            <a:off x="1125557" y="4873448"/>
            <a:ext cx="9447232" cy="713788"/>
            <a:chOff x="288493" y="1283032"/>
            <a:chExt cx="9447232" cy="713788"/>
          </a:xfrm>
        </p:grpSpPr>
        <p:sp>
          <p:nvSpPr>
            <p:cNvPr id="74" name="TextBox 26"/>
            <p:cNvSpPr txBox="1">
              <a:spLocks noChangeArrowheads="1"/>
            </p:cNvSpPr>
            <p:nvPr/>
          </p:nvSpPr>
          <p:spPr bwMode="auto">
            <a:xfrm>
              <a:off x="2660887" y="1283032"/>
              <a:ext cx="24447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ru-RU" altLang="ru-RU" sz="2000" b="1" dirty="0" smtClean="0">
                  <a:solidFill>
                    <a:schemeClr val="accent5">
                      <a:lumMod val="25000"/>
                    </a:schemeClr>
                  </a:solidFill>
                  <a:latin typeface="+mn-lt"/>
                </a:rPr>
                <a:t>761 млн </a:t>
              </a:r>
              <a:r>
                <a:rPr lang="ru-RU" altLang="ru-RU" sz="2000" b="1" dirty="0">
                  <a:solidFill>
                    <a:schemeClr val="accent5">
                      <a:lumMod val="25000"/>
                    </a:schemeClr>
                  </a:solidFill>
                  <a:latin typeface="+mn-lt"/>
                </a:rPr>
                <a:t>руб</a:t>
              </a:r>
              <a:r>
                <a:rPr lang="ru-RU" altLang="ru-RU" sz="2000" b="1" dirty="0" smtClean="0">
                  <a:solidFill>
                    <a:schemeClr val="accent5">
                      <a:lumMod val="25000"/>
                    </a:schemeClr>
                  </a:solidFill>
                  <a:latin typeface="+mn-lt"/>
                </a:rPr>
                <a:t>.</a:t>
              </a:r>
              <a:endParaRPr lang="ru-RU" altLang="ru-RU" sz="2000" b="1" dirty="0">
                <a:solidFill>
                  <a:schemeClr val="accent5">
                    <a:lumMod val="25000"/>
                  </a:schemeClr>
                </a:solidFill>
                <a:latin typeface="+mn-lt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88493" y="1689043"/>
              <a:ext cx="9447232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400" i="1" dirty="0"/>
                <a:t>реконструкция здания Гимназии № 17, строительство корпусов Гимназии № 33, «Школы дизайна «Точка</a:t>
              </a:r>
              <a:r>
                <a:rPr lang="ru-RU" sz="1400" i="1" dirty="0" smtClean="0"/>
                <a:t>»</a:t>
              </a:r>
              <a:endParaRPr lang="ru-RU" sz="1400" i="1" dirty="0"/>
            </a:p>
          </p:txBody>
        </p:sp>
      </p:grpSp>
      <p:grpSp>
        <p:nvGrpSpPr>
          <p:cNvPr id="81" name="Группа 80"/>
          <p:cNvGrpSpPr/>
          <p:nvPr/>
        </p:nvGrpSpPr>
        <p:grpSpPr>
          <a:xfrm>
            <a:off x="1132047" y="5809986"/>
            <a:ext cx="7897219" cy="950380"/>
            <a:chOff x="803550" y="5638442"/>
            <a:chExt cx="7897219" cy="950380"/>
          </a:xfrm>
        </p:grpSpPr>
        <p:sp>
          <p:nvSpPr>
            <p:cNvPr id="82" name="TextBox 26"/>
            <p:cNvSpPr txBox="1">
              <a:spLocks noChangeArrowheads="1"/>
            </p:cNvSpPr>
            <p:nvPr/>
          </p:nvSpPr>
          <p:spPr bwMode="auto">
            <a:xfrm>
              <a:off x="3207732" y="5638442"/>
              <a:ext cx="195277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ru-RU" altLang="ru-RU" sz="2000" b="1" dirty="0" smtClean="0">
                  <a:solidFill>
                    <a:schemeClr val="accent5">
                      <a:lumMod val="25000"/>
                    </a:schemeClr>
                  </a:solidFill>
                  <a:latin typeface="+mn-lt"/>
                </a:rPr>
                <a:t>158 </a:t>
              </a:r>
              <a:r>
                <a:rPr lang="ru-RU" altLang="ru-RU" sz="2000" b="1" dirty="0">
                  <a:solidFill>
                    <a:schemeClr val="accent5">
                      <a:lumMod val="25000"/>
                    </a:schemeClr>
                  </a:solidFill>
                  <a:latin typeface="+mn-lt"/>
                </a:rPr>
                <a:t>млн руб.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803550" y="6065602"/>
              <a:ext cx="7897219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400" i="1" dirty="0"/>
                <a:t>оснащение музыкальными инструментами, оборудованием и учебными материалами; создание модельных муниципальных библиотек; капремонт Пермского </a:t>
              </a:r>
              <a:r>
                <a:rPr lang="ru-RU" sz="1400" i="1" dirty="0" err="1"/>
                <a:t>ТЮЗа</a:t>
              </a:r>
              <a:endParaRPr lang="ru-RU" sz="1400" i="1" dirty="0"/>
            </a:p>
          </p:txBody>
        </p:sp>
      </p:grpSp>
      <p:cxnSp>
        <p:nvCxnSpPr>
          <p:cNvPr id="88" name="Прямая соединительная линия 87"/>
          <p:cNvCxnSpPr/>
          <p:nvPr/>
        </p:nvCxnSpPr>
        <p:spPr>
          <a:xfrm flipV="1">
            <a:off x="963527" y="5783458"/>
            <a:ext cx="10032094" cy="36668"/>
          </a:xfrm>
          <a:prstGeom prst="line">
            <a:avLst/>
          </a:prstGeom>
          <a:ln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5" name="Рисунок 2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23" b="23303"/>
          <a:stretch/>
        </p:blipFill>
        <p:spPr bwMode="auto">
          <a:xfrm>
            <a:off x="-162677" y="1171196"/>
            <a:ext cx="3480585" cy="996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Рисунок 3"/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25" b="20154"/>
          <a:stretch/>
        </p:blipFill>
        <p:spPr bwMode="auto">
          <a:xfrm>
            <a:off x="0" y="3712840"/>
            <a:ext cx="2949146" cy="864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Рисунок 4"/>
          <p:cNvPicPr>
            <a:picLocks noChangeAspect="1"/>
          </p:cNvPicPr>
          <p:nvPr/>
        </p:nvPicPr>
        <p:blipFill rotWithShape="1"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96" b="22633"/>
          <a:stretch/>
        </p:blipFill>
        <p:spPr bwMode="auto">
          <a:xfrm>
            <a:off x="117921" y="4866122"/>
            <a:ext cx="2713303" cy="8943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  <a:alpha val="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48" name="Рисунок 5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1080" y="5676077"/>
            <a:ext cx="3742095" cy="995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TextBox 26"/>
          <p:cNvSpPr txBox="1">
            <a:spLocks noChangeArrowheads="1"/>
          </p:cNvSpPr>
          <p:nvPr/>
        </p:nvSpPr>
        <p:spPr bwMode="auto">
          <a:xfrm>
            <a:off x="3210096" y="1331350"/>
            <a:ext cx="2312904" cy="400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ru-RU" altLang="ru-RU" sz="2000" b="1" dirty="0" smtClean="0">
                <a:solidFill>
                  <a:schemeClr val="accent5">
                    <a:lumMod val="25000"/>
                  </a:schemeClr>
                </a:solidFill>
                <a:latin typeface="+mn-lt"/>
              </a:rPr>
              <a:t>3 444 млн </a:t>
            </a:r>
            <a:r>
              <a:rPr lang="ru-RU" altLang="ru-RU" sz="2000" b="1" dirty="0">
                <a:solidFill>
                  <a:schemeClr val="accent5">
                    <a:lumMod val="25000"/>
                  </a:schemeClr>
                </a:solidFill>
                <a:latin typeface="+mn-lt"/>
              </a:rPr>
              <a:t>руб</a:t>
            </a:r>
            <a:r>
              <a:rPr lang="ru-RU" altLang="ru-RU" sz="2000" b="1" dirty="0" smtClean="0">
                <a:solidFill>
                  <a:schemeClr val="accent5">
                    <a:lumMod val="25000"/>
                  </a:schemeClr>
                </a:solidFill>
                <a:latin typeface="+mn-lt"/>
              </a:rPr>
              <a:t>.</a:t>
            </a:r>
            <a:endParaRPr lang="ru-RU" altLang="ru-RU" sz="2000" b="1" dirty="0">
              <a:solidFill>
                <a:schemeClr val="accent5">
                  <a:lumMod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705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2840EDD-EBF4-4F8A-BF8F-CE7C766AB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39" y="198336"/>
            <a:ext cx="10954731" cy="921241"/>
          </a:xfrm>
        </p:spPr>
        <p:txBody>
          <a:bodyPr>
            <a:normAutofit/>
          </a:bodyPr>
          <a:lstStyle/>
          <a:p>
            <a:r>
              <a:rPr lang="ru-RU" dirty="0"/>
              <a:t>Основные итоги деятельности в </a:t>
            </a:r>
            <a:r>
              <a:rPr lang="ru-RU" dirty="0" smtClean="0"/>
              <a:t>2022 </a:t>
            </a:r>
            <a:r>
              <a:rPr lang="ru-RU" dirty="0"/>
              <a:t>году: благоустройство города к 300-летию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="" xmlns:a16="http://schemas.microsoft.com/office/drawing/2014/main" id="{C40C0D8C-B237-46C8-A575-4B7BBF5074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750877" y="6218428"/>
            <a:ext cx="1441122" cy="586033"/>
          </a:xfrm>
        </p:spPr>
        <p:txBody>
          <a:bodyPr/>
          <a:lstStyle/>
          <a:p>
            <a:r>
              <a:rPr lang="ru-RU" dirty="0" smtClean="0"/>
              <a:t>3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F5594ED9-0418-433B-B94E-B866B6828D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7137603" y="0"/>
            <a:ext cx="5054396" cy="1333500"/>
          </a:xfrm>
          <a:prstGeom prst="rect">
            <a:avLst/>
          </a:prstGeom>
        </p:spPr>
      </p:pic>
      <p:cxnSp>
        <p:nvCxnSpPr>
          <p:cNvPr id="31" name="Прямая соединительная линия 30"/>
          <p:cNvCxnSpPr/>
          <p:nvPr/>
        </p:nvCxnSpPr>
        <p:spPr>
          <a:xfrm flipV="1">
            <a:off x="615349" y="2643369"/>
            <a:ext cx="11039233" cy="282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535039" y="5865146"/>
            <a:ext cx="11041512" cy="40722"/>
          </a:xfrm>
          <a:prstGeom prst="line">
            <a:avLst/>
          </a:prstGeom>
          <a:ln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615349" y="5338817"/>
            <a:ext cx="11041512" cy="40722"/>
          </a:xfrm>
          <a:prstGeom prst="line">
            <a:avLst/>
          </a:prstGeom>
          <a:ln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43" name="Группа 42"/>
          <p:cNvGrpSpPr/>
          <p:nvPr/>
        </p:nvGrpSpPr>
        <p:grpSpPr>
          <a:xfrm>
            <a:off x="921240" y="5902311"/>
            <a:ext cx="10505815" cy="396141"/>
            <a:chOff x="811736" y="4003868"/>
            <a:chExt cx="10505815" cy="396141"/>
          </a:xfrm>
        </p:grpSpPr>
        <p:sp>
          <p:nvSpPr>
            <p:cNvPr id="44" name="TextBox 26"/>
            <p:cNvSpPr txBox="1">
              <a:spLocks noChangeArrowheads="1"/>
            </p:cNvSpPr>
            <p:nvPr/>
          </p:nvSpPr>
          <p:spPr bwMode="auto">
            <a:xfrm>
              <a:off x="9291181" y="4003868"/>
              <a:ext cx="202637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ru-RU" altLang="ru-RU" sz="1800" b="1" dirty="0" smtClean="0">
                  <a:solidFill>
                    <a:schemeClr val="accent4">
                      <a:lumMod val="25000"/>
                    </a:schemeClr>
                  </a:solidFill>
                  <a:latin typeface="+mn-lt"/>
                </a:rPr>
                <a:t>1 256 млн </a:t>
              </a:r>
              <a:r>
                <a:rPr lang="ru-RU" altLang="ru-RU" sz="1800" b="1" dirty="0">
                  <a:solidFill>
                    <a:schemeClr val="accent4">
                      <a:lumMod val="25000"/>
                    </a:schemeClr>
                  </a:solidFill>
                  <a:latin typeface="+mn-lt"/>
                </a:rPr>
                <a:t>руб</a:t>
              </a:r>
              <a:r>
                <a:rPr lang="ru-RU" altLang="ru-RU" sz="1800" b="1" dirty="0" smtClean="0">
                  <a:solidFill>
                    <a:schemeClr val="accent4">
                      <a:lumMod val="25000"/>
                    </a:schemeClr>
                  </a:solidFill>
                  <a:latin typeface="+mn-lt"/>
                </a:rPr>
                <a:t>.</a:t>
              </a:r>
              <a:endParaRPr lang="ru-RU" altLang="ru-RU" sz="1800" b="1" dirty="0">
                <a:solidFill>
                  <a:schemeClr val="accent4">
                    <a:lumMod val="25000"/>
                  </a:schemeClr>
                </a:solidFill>
                <a:latin typeface="+mn-lt"/>
              </a:endParaRPr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811736" y="4120445"/>
              <a:ext cx="7298955" cy="2795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ru-RU" b="1" dirty="0">
                  <a:solidFill>
                    <a:schemeClr val="accent2">
                      <a:lumMod val="50000"/>
                    </a:schemeClr>
                  </a:solidFill>
                </a:rPr>
                <a:t>Ремонт фасадов многоквартирных </a:t>
              </a:r>
              <a:r>
                <a:rPr lang="ru-RU" b="1" dirty="0" smtClean="0">
                  <a:solidFill>
                    <a:schemeClr val="accent2">
                      <a:lumMod val="50000"/>
                    </a:schemeClr>
                  </a:solidFill>
                </a:rPr>
                <a:t>домов </a:t>
              </a:r>
              <a:r>
                <a:rPr lang="ru-RU" i="1" dirty="0" smtClean="0">
                  <a:solidFill>
                    <a:schemeClr val="accent2">
                      <a:lumMod val="50000"/>
                    </a:schemeClr>
                  </a:solidFill>
                </a:rPr>
                <a:t>– </a:t>
              </a:r>
              <a:r>
                <a:rPr lang="ru-RU" b="1" i="1" dirty="0" smtClean="0">
                  <a:solidFill>
                    <a:schemeClr val="accent6">
                      <a:lumMod val="50000"/>
                    </a:schemeClr>
                  </a:solidFill>
                </a:rPr>
                <a:t>60 </a:t>
              </a:r>
              <a:r>
                <a:rPr lang="ru-RU" i="1" dirty="0" smtClean="0">
                  <a:solidFill>
                    <a:schemeClr val="accent6">
                      <a:lumMod val="50000"/>
                    </a:schemeClr>
                  </a:solidFill>
                </a:rPr>
                <a:t>фасадов</a:t>
              </a:r>
              <a:endParaRPr lang="ru-RU" i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51" name="Группа 50"/>
          <p:cNvGrpSpPr/>
          <p:nvPr/>
        </p:nvGrpSpPr>
        <p:grpSpPr>
          <a:xfrm>
            <a:off x="921240" y="6332444"/>
            <a:ext cx="10474870" cy="557173"/>
            <a:chOff x="863005" y="5626453"/>
            <a:chExt cx="10474870" cy="557173"/>
          </a:xfrm>
        </p:grpSpPr>
        <p:sp>
          <p:nvSpPr>
            <p:cNvPr id="52" name="TextBox 26"/>
            <p:cNvSpPr txBox="1">
              <a:spLocks noChangeArrowheads="1"/>
            </p:cNvSpPr>
            <p:nvPr/>
          </p:nvSpPr>
          <p:spPr bwMode="auto">
            <a:xfrm>
              <a:off x="9641569" y="5626453"/>
              <a:ext cx="16963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ru-RU" altLang="ru-RU" sz="1800" b="1" dirty="0" smtClean="0">
                  <a:solidFill>
                    <a:schemeClr val="accent4">
                      <a:lumMod val="25000"/>
                    </a:schemeClr>
                  </a:solidFill>
                  <a:latin typeface="+mn-lt"/>
                </a:rPr>
                <a:t>90 млн </a:t>
              </a:r>
              <a:r>
                <a:rPr lang="ru-RU" altLang="ru-RU" sz="1800" b="1" dirty="0">
                  <a:solidFill>
                    <a:schemeClr val="accent4">
                      <a:lumMod val="25000"/>
                    </a:schemeClr>
                  </a:solidFill>
                  <a:latin typeface="+mn-lt"/>
                </a:rPr>
                <a:t>руб</a:t>
              </a:r>
              <a:r>
                <a:rPr lang="ru-RU" altLang="ru-RU" sz="1800" b="1" dirty="0" smtClean="0">
                  <a:solidFill>
                    <a:schemeClr val="accent4">
                      <a:lumMod val="25000"/>
                    </a:schemeClr>
                  </a:solidFill>
                  <a:latin typeface="+mn-lt"/>
                </a:rPr>
                <a:t>.</a:t>
              </a:r>
              <a:endParaRPr lang="ru-RU" altLang="ru-RU" sz="1800" b="1" dirty="0">
                <a:solidFill>
                  <a:schemeClr val="accent4">
                    <a:lumMod val="25000"/>
                  </a:schemeClr>
                </a:solidFill>
                <a:latin typeface="+mn-lt"/>
              </a:endParaRPr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863005" y="5655276"/>
              <a:ext cx="9025510" cy="5283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700"/>
                </a:lnSpc>
              </a:pPr>
              <a:r>
                <a:rPr lang="ru-RU" b="1" dirty="0" smtClean="0">
                  <a:solidFill>
                    <a:schemeClr val="accent2">
                      <a:lumMod val="50000"/>
                    </a:schemeClr>
                  </a:solidFill>
                </a:rPr>
                <a:t>Благоустройство микрорайонов ИЖС</a:t>
              </a:r>
              <a:r>
                <a:rPr lang="ru-RU" sz="1600" b="1" dirty="0" smtClean="0">
                  <a:solidFill>
                    <a:schemeClr val="accent2">
                      <a:lumMod val="50000"/>
                    </a:schemeClr>
                  </a:solidFill>
                </a:rPr>
                <a:t> </a:t>
              </a:r>
            </a:p>
            <a:p>
              <a:pPr>
                <a:lnSpc>
                  <a:spcPts val="1700"/>
                </a:lnSpc>
              </a:pPr>
              <a:r>
                <a:rPr lang="ru-RU" sz="1600" i="1" dirty="0" smtClean="0">
                  <a:solidFill>
                    <a:schemeClr val="bg1"/>
                  </a:solidFill>
                </a:rPr>
                <a:t>(в </a:t>
              </a:r>
              <a:r>
                <a:rPr lang="ru-RU" sz="1600" i="1" dirty="0" err="1" smtClean="0">
                  <a:solidFill>
                    <a:schemeClr val="bg1"/>
                  </a:solidFill>
                </a:rPr>
                <a:t>т.ч</a:t>
              </a:r>
              <a:r>
                <a:rPr lang="ru-RU" sz="1600" i="1" dirty="0" smtClean="0">
                  <a:solidFill>
                    <a:schemeClr val="bg1"/>
                  </a:solidFill>
                </a:rPr>
                <a:t>. обустройство тротуаров, ремонт дорог, строительство сетей водоснабжения)</a:t>
              </a:r>
              <a:endParaRPr lang="ru-RU" sz="1600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996423" y="1198750"/>
            <a:ext cx="10314708" cy="1242702"/>
            <a:chOff x="1001429" y="1044627"/>
            <a:chExt cx="10314708" cy="1242702"/>
          </a:xfrm>
        </p:grpSpPr>
        <p:sp>
          <p:nvSpPr>
            <p:cNvPr id="34" name="TextBox 33"/>
            <p:cNvSpPr txBox="1"/>
            <p:nvPr/>
          </p:nvSpPr>
          <p:spPr>
            <a:xfrm>
              <a:off x="1001429" y="1044627"/>
              <a:ext cx="7982212" cy="2795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>
                <a:lnSpc>
                  <a:spcPts val="1400"/>
                </a:lnSpc>
                <a:defRPr sz="2000" b="1">
                  <a:solidFill>
                    <a:schemeClr val="accent1">
                      <a:lumMod val="75000"/>
                    </a:schemeClr>
                  </a:solidFill>
                </a:defRPr>
              </a:lvl1pPr>
            </a:lstStyle>
            <a:p>
              <a:r>
                <a:rPr lang="ru-RU" sz="1800" dirty="0">
                  <a:solidFill>
                    <a:schemeClr val="accent2">
                      <a:lumMod val="50000"/>
                    </a:schemeClr>
                  </a:solidFill>
                </a:rPr>
                <a:t>Комплексное благоустройство</a:t>
              </a:r>
            </a:p>
          </p:txBody>
        </p:sp>
        <p:grpSp>
          <p:nvGrpSpPr>
            <p:cNvPr id="55" name="Группа 54"/>
            <p:cNvGrpSpPr/>
            <p:nvPr/>
          </p:nvGrpSpPr>
          <p:grpSpPr>
            <a:xfrm>
              <a:off x="1028219" y="1909834"/>
              <a:ext cx="10287917" cy="377495"/>
              <a:chOff x="1056644" y="1330977"/>
              <a:chExt cx="10287917" cy="377495"/>
            </a:xfrm>
          </p:grpSpPr>
          <p:sp>
            <p:nvSpPr>
              <p:cNvPr id="56" name="TextBox 16"/>
              <p:cNvSpPr txBox="1">
                <a:spLocks noChangeArrowheads="1"/>
              </p:cNvSpPr>
              <p:nvPr/>
            </p:nvSpPr>
            <p:spPr bwMode="auto">
              <a:xfrm>
                <a:off x="9165986" y="1339140"/>
                <a:ext cx="217857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1800" b="1" dirty="0" smtClean="0">
                    <a:solidFill>
                      <a:schemeClr val="accent4">
                        <a:lumMod val="25000"/>
                      </a:schemeClr>
                    </a:solidFill>
                    <a:latin typeface="+mn-lt"/>
                  </a:rPr>
                  <a:t>203 млн руб.</a:t>
                </a:r>
                <a:endParaRPr lang="ru-RU" altLang="ru-RU" sz="1800" b="1" dirty="0">
                  <a:solidFill>
                    <a:schemeClr val="accent4">
                      <a:lumMod val="25000"/>
                    </a:schemeClr>
                  </a:solidFill>
                  <a:latin typeface="+mn-lt"/>
                </a:endParaRPr>
              </a:p>
            </p:txBody>
          </p:sp>
          <p:sp>
            <p:nvSpPr>
              <p:cNvPr id="57" name="Прямоугольник 56"/>
              <p:cNvSpPr/>
              <p:nvPr/>
            </p:nvSpPr>
            <p:spPr>
              <a:xfrm>
                <a:off x="1056644" y="1330977"/>
                <a:ext cx="7805246" cy="271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400"/>
                  </a:lnSpc>
                </a:pPr>
                <a:r>
                  <a:rPr lang="ru-RU" sz="1600" i="1" dirty="0">
                    <a:solidFill>
                      <a:schemeClr val="bg1"/>
                    </a:solidFill>
                  </a:rPr>
                  <a:t>у</a:t>
                </a:r>
                <a:r>
                  <a:rPr lang="ru-RU" sz="1600" i="1" dirty="0" smtClean="0">
                    <a:solidFill>
                      <a:schemeClr val="bg1"/>
                    </a:solidFill>
                  </a:rPr>
                  <a:t>л. Петропавловская </a:t>
                </a:r>
                <a:r>
                  <a:rPr lang="ru-RU" sz="1600" i="1" dirty="0" smtClean="0"/>
                  <a:t>– </a:t>
                </a:r>
                <a:r>
                  <a:rPr lang="ru-RU" sz="1600" b="1" i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68,7</a:t>
                </a:r>
                <a:r>
                  <a:rPr lang="ru-RU" sz="1600" i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тыс. кв. м</a:t>
                </a:r>
                <a:endParaRPr lang="ru-RU" sz="1600" i="1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70" name="Группа 69"/>
            <p:cNvGrpSpPr/>
            <p:nvPr/>
          </p:nvGrpSpPr>
          <p:grpSpPr>
            <a:xfrm>
              <a:off x="1028219" y="1634387"/>
              <a:ext cx="10287918" cy="385644"/>
              <a:chOff x="1071182" y="1375150"/>
              <a:chExt cx="10287918" cy="385644"/>
            </a:xfrm>
          </p:grpSpPr>
          <p:sp>
            <p:nvSpPr>
              <p:cNvPr id="71" name="TextBox 16"/>
              <p:cNvSpPr txBox="1">
                <a:spLocks noChangeArrowheads="1"/>
              </p:cNvSpPr>
              <p:nvPr/>
            </p:nvSpPr>
            <p:spPr bwMode="auto">
              <a:xfrm>
                <a:off x="9180525" y="1391462"/>
                <a:ext cx="217857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1800" b="1" dirty="0" smtClean="0">
                    <a:solidFill>
                      <a:schemeClr val="accent4">
                        <a:lumMod val="25000"/>
                      </a:schemeClr>
                    </a:solidFill>
                    <a:latin typeface="+mn-lt"/>
                  </a:rPr>
                  <a:t>732 млн руб.</a:t>
                </a:r>
                <a:endParaRPr lang="ru-RU" altLang="ru-RU" sz="1800" b="1" dirty="0">
                  <a:solidFill>
                    <a:schemeClr val="accent4">
                      <a:lumMod val="25000"/>
                    </a:schemeClr>
                  </a:solidFill>
                  <a:latin typeface="+mn-lt"/>
                </a:endParaRPr>
              </a:p>
            </p:txBody>
          </p:sp>
          <p:sp>
            <p:nvSpPr>
              <p:cNvPr id="72" name="Прямоугольник 71"/>
              <p:cNvSpPr/>
              <p:nvPr/>
            </p:nvSpPr>
            <p:spPr>
              <a:xfrm>
                <a:off x="1071182" y="1375150"/>
                <a:ext cx="7805246" cy="271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400"/>
                  </a:lnSpc>
                </a:pPr>
                <a:r>
                  <a:rPr lang="ru-RU" sz="1600" i="1" dirty="0" smtClean="0">
                    <a:solidFill>
                      <a:schemeClr val="bg1"/>
                    </a:solidFill>
                  </a:rPr>
                  <a:t>Комсомольский проспект </a:t>
                </a:r>
                <a:r>
                  <a:rPr lang="ru-RU" sz="1600" i="1" dirty="0">
                    <a:solidFill>
                      <a:schemeClr val="bg1"/>
                    </a:solidFill>
                  </a:rPr>
                  <a:t>–</a:t>
                </a:r>
                <a:r>
                  <a:rPr lang="ru-RU" sz="1600" i="1" dirty="0" smtClean="0">
                    <a:solidFill>
                      <a:schemeClr val="bg1"/>
                    </a:solidFill>
                  </a:rPr>
                  <a:t> </a:t>
                </a:r>
                <a:r>
                  <a:rPr lang="ru-RU" sz="1600" b="1" i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21,9 </a:t>
                </a:r>
                <a:r>
                  <a:rPr lang="ru-RU" sz="1600" i="1" dirty="0">
                    <a:solidFill>
                      <a:schemeClr val="accent6">
                        <a:lumMod val="50000"/>
                      </a:schemeClr>
                    </a:solidFill>
                  </a:rPr>
                  <a:t>тыс. кв. м </a:t>
                </a:r>
              </a:p>
            </p:txBody>
          </p:sp>
        </p:grpSp>
      </p:grpSp>
      <p:grpSp>
        <p:nvGrpSpPr>
          <p:cNvPr id="4" name="Группа 3"/>
          <p:cNvGrpSpPr/>
          <p:nvPr/>
        </p:nvGrpSpPr>
        <p:grpSpPr>
          <a:xfrm>
            <a:off x="359623" y="2693831"/>
            <a:ext cx="11580386" cy="1437116"/>
            <a:chOff x="197017" y="2432112"/>
            <a:chExt cx="11580386" cy="1437116"/>
          </a:xfrm>
        </p:grpSpPr>
        <p:grpSp>
          <p:nvGrpSpPr>
            <p:cNvPr id="58" name="Группа 57"/>
            <p:cNvGrpSpPr/>
            <p:nvPr/>
          </p:nvGrpSpPr>
          <p:grpSpPr>
            <a:xfrm>
              <a:off x="197017" y="2432112"/>
              <a:ext cx="11580386" cy="1437116"/>
              <a:chOff x="24295" y="1971942"/>
              <a:chExt cx="11580386" cy="1437116"/>
            </a:xfrm>
          </p:grpSpPr>
          <p:sp>
            <p:nvSpPr>
              <p:cNvPr id="59" name="Прямоугольник 58"/>
              <p:cNvSpPr/>
              <p:nvPr/>
            </p:nvSpPr>
            <p:spPr>
              <a:xfrm>
                <a:off x="677719" y="1984060"/>
                <a:ext cx="7805246" cy="2795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400"/>
                  </a:lnSpc>
                </a:pPr>
                <a:r>
                  <a:rPr lang="ru-RU" b="1" dirty="0" smtClean="0">
                    <a:solidFill>
                      <a:schemeClr val="accent2">
                        <a:lumMod val="50000"/>
                      </a:schemeClr>
                    </a:solidFill>
                  </a:rPr>
                  <a:t>Благоустройство </a:t>
                </a:r>
                <a:r>
                  <a:rPr lang="ru-RU" b="1" dirty="0">
                    <a:solidFill>
                      <a:schemeClr val="accent2">
                        <a:lumMod val="50000"/>
                      </a:schemeClr>
                    </a:solidFill>
                  </a:rPr>
                  <a:t>скверов </a:t>
                </a:r>
              </a:p>
            </p:txBody>
          </p:sp>
          <p:pic>
            <p:nvPicPr>
              <p:cNvPr id="60" name="Рисунок 59"/>
              <p:cNvPicPr>
                <a:picLocks noChangeAspect="1"/>
              </p:cNvPicPr>
              <p:nvPr/>
            </p:nvPicPr>
            <p:blipFill rotWithShape="1">
              <a:blip r:embed="rId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0513" b="10989"/>
              <a:stretch/>
            </p:blipFill>
            <p:spPr>
              <a:xfrm>
                <a:off x="24295" y="1971942"/>
                <a:ext cx="478578" cy="345692"/>
              </a:xfrm>
              <a:prstGeom prst="rect">
                <a:avLst/>
              </a:prstGeom>
            </p:spPr>
          </p:pic>
          <p:grpSp>
            <p:nvGrpSpPr>
              <p:cNvPr id="61" name="Группа 60"/>
              <p:cNvGrpSpPr/>
              <p:nvPr/>
            </p:nvGrpSpPr>
            <p:grpSpPr>
              <a:xfrm>
                <a:off x="652234" y="2131447"/>
                <a:ext cx="10820470" cy="406554"/>
                <a:chOff x="652234" y="2045183"/>
                <a:chExt cx="10820470" cy="406554"/>
              </a:xfrm>
            </p:grpSpPr>
            <p:sp>
              <p:nvSpPr>
                <p:cNvPr id="68" name="TextBox 26"/>
                <p:cNvSpPr txBox="1">
                  <a:spLocks noChangeArrowheads="1"/>
                </p:cNvSpPr>
                <p:nvPr/>
              </p:nvSpPr>
              <p:spPr bwMode="auto">
                <a:xfrm>
                  <a:off x="9159800" y="2045183"/>
                  <a:ext cx="2312904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None/>
                  </a:pPr>
                  <a:r>
                    <a:rPr lang="ru-RU" altLang="ru-RU" sz="1800" b="1" dirty="0" smtClean="0">
                      <a:solidFill>
                        <a:schemeClr val="accent4">
                          <a:lumMod val="25000"/>
                        </a:schemeClr>
                      </a:solidFill>
                      <a:latin typeface="+mn-lt"/>
                    </a:rPr>
                    <a:t>542 млн </a:t>
                  </a:r>
                  <a:r>
                    <a:rPr lang="ru-RU" altLang="ru-RU" sz="1800" b="1" dirty="0">
                      <a:solidFill>
                        <a:schemeClr val="accent4">
                          <a:lumMod val="25000"/>
                        </a:schemeClr>
                      </a:solidFill>
                      <a:latin typeface="+mn-lt"/>
                    </a:rPr>
                    <a:t>руб</a:t>
                  </a:r>
                  <a:r>
                    <a:rPr lang="ru-RU" altLang="ru-RU" sz="1800" b="1" dirty="0" smtClean="0">
                      <a:solidFill>
                        <a:schemeClr val="accent4">
                          <a:lumMod val="25000"/>
                        </a:schemeClr>
                      </a:solidFill>
                      <a:latin typeface="+mn-lt"/>
                    </a:rPr>
                    <a:t>.</a:t>
                  </a:r>
                  <a:endParaRPr lang="ru-RU" altLang="ru-RU" sz="1800" b="1" dirty="0">
                    <a:solidFill>
                      <a:schemeClr val="accent4">
                        <a:lumMod val="25000"/>
                      </a:schemeClr>
                    </a:solidFill>
                    <a:latin typeface="+mn-lt"/>
                  </a:endParaRPr>
                </a:p>
              </p:txBody>
            </p:sp>
            <p:sp>
              <p:nvSpPr>
                <p:cNvPr id="69" name="Прямоугольник 68"/>
                <p:cNvSpPr/>
                <p:nvPr/>
              </p:nvSpPr>
              <p:spPr>
                <a:xfrm>
                  <a:off x="652234" y="2179868"/>
                  <a:ext cx="7805246" cy="27186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ts val="1400"/>
                    </a:lnSpc>
                  </a:pPr>
                  <a:r>
                    <a:rPr lang="ru-RU" sz="1600" i="1" dirty="0" smtClean="0">
                      <a:solidFill>
                        <a:schemeClr val="bg1"/>
                      </a:solidFill>
                    </a:rPr>
                    <a:t>Капитальный</a:t>
                  </a:r>
                  <a:r>
                    <a:rPr lang="ru-RU" sz="1600" i="1" dirty="0" smtClean="0"/>
                    <a:t> ремонт эспланады – </a:t>
                  </a:r>
                  <a:r>
                    <a:rPr lang="ru-RU" sz="1600" b="1" i="1" dirty="0" smtClean="0">
                      <a:solidFill>
                        <a:schemeClr val="accent6">
                          <a:lumMod val="50000"/>
                        </a:schemeClr>
                      </a:solidFill>
                    </a:rPr>
                    <a:t>5,5</a:t>
                  </a:r>
                  <a:r>
                    <a:rPr lang="ru-RU" sz="1600" i="1" dirty="0" smtClean="0">
                      <a:solidFill>
                        <a:schemeClr val="accent6">
                          <a:lumMod val="50000"/>
                        </a:schemeClr>
                      </a:solidFill>
                    </a:rPr>
                    <a:t> га</a:t>
                  </a:r>
                  <a:endParaRPr lang="ru-RU" sz="1600" i="1" dirty="0">
                    <a:solidFill>
                      <a:schemeClr val="accent6">
                        <a:lumMod val="50000"/>
                      </a:schemeClr>
                    </a:solidFill>
                  </a:endParaRPr>
                </a:p>
              </p:txBody>
            </p:sp>
          </p:grpSp>
          <p:grpSp>
            <p:nvGrpSpPr>
              <p:cNvPr id="62" name="Группа 61"/>
              <p:cNvGrpSpPr/>
              <p:nvPr/>
            </p:nvGrpSpPr>
            <p:grpSpPr>
              <a:xfrm>
                <a:off x="648727" y="2428925"/>
                <a:ext cx="10312333" cy="383517"/>
                <a:chOff x="646100" y="2324820"/>
                <a:chExt cx="10312333" cy="383517"/>
              </a:xfrm>
            </p:grpSpPr>
            <p:sp>
              <p:nvSpPr>
                <p:cNvPr id="66" name="TextBox 26"/>
                <p:cNvSpPr txBox="1">
                  <a:spLocks noChangeArrowheads="1"/>
                </p:cNvSpPr>
                <p:nvPr/>
              </p:nvSpPr>
              <p:spPr bwMode="auto">
                <a:xfrm>
                  <a:off x="9144797" y="2324820"/>
                  <a:ext cx="1813636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None/>
                  </a:pPr>
                  <a:r>
                    <a:rPr lang="ru-RU" altLang="ru-RU" sz="1800" b="1" dirty="0" smtClean="0">
                      <a:solidFill>
                        <a:schemeClr val="accent4">
                          <a:lumMod val="25000"/>
                        </a:schemeClr>
                      </a:solidFill>
                      <a:latin typeface="+mn-lt"/>
                    </a:rPr>
                    <a:t>206 млн </a:t>
                  </a:r>
                  <a:r>
                    <a:rPr lang="ru-RU" altLang="ru-RU" sz="1800" b="1" dirty="0">
                      <a:solidFill>
                        <a:schemeClr val="accent4">
                          <a:lumMod val="25000"/>
                        </a:schemeClr>
                      </a:solidFill>
                      <a:latin typeface="+mn-lt"/>
                    </a:rPr>
                    <a:t>руб</a:t>
                  </a:r>
                  <a:r>
                    <a:rPr lang="ru-RU" altLang="ru-RU" sz="1800" b="1" dirty="0" smtClean="0">
                      <a:solidFill>
                        <a:schemeClr val="accent4">
                          <a:lumMod val="25000"/>
                        </a:schemeClr>
                      </a:solidFill>
                      <a:latin typeface="+mn-lt"/>
                    </a:rPr>
                    <a:t>.</a:t>
                  </a:r>
                  <a:endParaRPr lang="ru-RU" altLang="ru-RU" sz="1800" b="1" dirty="0">
                    <a:solidFill>
                      <a:schemeClr val="accent4">
                        <a:lumMod val="25000"/>
                      </a:schemeClr>
                    </a:solidFill>
                    <a:latin typeface="+mn-lt"/>
                  </a:endParaRPr>
                </a:p>
              </p:txBody>
            </p:sp>
            <p:sp>
              <p:nvSpPr>
                <p:cNvPr id="67" name="Прямоугольник 66"/>
                <p:cNvSpPr/>
                <p:nvPr/>
              </p:nvSpPr>
              <p:spPr>
                <a:xfrm>
                  <a:off x="646100" y="2436468"/>
                  <a:ext cx="7805246" cy="27186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ts val="1400"/>
                    </a:lnSpc>
                  </a:pPr>
                  <a:r>
                    <a:rPr lang="ru-RU" sz="1600" i="1" dirty="0" smtClean="0">
                      <a:solidFill>
                        <a:schemeClr val="bg1"/>
                      </a:solidFill>
                    </a:rPr>
                    <a:t>Благоустройство набережной реки Кама </a:t>
                  </a:r>
                  <a:r>
                    <a:rPr lang="ru-RU" sz="1600" i="1" dirty="0">
                      <a:solidFill>
                        <a:schemeClr val="bg1"/>
                      </a:solidFill>
                    </a:rPr>
                    <a:t>–</a:t>
                  </a:r>
                  <a:r>
                    <a:rPr lang="ru-RU" sz="1600" i="1" dirty="0" smtClean="0"/>
                    <a:t> </a:t>
                  </a:r>
                  <a:r>
                    <a:rPr lang="ru-RU" sz="1600" b="1" i="1" dirty="0" smtClean="0">
                      <a:solidFill>
                        <a:schemeClr val="accent6">
                          <a:lumMod val="50000"/>
                        </a:schemeClr>
                      </a:solidFill>
                    </a:rPr>
                    <a:t>9,5</a:t>
                  </a:r>
                  <a:r>
                    <a:rPr lang="ru-RU" sz="1600" i="1" dirty="0" smtClean="0">
                      <a:solidFill>
                        <a:schemeClr val="accent6">
                          <a:lumMod val="50000"/>
                        </a:schemeClr>
                      </a:solidFill>
                    </a:rPr>
                    <a:t> </a:t>
                  </a:r>
                  <a:r>
                    <a:rPr lang="ru-RU" sz="1600" i="1" dirty="0">
                      <a:solidFill>
                        <a:schemeClr val="accent6">
                          <a:lumMod val="50000"/>
                        </a:schemeClr>
                      </a:solidFill>
                    </a:rPr>
                    <a:t>га</a:t>
                  </a:r>
                </a:p>
              </p:txBody>
            </p:sp>
          </p:grpSp>
          <p:grpSp>
            <p:nvGrpSpPr>
              <p:cNvPr id="63" name="Группа 62"/>
              <p:cNvGrpSpPr/>
              <p:nvPr/>
            </p:nvGrpSpPr>
            <p:grpSpPr>
              <a:xfrm>
                <a:off x="648727" y="3035979"/>
                <a:ext cx="10955954" cy="373079"/>
                <a:chOff x="646100" y="2460148"/>
                <a:chExt cx="10955954" cy="373079"/>
              </a:xfrm>
            </p:grpSpPr>
            <p:sp>
              <p:nvSpPr>
                <p:cNvPr id="64" name="TextBox 26"/>
                <p:cNvSpPr txBox="1">
                  <a:spLocks noChangeArrowheads="1"/>
                </p:cNvSpPr>
                <p:nvPr/>
              </p:nvSpPr>
              <p:spPr bwMode="auto">
                <a:xfrm>
                  <a:off x="9289150" y="2460148"/>
                  <a:ext cx="2312904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None/>
                  </a:pPr>
                  <a:r>
                    <a:rPr lang="ru-RU" altLang="ru-RU" sz="1800" b="1" dirty="0" smtClean="0">
                      <a:solidFill>
                        <a:schemeClr val="accent4">
                          <a:lumMod val="25000"/>
                        </a:schemeClr>
                      </a:solidFill>
                      <a:latin typeface="+mn-lt"/>
                    </a:rPr>
                    <a:t>23 млн </a:t>
                  </a:r>
                  <a:r>
                    <a:rPr lang="ru-RU" altLang="ru-RU" sz="1800" b="1" dirty="0">
                      <a:solidFill>
                        <a:schemeClr val="accent4">
                          <a:lumMod val="25000"/>
                        </a:schemeClr>
                      </a:solidFill>
                      <a:latin typeface="+mn-lt"/>
                    </a:rPr>
                    <a:t>руб</a:t>
                  </a:r>
                  <a:r>
                    <a:rPr lang="ru-RU" altLang="ru-RU" sz="1800" b="1" dirty="0" smtClean="0">
                      <a:solidFill>
                        <a:schemeClr val="accent4">
                          <a:lumMod val="25000"/>
                        </a:schemeClr>
                      </a:solidFill>
                      <a:latin typeface="+mn-lt"/>
                    </a:rPr>
                    <a:t>.</a:t>
                  </a:r>
                  <a:endParaRPr lang="ru-RU" altLang="ru-RU" sz="1800" b="1" dirty="0">
                    <a:solidFill>
                      <a:schemeClr val="accent4">
                        <a:lumMod val="25000"/>
                      </a:schemeClr>
                    </a:solidFill>
                    <a:latin typeface="+mn-lt"/>
                  </a:endParaRPr>
                </a:p>
              </p:txBody>
            </p:sp>
            <p:sp>
              <p:nvSpPr>
                <p:cNvPr id="65" name="Прямоугольник 64"/>
                <p:cNvSpPr/>
                <p:nvPr/>
              </p:nvSpPr>
              <p:spPr>
                <a:xfrm>
                  <a:off x="646100" y="2561358"/>
                  <a:ext cx="7805246" cy="27186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ts val="1400"/>
                    </a:lnSpc>
                  </a:pPr>
                  <a:r>
                    <a:rPr lang="ru-RU" sz="1600" i="1" dirty="0" smtClean="0">
                      <a:solidFill>
                        <a:schemeClr val="bg1"/>
                      </a:solidFill>
                    </a:rPr>
                    <a:t>Капитальный ремонт сквера у гостиницы «Урал» </a:t>
                  </a:r>
                  <a:r>
                    <a:rPr lang="ru-RU" sz="1600" i="1" dirty="0">
                      <a:solidFill>
                        <a:schemeClr val="bg1"/>
                      </a:solidFill>
                    </a:rPr>
                    <a:t>–</a:t>
                  </a:r>
                  <a:r>
                    <a:rPr lang="ru-RU" sz="1600" i="1" dirty="0" smtClean="0">
                      <a:solidFill>
                        <a:schemeClr val="bg1"/>
                      </a:solidFill>
                    </a:rPr>
                    <a:t> </a:t>
                  </a:r>
                  <a:r>
                    <a:rPr lang="ru-RU" sz="1600" b="1" i="1" dirty="0" smtClean="0">
                      <a:solidFill>
                        <a:schemeClr val="accent6">
                          <a:lumMod val="50000"/>
                        </a:schemeClr>
                      </a:solidFill>
                    </a:rPr>
                    <a:t>1,1</a:t>
                  </a:r>
                  <a:r>
                    <a:rPr lang="ru-RU" sz="1600" i="1" dirty="0" smtClean="0">
                      <a:solidFill>
                        <a:schemeClr val="accent6">
                          <a:lumMod val="50000"/>
                        </a:schemeClr>
                      </a:solidFill>
                    </a:rPr>
                    <a:t> га</a:t>
                  </a:r>
                  <a:endParaRPr lang="ru-RU" sz="1600" i="1" dirty="0">
                    <a:solidFill>
                      <a:schemeClr val="accent6">
                        <a:lumMod val="50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75" name="Группа 74"/>
            <p:cNvGrpSpPr/>
            <p:nvPr/>
          </p:nvGrpSpPr>
          <p:grpSpPr>
            <a:xfrm>
              <a:off x="827913" y="3203948"/>
              <a:ext cx="10817513" cy="373910"/>
              <a:chOff x="881780" y="3967700"/>
              <a:chExt cx="10817513" cy="373910"/>
            </a:xfrm>
          </p:grpSpPr>
          <p:sp>
            <p:nvSpPr>
              <p:cNvPr id="76" name="Прямоугольник 75"/>
              <p:cNvSpPr/>
              <p:nvPr/>
            </p:nvSpPr>
            <p:spPr>
              <a:xfrm>
                <a:off x="881780" y="4067945"/>
                <a:ext cx="10525914" cy="273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400"/>
                  </a:lnSpc>
                </a:pPr>
                <a:r>
                  <a:rPr lang="ru-RU" sz="1600" i="1" dirty="0" smtClean="0">
                    <a:solidFill>
                      <a:schemeClr val="bg1"/>
                    </a:solidFill>
                  </a:rPr>
                  <a:t>Капитальный ремонт сквера на набережной реки Кама в Кировском районе – </a:t>
                </a:r>
                <a:r>
                  <a:rPr lang="ru-RU" sz="1600" b="1" i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8,2</a:t>
                </a:r>
                <a:r>
                  <a:rPr lang="ru-RU" sz="1600" i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га</a:t>
                </a:r>
                <a:endParaRPr lang="ru-RU" sz="1600" i="1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77" name="TextBox 26"/>
              <p:cNvSpPr txBox="1">
                <a:spLocks noChangeArrowheads="1"/>
              </p:cNvSpPr>
              <p:nvPr/>
            </p:nvSpPr>
            <p:spPr bwMode="auto">
              <a:xfrm>
                <a:off x="9386389" y="3967700"/>
                <a:ext cx="231290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None/>
                </a:pPr>
                <a:r>
                  <a:rPr lang="ru-RU" altLang="ru-RU" sz="1800" b="1" dirty="0" smtClean="0">
                    <a:solidFill>
                      <a:schemeClr val="accent4">
                        <a:lumMod val="25000"/>
                      </a:schemeClr>
                    </a:solidFill>
                    <a:latin typeface="+mn-lt"/>
                  </a:rPr>
                  <a:t>645 млн </a:t>
                </a:r>
                <a:r>
                  <a:rPr lang="ru-RU" altLang="ru-RU" sz="1800" b="1" dirty="0">
                    <a:solidFill>
                      <a:schemeClr val="accent4">
                        <a:lumMod val="25000"/>
                      </a:schemeClr>
                    </a:solidFill>
                    <a:latin typeface="+mn-lt"/>
                  </a:rPr>
                  <a:t>руб</a:t>
                </a:r>
                <a:r>
                  <a:rPr lang="ru-RU" altLang="ru-RU" sz="1800" b="1" dirty="0" smtClean="0">
                    <a:solidFill>
                      <a:schemeClr val="accent4">
                        <a:lumMod val="25000"/>
                      </a:schemeClr>
                    </a:solidFill>
                    <a:latin typeface="+mn-lt"/>
                  </a:rPr>
                  <a:t>.</a:t>
                </a:r>
                <a:endParaRPr lang="ru-RU" altLang="ru-RU" sz="1800" b="1" dirty="0">
                  <a:solidFill>
                    <a:schemeClr val="accent4">
                      <a:lumMod val="25000"/>
                    </a:schemeClr>
                  </a:solidFill>
                  <a:latin typeface="+mn-lt"/>
                </a:endParaRPr>
              </a:p>
            </p:txBody>
          </p:sp>
        </p:grpSp>
      </p:grpSp>
      <p:sp>
        <p:nvSpPr>
          <p:cNvPr id="78" name="Прямоугольник 77"/>
          <p:cNvSpPr/>
          <p:nvPr/>
        </p:nvSpPr>
        <p:spPr>
          <a:xfrm>
            <a:off x="996549" y="2329050"/>
            <a:ext cx="7805246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ru-RU" sz="1600" i="1" dirty="0">
                <a:solidFill>
                  <a:schemeClr val="bg1"/>
                </a:solidFill>
              </a:rPr>
              <a:t>у</a:t>
            </a:r>
            <a:r>
              <a:rPr lang="ru-RU" sz="1600" i="1" dirty="0" smtClean="0">
                <a:solidFill>
                  <a:schemeClr val="bg1"/>
                </a:solidFill>
              </a:rPr>
              <a:t>л. Сибирская –</a:t>
            </a:r>
            <a:r>
              <a:rPr lang="ru-RU" sz="1600" i="1" dirty="0" smtClean="0"/>
              <a:t> </a:t>
            </a: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</a:rPr>
              <a:t>13</a:t>
            </a: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</a:rPr>
              <a:t> тыс. кв. м (частично)</a:t>
            </a:r>
            <a:endParaRPr lang="ru-RU" sz="16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9" name="TextBox 16"/>
          <p:cNvSpPr txBox="1">
            <a:spLocks noChangeArrowheads="1"/>
          </p:cNvSpPr>
          <p:nvPr/>
        </p:nvSpPr>
        <p:spPr bwMode="auto">
          <a:xfrm>
            <a:off x="9135632" y="2347253"/>
            <a:ext cx="21785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accent4">
                    <a:lumMod val="25000"/>
                  </a:schemeClr>
                </a:solidFill>
                <a:latin typeface="+mn-lt"/>
              </a:rPr>
              <a:t>577 млн руб.</a:t>
            </a:r>
            <a:endParaRPr lang="ru-RU" altLang="ru-RU" sz="1800" b="1" dirty="0">
              <a:solidFill>
                <a:schemeClr val="accent4">
                  <a:lumMod val="25000"/>
                </a:schemeClr>
              </a:solidFill>
              <a:latin typeface="+mn-lt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1023212" y="1537513"/>
            <a:ext cx="7819078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ru-RU" sz="1600" i="1" dirty="0">
                <a:solidFill>
                  <a:schemeClr val="bg1"/>
                </a:solidFill>
              </a:rPr>
              <a:t>у</a:t>
            </a:r>
            <a:r>
              <a:rPr lang="ru-RU" sz="1600" i="1" dirty="0" smtClean="0">
                <a:solidFill>
                  <a:schemeClr val="bg1"/>
                </a:solidFill>
              </a:rPr>
              <a:t>л. </a:t>
            </a:r>
            <a:r>
              <a:rPr lang="ru-RU" sz="1600" i="1" dirty="0">
                <a:solidFill>
                  <a:schemeClr val="bg1"/>
                </a:solidFill>
              </a:rPr>
              <a:t>Л</a:t>
            </a:r>
            <a:r>
              <a:rPr lang="ru-RU" sz="1600" i="1" dirty="0" smtClean="0">
                <a:solidFill>
                  <a:schemeClr val="bg1"/>
                </a:solidFill>
              </a:rPr>
              <a:t>енина – </a:t>
            </a: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</a:rPr>
              <a:t>41,8</a:t>
            </a: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</a:rPr>
              <a:t> тыс. кв. м</a:t>
            </a:r>
            <a:endParaRPr lang="ru-RU" sz="16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1" name="TextBox 16"/>
          <p:cNvSpPr txBox="1">
            <a:spLocks noChangeArrowheads="1"/>
          </p:cNvSpPr>
          <p:nvPr/>
        </p:nvSpPr>
        <p:spPr bwMode="auto">
          <a:xfrm>
            <a:off x="9025463" y="1497056"/>
            <a:ext cx="21785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accent4">
                    <a:lumMod val="25000"/>
                  </a:schemeClr>
                </a:solidFill>
                <a:latin typeface="+mn-lt"/>
              </a:rPr>
              <a:t>1 338 млн руб.</a:t>
            </a:r>
            <a:endParaRPr lang="ru-RU" altLang="ru-RU" sz="1800" b="1" dirty="0">
              <a:solidFill>
                <a:schemeClr val="accent4">
                  <a:lumMod val="25000"/>
                </a:schemeClr>
              </a:solidFill>
              <a:latin typeface="+mn-lt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990519" y="4144387"/>
            <a:ext cx="7805246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ru-RU" sz="1600" i="1" dirty="0" smtClean="0">
                <a:solidFill>
                  <a:schemeClr val="bg1"/>
                </a:solidFill>
              </a:rPr>
              <a:t>Капитальный ремонт бульвара им. Советской Армии – </a:t>
            </a:r>
            <a:r>
              <a:rPr lang="ru-RU" sz="1600" b="1" i="1" dirty="0" smtClean="0">
                <a:solidFill>
                  <a:srgbClr val="7A7A7A"/>
                </a:solidFill>
              </a:rPr>
              <a:t>2,2</a:t>
            </a:r>
            <a:r>
              <a:rPr lang="ru-RU" sz="1600" i="1" dirty="0" smtClean="0"/>
              <a:t> </a:t>
            </a: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</a:rPr>
              <a:t>га</a:t>
            </a:r>
            <a:endParaRPr lang="ru-RU" sz="16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9" name="TextBox 26"/>
          <p:cNvSpPr txBox="1">
            <a:spLocks noChangeArrowheads="1"/>
          </p:cNvSpPr>
          <p:nvPr/>
        </p:nvSpPr>
        <p:spPr bwMode="auto">
          <a:xfrm>
            <a:off x="9627105" y="4061725"/>
            <a:ext cx="23129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ru-RU" altLang="ru-RU" sz="1800" b="1" dirty="0" smtClean="0">
                <a:solidFill>
                  <a:schemeClr val="accent4">
                    <a:lumMod val="25000"/>
                  </a:schemeClr>
                </a:solidFill>
                <a:latin typeface="+mn-lt"/>
              </a:rPr>
              <a:t>31 млн </a:t>
            </a:r>
            <a:r>
              <a:rPr lang="ru-RU" altLang="ru-RU" sz="1800" b="1" dirty="0">
                <a:solidFill>
                  <a:schemeClr val="accent4">
                    <a:lumMod val="25000"/>
                  </a:schemeClr>
                </a:solidFill>
                <a:latin typeface="+mn-lt"/>
              </a:rPr>
              <a:t>руб</a:t>
            </a:r>
            <a:r>
              <a:rPr lang="ru-RU" altLang="ru-RU" sz="1800" b="1" dirty="0" smtClean="0">
                <a:solidFill>
                  <a:schemeClr val="accent4">
                    <a:lumMod val="25000"/>
                  </a:schemeClr>
                </a:solidFill>
                <a:latin typeface="+mn-lt"/>
              </a:rPr>
              <a:t>.</a:t>
            </a:r>
            <a:endParaRPr lang="ru-RU" altLang="ru-RU" sz="1800" b="1" dirty="0">
              <a:solidFill>
                <a:schemeClr val="accent4">
                  <a:lumMod val="25000"/>
                </a:schemeClr>
              </a:solidFill>
              <a:latin typeface="+mn-lt"/>
            </a:endParaRPr>
          </a:p>
        </p:txBody>
      </p:sp>
      <p:sp>
        <p:nvSpPr>
          <p:cNvPr id="50" name="TextBox 26"/>
          <p:cNvSpPr txBox="1">
            <a:spLocks noChangeArrowheads="1"/>
          </p:cNvSpPr>
          <p:nvPr/>
        </p:nvSpPr>
        <p:spPr bwMode="auto">
          <a:xfrm>
            <a:off x="9503366" y="4364500"/>
            <a:ext cx="23129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ru-RU" altLang="ru-RU" sz="1800" b="1" dirty="0" smtClean="0">
                <a:solidFill>
                  <a:schemeClr val="accent4">
                    <a:lumMod val="25000"/>
                  </a:schemeClr>
                </a:solidFill>
                <a:latin typeface="+mn-lt"/>
              </a:rPr>
              <a:t>160 млн </a:t>
            </a:r>
            <a:r>
              <a:rPr lang="ru-RU" altLang="ru-RU" sz="1800" b="1" dirty="0">
                <a:solidFill>
                  <a:schemeClr val="accent4">
                    <a:lumMod val="25000"/>
                  </a:schemeClr>
                </a:solidFill>
                <a:latin typeface="+mn-lt"/>
              </a:rPr>
              <a:t>руб</a:t>
            </a:r>
            <a:r>
              <a:rPr lang="ru-RU" altLang="ru-RU" sz="1800" b="1" dirty="0" smtClean="0">
                <a:solidFill>
                  <a:schemeClr val="accent4">
                    <a:lumMod val="25000"/>
                  </a:schemeClr>
                </a:solidFill>
                <a:latin typeface="+mn-lt"/>
              </a:rPr>
              <a:t>.</a:t>
            </a:r>
            <a:endParaRPr lang="ru-RU" altLang="ru-RU" sz="1800" b="1" dirty="0">
              <a:solidFill>
                <a:schemeClr val="accent4">
                  <a:lumMod val="25000"/>
                </a:schemeClr>
              </a:solidFill>
              <a:latin typeface="+mn-lt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984055" y="4429696"/>
            <a:ext cx="7805246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ru-RU" sz="1600" i="1" dirty="0" smtClean="0">
                <a:solidFill>
                  <a:schemeClr val="bg1"/>
                </a:solidFill>
              </a:rPr>
              <a:t>Капитальный ремонт объекта озеленения по ул. Макаренко  – </a:t>
            </a:r>
            <a:r>
              <a:rPr lang="ru-RU" sz="1600" b="1" i="1" dirty="0" smtClean="0">
                <a:solidFill>
                  <a:srgbClr val="7A7A7A"/>
                </a:solidFill>
              </a:rPr>
              <a:t>5,7</a:t>
            </a:r>
            <a:r>
              <a:rPr lang="ru-RU" sz="1600" i="1" dirty="0" smtClean="0"/>
              <a:t> </a:t>
            </a: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</a:rPr>
              <a:t>га</a:t>
            </a:r>
            <a:endParaRPr lang="ru-RU" sz="16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984054" y="4715005"/>
            <a:ext cx="8498697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  <a:spcBef>
                <a:spcPts val="300"/>
              </a:spcBef>
            </a:pPr>
            <a:r>
              <a:rPr lang="ru-RU" sz="1600" i="1" dirty="0" smtClean="0">
                <a:solidFill>
                  <a:schemeClr val="bg1"/>
                </a:solidFill>
              </a:rPr>
              <a:t>Ремонт скверов</a:t>
            </a:r>
            <a:endParaRPr lang="ru-RU" sz="1600" i="1" dirty="0" smtClean="0"/>
          </a:p>
          <a:p>
            <a:pPr>
              <a:lnSpc>
                <a:spcPts val="1400"/>
              </a:lnSpc>
              <a:spcBef>
                <a:spcPts val="300"/>
              </a:spcBef>
            </a:pPr>
            <a:r>
              <a:rPr lang="ru-RU" sz="1500" i="1" dirty="0" smtClean="0">
                <a:solidFill>
                  <a:schemeClr val="bg1"/>
                </a:solidFill>
              </a:rPr>
              <a:t>(им. П. Морозова, Театральный сад, им. М.И. Субботина, по ул. Крупской, им. Н.В. Гоголя, им. Татищева, по ул. Советской, у клуба им. С.М. Кирова)</a:t>
            </a:r>
            <a:endParaRPr lang="ru-RU" sz="1500" i="1" dirty="0">
              <a:solidFill>
                <a:schemeClr val="bg1"/>
              </a:solidFill>
            </a:endParaRPr>
          </a:p>
        </p:txBody>
      </p:sp>
      <p:sp>
        <p:nvSpPr>
          <p:cNvPr id="84" name="TextBox 26"/>
          <p:cNvSpPr txBox="1">
            <a:spLocks noChangeArrowheads="1"/>
          </p:cNvSpPr>
          <p:nvPr/>
        </p:nvSpPr>
        <p:spPr bwMode="auto">
          <a:xfrm>
            <a:off x="9523981" y="4704158"/>
            <a:ext cx="23129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ru-RU" altLang="ru-RU" sz="1800" b="1" dirty="0" smtClean="0">
                <a:solidFill>
                  <a:schemeClr val="accent4">
                    <a:lumMod val="25000"/>
                  </a:schemeClr>
                </a:solidFill>
                <a:latin typeface="+mn-lt"/>
              </a:rPr>
              <a:t>240 млн </a:t>
            </a:r>
            <a:r>
              <a:rPr lang="ru-RU" altLang="ru-RU" sz="1800" b="1" dirty="0">
                <a:solidFill>
                  <a:schemeClr val="accent4">
                    <a:lumMod val="25000"/>
                  </a:schemeClr>
                </a:solidFill>
                <a:latin typeface="+mn-lt"/>
              </a:rPr>
              <a:t>руб</a:t>
            </a:r>
            <a:r>
              <a:rPr lang="ru-RU" altLang="ru-RU" sz="1800" b="1" dirty="0" smtClean="0">
                <a:solidFill>
                  <a:schemeClr val="accent4">
                    <a:lumMod val="25000"/>
                  </a:schemeClr>
                </a:solidFill>
                <a:latin typeface="+mn-lt"/>
              </a:rPr>
              <a:t>.</a:t>
            </a:r>
            <a:endParaRPr lang="ru-RU" altLang="ru-RU" sz="1800" b="1" dirty="0">
              <a:solidFill>
                <a:schemeClr val="accent4">
                  <a:lumMod val="25000"/>
                </a:schemeClr>
              </a:solidFill>
              <a:latin typeface="+mn-lt"/>
            </a:endParaRP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flipV="1">
            <a:off x="502943" y="6313746"/>
            <a:ext cx="11041512" cy="40722"/>
          </a:xfrm>
          <a:prstGeom prst="line">
            <a:avLst/>
          </a:prstGeom>
          <a:ln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3" name="Группа 2"/>
          <p:cNvGrpSpPr/>
          <p:nvPr/>
        </p:nvGrpSpPr>
        <p:grpSpPr>
          <a:xfrm>
            <a:off x="933655" y="5416983"/>
            <a:ext cx="10328614" cy="369332"/>
            <a:chOff x="956939" y="6372696"/>
            <a:chExt cx="10325622" cy="369332"/>
          </a:xfrm>
        </p:grpSpPr>
        <p:sp>
          <p:nvSpPr>
            <p:cNvPr id="90" name="Прямоугольник 89"/>
            <p:cNvSpPr/>
            <p:nvPr/>
          </p:nvSpPr>
          <p:spPr>
            <a:xfrm>
              <a:off x="956939" y="6467332"/>
              <a:ext cx="8042649" cy="2718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ru-RU" b="1" dirty="0" smtClean="0">
                  <a:solidFill>
                    <a:schemeClr val="accent2">
                      <a:lumMod val="50000"/>
                    </a:schemeClr>
                  </a:solidFill>
                </a:rPr>
                <a:t>Обустройство ООПТ «</a:t>
              </a:r>
              <a:r>
                <a:rPr lang="ru-RU" b="1" dirty="0" err="1" smtClean="0">
                  <a:solidFill>
                    <a:schemeClr val="accent2">
                      <a:lumMod val="50000"/>
                    </a:schemeClr>
                  </a:solidFill>
                </a:rPr>
                <a:t>Черняевский</a:t>
              </a:r>
              <a:r>
                <a:rPr lang="ru-RU" b="1" dirty="0" smtClean="0">
                  <a:solidFill>
                    <a:schemeClr val="accent2">
                      <a:lumMod val="50000"/>
                    </a:schemeClr>
                  </a:solidFill>
                </a:rPr>
                <a:t> лес» (проект «Зеленое кольцо»)</a:t>
              </a:r>
              <a:endParaRPr lang="ru-RU" i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93" name="TextBox 26"/>
            <p:cNvSpPr txBox="1">
              <a:spLocks noChangeArrowheads="1"/>
            </p:cNvSpPr>
            <p:nvPr/>
          </p:nvSpPr>
          <p:spPr bwMode="auto">
            <a:xfrm>
              <a:off x="9586255" y="6372696"/>
              <a:ext cx="16963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ru-RU" altLang="ru-RU" sz="1800" b="1" dirty="0" smtClean="0">
                  <a:solidFill>
                    <a:schemeClr val="accent4">
                      <a:lumMod val="25000"/>
                    </a:schemeClr>
                  </a:solidFill>
                  <a:latin typeface="+mn-lt"/>
                </a:rPr>
                <a:t>105 млн </a:t>
              </a:r>
              <a:r>
                <a:rPr lang="ru-RU" altLang="ru-RU" sz="1800" b="1" dirty="0">
                  <a:solidFill>
                    <a:schemeClr val="accent4">
                      <a:lumMod val="25000"/>
                    </a:schemeClr>
                  </a:solidFill>
                  <a:latin typeface="+mn-lt"/>
                </a:rPr>
                <a:t>руб</a:t>
              </a:r>
              <a:r>
                <a:rPr lang="ru-RU" altLang="ru-RU" sz="1800" b="1" dirty="0" smtClean="0">
                  <a:solidFill>
                    <a:schemeClr val="accent4">
                      <a:lumMod val="25000"/>
                    </a:schemeClr>
                  </a:solidFill>
                  <a:latin typeface="+mn-lt"/>
                </a:rPr>
                <a:t>.</a:t>
              </a:r>
              <a:endParaRPr lang="ru-RU" altLang="ru-RU" sz="1800" b="1" dirty="0">
                <a:solidFill>
                  <a:schemeClr val="accent4">
                    <a:lumMod val="25000"/>
                  </a:schemeClr>
                </a:solidFill>
                <a:latin typeface="+mn-lt"/>
              </a:endParaRPr>
            </a:p>
          </p:txBody>
        </p:sp>
      </p:grpSp>
      <p:grpSp>
        <p:nvGrpSpPr>
          <p:cNvPr id="73" name="Группа 72"/>
          <p:cNvGrpSpPr/>
          <p:nvPr/>
        </p:nvGrpSpPr>
        <p:grpSpPr>
          <a:xfrm>
            <a:off x="359623" y="5445134"/>
            <a:ext cx="330706" cy="356561"/>
            <a:chOff x="0" y="0"/>
            <a:chExt cx="332105" cy="332474"/>
          </a:xfrm>
          <a:solidFill>
            <a:schemeClr val="accent1">
              <a:lumMod val="75000"/>
            </a:schemeClr>
          </a:solidFill>
        </p:grpSpPr>
        <p:grpSp>
          <p:nvGrpSpPr>
            <p:cNvPr id="74" name="Группа 73"/>
            <p:cNvGrpSpPr/>
            <p:nvPr/>
          </p:nvGrpSpPr>
          <p:grpSpPr>
            <a:xfrm>
              <a:off x="0" y="0"/>
              <a:ext cx="332105" cy="332474"/>
              <a:chOff x="0" y="0"/>
              <a:chExt cx="332105" cy="332474"/>
            </a:xfrm>
            <a:grpFill/>
          </p:grpSpPr>
          <p:sp>
            <p:nvSpPr>
              <p:cNvPr id="86" name="object 90"/>
              <p:cNvSpPr/>
              <p:nvPr/>
            </p:nvSpPr>
            <p:spPr>
              <a:xfrm>
                <a:off x="0" y="0"/>
                <a:ext cx="156845" cy="254635"/>
              </a:xfrm>
              <a:custGeom>
                <a:avLst/>
                <a:gdLst/>
                <a:ahLst/>
                <a:cxnLst/>
                <a:rect l="l" t="t" r="r" b="b"/>
                <a:pathLst>
                  <a:path w="156844" h="254635">
                    <a:moveTo>
                      <a:pt x="78447" y="0"/>
                    </a:moveTo>
                    <a:lnTo>
                      <a:pt x="55651" y="6224"/>
                    </a:lnTo>
                    <a:lnTo>
                      <a:pt x="36877" y="23136"/>
                    </a:lnTo>
                    <a:lnTo>
                      <a:pt x="24137" y="48091"/>
                    </a:lnTo>
                    <a:lnTo>
                      <a:pt x="19443" y="78447"/>
                    </a:lnTo>
                    <a:lnTo>
                      <a:pt x="19894" y="87468"/>
                    </a:lnTo>
                    <a:lnTo>
                      <a:pt x="20926" y="94907"/>
                    </a:lnTo>
                    <a:lnTo>
                      <a:pt x="22058" y="100479"/>
                    </a:lnTo>
                    <a:lnTo>
                      <a:pt x="22809" y="103898"/>
                    </a:lnTo>
                    <a:lnTo>
                      <a:pt x="18718" y="109072"/>
                    </a:lnTo>
                    <a:lnTo>
                      <a:pt x="10995" y="121134"/>
                    </a:lnTo>
                    <a:lnTo>
                      <a:pt x="3410" y="140197"/>
                    </a:lnTo>
                    <a:lnTo>
                      <a:pt x="0" y="165963"/>
                    </a:lnTo>
                    <a:lnTo>
                      <a:pt x="6224" y="200100"/>
                    </a:lnTo>
                    <a:lnTo>
                      <a:pt x="23136" y="228149"/>
                    </a:lnTo>
                    <a:lnTo>
                      <a:pt x="48091" y="247148"/>
                    </a:lnTo>
                    <a:lnTo>
                      <a:pt x="78447" y="254139"/>
                    </a:lnTo>
                    <a:lnTo>
                      <a:pt x="108697" y="247148"/>
                    </a:lnTo>
                    <a:lnTo>
                      <a:pt x="133430" y="228149"/>
                    </a:lnTo>
                    <a:lnTo>
                      <a:pt x="150122" y="200100"/>
                    </a:lnTo>
                    <a:lnTo>
                      <a:pt x="156248" y="165963"/>
                    </a:lnTo>
                    <a:lnTo>
                      <a:pt x="152837" y="140494"/>
                    </a:lnTo>
                    <a:lnTo>
                      <a:pt x="145251" y="121400"/>
                    </a:lnTo>
                    <a:lnTo>
                      <a:pt x="137458" y="109072"/>
                    </a:lnTo>
                    <a:lnTo>
                      <a:pt x="133426" y="103898"/>
                    </a:lnTo>
                    <a:lnTo>
                      <a:pt x="134187" y="100443"/>
                    </a:lnTo>
                    <a:lnTo>
                      <a:pt x="135318" y="94878"/>
                    </a:lnTo>
                    <a:lnTo>
                      <a:pt x="136344" y="87460"/>
                    </a:lnTo>
                    <a:lnTo>
                      <a:pt x="136791" y="78447"/>
                    </a:lnTo>
                    <a:lnTo>
                      <a:pt x="132199" y="48091"/>
                    </a:lnTo>
                    <a:lnTo>
                      <a:pt x="119683" y="23136"/>
                    </a:lnTo>
                    <a:lnTo>
                      <a:pt x="101135" y="6224"/>
                    </a:lnTo>
                    <a:lnTo>
                      <a:pt x="78447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 lang="ru-RU"/>
              </a:p>
            </p:txBody>
          </p:sp>
          <p:sp>
            <p:nvSpPr>
              <p:cNvPr id="87" name="object 91"/>
              <p:cNvSpPr/>
              <p:nvPr/>
            </p:nvSpPr>
            <p:spPr>
              <a:xfrm>
                <a:off x="0" y="234684"/>
                <a:ext cx="332105" cy="97790"/>
              </a:xfrm>
              <a:custGeom>
                <a:avLst/>
                <a:gdLst/>
                <a:ahLst/>
                <a:cxnLst/>
                <a:rect l="l" t="t" r="r" b="b"/>
                <a:pathLst>
                  <a:path w="332105" h="97789">
                    <a:moveTo>
                      <a:pt x="253479" y="58356"/>
                    </a:moveTo>
                    <a:lnTo>
                      <a:pt x="234048" y="58356"/>
                    </a:lnTo>
                    <a:lnTo>
                      <a:pt x="234048" y="77800"/>
                    </a:lnTo>
                    <a:lnTo>
                      <a:pt x="4343" y="77812"/>
                    </a:lnTo>
                    <a:lnTo>
                      <a:pt x="0" y="82156"/>
                    </a:lnTo>
                    <a:lnTo>
                      <a:pt x="0" y="92900"/>
                    </a:lnTo>
                    <a:lnTo>
                      <a:pt x="4356" y="97243"/>
                    </a:lnTo>
                    <a:lnTo>
                      <a:pt x="327583" y="97243"/>
                    </a:lnTo>
                    <a:lnTo>
                      <a:pt x="331939" y="92900"/>
                    </a:lnTo>
                    <a:lnTo>
                      <a:pt x="331939" y="82156"/>
                    </a:lnTo>
                    <a:lnTo>
                      <a:pt x="327596" y="77812"/>
                    </a:lnTo>
                    <a:lnTo>
                      <a:pt x="253479" y="77812"/>
                    </a:lnTo>
                    <a:lnTo>
                      <a:pt x="253479" y="58356"/>
                    </a:lnTo>
                    <a:close/>
                  </a:path>
                  <a:path w="332105" h="97789">
                    <a:moveTo>
                      <a:pt x="312483" y="58356"/>
                    </a:moveTo>
                    <a:lnTo>
                      <a:pt x="293027" y="58356"/>
                    </a:lnTo>
                    <a:lnTo>
                      <a:pt x="293027" y="77812"/>
                    </a:lnTo>
                    <a:lnTo>
                      <a:pt x="327596" y="77812"/>
                    </a:lnTo>
                    <a:lnTo>
                      <a:pt x="312483" y="77800"/>
                    </a:lnTo>
                    <a:lnTo>
                      <a:pt x="312483" y="58356"/>
                    </a:lnTo>
                    <a:close/>
                  </a:path>
                  <a:path w="332105" h="97789">
                    <a:moveTo>
                      <a:pt x="58991" y="36741"/>
                    </a:moveTo>
                    <a:lnTo>
                      <a:pt x="58991" y="77800"/>
                    </a:lnTo>
                    <a:lnTo>
                      <a:pt x="97904" y="77800"/>
                    </a:lnTo>
                    <a:lnTo>
                      <a:pt x="97904" y="38900"/>
                    </a:lnTo>
                    <a:lnTo>
                      <a:pt x="71780" y="38900"/>
                    </a:lnTo>
                    <a:lnTo>
                      <a:pt x="65278" y="38150"/>
                    </a:lnTo>
                    <a:lnTo>
                      <a:pt x="58991" y="36741"/>
                    </a:lnTo>
                    <a:close/>
                  </a:path>
                  <a:path w="332105" h="97789">
                    <a:moveTo>
                      <a:pt x="156248" y="36588"/>
                    </a:moveTo>
                    <a:lnTo>
                      <a:pt x="156248" y="77800"/>
                    </a:lnTo>
                    <a:lnTo>
                      <a:pt x="195148" y="77800"/>
                    </a:lnTo>
                    <a:lnTo>
                      <a:pt x="195148" y="38900"/>
                    </a:lnTo>
                    <a:lnTo>
                      <a:pt x="169138" y="38900"/>
                    </a:lnTo>
                    <a:lnTo>
                      <a:pt x="162648" y="38074"/>
                    </a:lnTo>
                    <a:lnTo>
                      <a:pt x="156248" y="36588"/>
                    </a:lnTo>
                    <a:close/>
                  </a:path>
                  <a:path w="332105" h="97789">
                    <a:moveTo>
                      <a:pt x="327583" y="38900"/>
                    </a:moveTo>
                    <a:lnTo>
                      <a:pt x="218948" y="38900"/>
                    </a:lnTo>
                    <a:lnTo>
                      <a:pt x="214591" y="43256"/>
                    </a:lnTo>
                    <a:lnTo>
                      <a:pt x="214591" y="54013"/>
                    </a:lnTo>
                    <a:lnTo>
                      <a:pt x="218948" y="58356"/>
                    </a:lnTo>
                    <a:lnTo>
                      <a:pt x="327583" y="58356"/>
                    </a:lnTo>
                    <a:lnTo>
                      <a:pt x="331939" y="54013"/>
                    </a:lnTo>
                    <a:lnTo>
                      <a:pt x="331939" y="43256"/>
                    </a:lnTo>
                    <a:lnTo>
                      <a:pt x="327583" y="38900"/>
                    </a:lnTo>
                    <a:close/>
                  </a:path>
                  <a:path w="332105" h="97789">
                    <a:moveTo>
                      <a:pt x="97904" y="36741"/>
                    </a:moveTo>
                    <a:lnTo>
                      <a:pt x="91617" y="38150"/>
                    </a:lnTo>
                    <a:lnTo>
                      <a:pt x="85102" y="38900"/>
                    </a:lnTo>
                    <a:lnTo>
                      <a:pt x="97904" y="38900"/>
                    </a:lnTo>
                    <a:lnTo>
                      <a:pt x="97904" y="36741"/>
                    </a:lnTo>
                    <a:close/>
                  </a:path>
                  <a:path w="332105" h="97789">
                    <a:moveTo>
                      <a:pt x="195148" y="36741"/>
                    </a:moveTo>
                    <a:lnTo>
                      <a:pt x="188861" y="38150"/>
                    </a:lnTo>
                    <a:lnTo>
                      <a:pt x="182346" y="38900"/>
                    </a:lnTo>
                    <a:lnTo>
                      <a:pt x="195148" y="38900"/>
                    </a:lnTo>
                    <a:lnTo>
                      <a:pt x="195148" y="36741"/>
                    </a:lnTo>
                    <a:close/>
                  </a:path>
                  <a:path w="332105" h="97789">
                    <a:moveTo>
                      <a:pt x="308140" y="0"/>
                    </a:moveTo>
                    <a:lnTo>
                      <a:pt x="238391" y="0"/>
                    </a:lnTo>
                    <a:lnTo>
                      <a:pt x="234048" y="4343"/>
                    </a:lnTo>
                    <a:lnTo>
                      <a:pt x="234048" y="38900"/>
                    </a:lnTo>
                    <a:lnTo>
                      <a:pt x="312483" y="38900"/>
                    </a:lnTo>
                    <a:lnTo>
                      <a:pt x="312483" y="4343"/>
                    </a:lnTo>
                    <a:lnTo>
                      <a:pt x="30814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 lang="ru-RU"/>
              </a:p>
            </p:txBody>
          </p:sp>
        </p:grpSp>
        <p:sp>
          <p:nvSpPr>
            <p:cNvPr id="85" name="object 92"/>
            <p:cNvSpPr/>
            <p:nvPr/>
          </p:nvSpPr>
          <p:spPr>
            <a:xfrm>
              <a:off x="139116" y="0"/>
              <a:ext cx="114935" cy="254635"/>
            </a:xfrm>
            <a:custGeom>
              <a:avLst/>
              <a:gdLst/>
              <a:ahLst/>
              <a:cxnLst/>
              <a:rect l="l" t="t" r="r" b="b"/>
              <a:pathLst>
                <a:path w="114935" h="254635">
                  <a:moveTo>
                    <a:pt x="36575" y="0"/>
                  </a:moveTo>
                  <a:lnTo>
                    <a:pt x="26401" y="1233"/>
                  </a:lnTo>
                  <a:lnTo>
                    <a:pt x="16835" y="4764"/>
                  </a:lnTo>
                  <a:lnTo>
                    <a:pt x="7995" y="10335"/>
                  </a:lnTo>
                  <a:lnTo>
                    <a:pt x="0" y="17691"/>
                  </a:lnTo>
                  <a:lnTo>
                    <a:pt x="7129" y="30975"/>
                  </a:lnTo>
                  <a:lnTo>
                    <a:pt x="12523" y="45740"/>
                  </a:lnTo>
                  <a:lnTo>
                    <a:pt x="15939" y="61669"/>
                  </a:lnTo>
                  <a:lnTo>
                    <a:pt x="17132" y="78447"/>
                  </a:lnTo>
                  <a:lnTo>
                    <a:pt x="17045" y="87475"/>
                  </a:lnTo>
                  <a:lnTo>
                    <a:pt x="16154" y="93992"/>
                  </a:lnTo>
                  <a:lnTo>
                    <a:pt x="15176" y="99275"/>
                  </a:lnTo>
                  <a:lnTo>
                    <a:pt x="25946" y="117837"/>
                  </a:lnTo>
                  <a:lnTo>
                    <a:pt x="32477" y="135605"/>
                  </a:lnTo>
                  <a:lnTo>
                    <a:pt x="35707" y="151880"/>
                  </a:lnTo>
                  <a:lnTo>
                    <a:pt x="36575" y="165963"/>
                  </a:lnTo>
                  <a:lnTo>
                    <a:pt x="34310" y="189013"/>
                  </a:lnTo>
                  <a:lnTo>
                    <a:pt x="27843" y="210458"/>
                  </a:lnTo>
                  <a:lnTo>
                    <a:pt x="17668" y="229664"/>
                  </a:lnTo>
                  <a:lnTo>
                    <a:pt x="4279" y="245999"/>
                  </a:lnTo>
                  <a:lnTo>
                    <a:pt x="11863" y="249424"/>
                  </a:lnTo>
                  <a:lnTo>
                    <a:pt x="19794" y="251983"/>
                  </a:lnTo>
                  <a:lnTo>
                    <a:pt x="28041" y="253585"/>
                  </a:lnTo>
                  <a:lnTo>
                    <a:pt x="36575" y="254139"/>
                  </a:lnTo>
                  <a:lnTo>
                    <a:pt x="66828" y="247148"/>
                  </a:lnTo>
                  <a:lnTo>
                    <a:pt x="91557" y="228149"/>
                  </a:lnTo>
                  <a:lnTo>
                    <a:pt x="108242" y="200100"/>
                  </a:lnTo>
                  <a:lnTo>
                    <a:pt x="114363" y="165963"/>
                  </a:lnTo>
                  <a:lnTo>
                    <a:pt x="110955" y="140197"/>
                  </a:lnTo>
                  <a:lnTo>
                    <a:pt x="103374" y="121134"/>
                  </a:lnTo>
                  <a:lnTo>
                    <a:pt x="95589" y="108968"/>
                  </a:lnTo>
                  <a:lnTo>
                    <a:pt x="91566" y="103898"/>
                  </a:lnTo>
                  <a:lnTo>
                    <a:pt x="92315" y="100486"/>
                  </a:lnTo>
                  <a:lnTo>
                    <a:pt x="93443" y="94916"/>
                  </a:lnTo>
                  <a:lnTo>
                    <a:pt x="94470" y="87475"/>
                  </a:lnTo>
                  <a:lnTo>
                    <a:pt x="94919" y="78447"/>
                  </a:lnTo>
                  <a:lnTo>
                    <a:pt x="90327" y="48091"/>
                  </a:lnTo>
                  <a:lnTo>
                    <a:pt x="77811" y="23136"/>
                  </a:lnTo>
                  <a:lnTo>
                    <a:pt x="59263" y="6224"/>
                  </a:lnTo>
                  <a:lnTo>
                    <a:pt x="36575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lang="ru-RU"/>
            </a:p>
          </p:txBody>
        </p:sp>
      </p:grpSp>
      <p:sp>
        <p:nvSpPr>
          <p:cNvPr id="88" name="object 31"/>
          <p:cNvSpPr/>
          <p:nvPr/>
        </p:nvSpPr>
        <p:spPr>
          <a:xfrm>
            <a:off x="218534" y="1170444"/>
            <a:ext cx="581362" cy="464304"/>
          </a:xfrm>
          <a:prstGeom prst="rect">
            <a:avLst/>
          </a:prstGeom>
          <a:blipFill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ru-RU"/>
          </a:p>
        </p:txBody>
      </p:sp>
      <p:pic>
        <p:nvPicPr>
          <p:cNvPr id="94" name="Рисунок 93"/>
          <p:cNvPicPr/>
          <p:nvPr/>
        </p:nvPicPr>
        <p:blipFill rotWithShape="1"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24" b="9554"/>
          <a:stretch/>
        </p:blipFill>
        <p:spPr>
          <a:xfrm>
            <a:off x="259502" y="5921984"/>
            <a:ext cx="512242" cy="357770"/>
          </a:xfrm>
          <a:prstGeom prst="rect">
            <a:avLst/>
          </a:prstGeom>
        </p:spPr>
      </p:pic>
      <p:pic>
        <p:nvPicPr>
          <p:cNvPr id="95" name="Рисунок 94"/>
          <p:cNvPicPr>
            <a:picLocks noChangeAspect="1"/>
          </p:cNvPicPr>
          <p:nvPr/>
        </p:nvPicPr>
        <p:blipFill rotWithShape="1"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6" t="3464" r="2135" b="3174"/>
          <a:stretch/>
        </p:blipFill>
        <p:spPr>
          <a:xfrm>
            <a:off x="197380" y="6414099"/>
            <a:ext cx="502735" cy="370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73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2840EDD-EBF4-4F8A-BF8F-CE7C766AB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38" y="273132"/>
            <a:ext cx="10954731" cy="921241"/>
          </a:xfrm>
        </p:spPr>
        <p:txBody>
          <a:bodyPr>
            <a:normAutofit/>
          </a:bodyPr>
          <a:lstStyle/>
          <a:p>
            <a:r>
              <a:rPr lang="ru-RU" dirty="0"/>
              <a:t>Основные итоги деятельности в </a:t>
            </a:r>
            <a:r>
              <a:rPr lang="ru-RU" dirty="0" smtClean="0"/>
              <a:t>2022 </a:t>
            </a:r>
            <a:r>
              <a:rPr lang="ru-RU" dirty="0"/>
              <a:t>году: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объекты общественной инфраструктуры и ЖКХ</a:t>
            </a:r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="" xmlns:a16="http://schemas.microsoft.com/office/drawing/2014/main" id="{C40C0D8C-B237-46C8-A575-4B7BBF5074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4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F5594ED9-0418-433B-B94E-B866B6828D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7137603" y="0"/>
            <a:ext cx="5054396" cy="1333500"/>
          </a:xfrm>
          <a:prstGeom prst="rect">
            <a:avLst/>
          </a:prstGeom>
        </p:spPr>
      </p:pic>
      <p:grpSp>
        <p:nvGrpSpPr>
          <p:cNvPr id="4" name="Группа 3"/>
          <p:cNvGrpSpPr/>
          <p:nvPr/>
        </p:nvGrpSpPr>
        <p:grpSpPr>
          <a:xfrm>
            <a:off x="365184" y="5050556"/>
            <a:ext cx="10411762" cy="1010880"/>
            <a:chOff x="357850" y="3792784"/>
            <a:chExt cx="10411762" cy="1010880"/>
          </a:xfrm>
        </p:grpSpPr>
        <p:grpSp>
          <p:nvGrpSpPr>
            <p:cNvPr id="24" name="Группа 23"/>
            <p:cNvGrpSpPr/>
            <p:nvPr/>
          </p:nvGrpSpPr>
          <p:grpSpPr>
            <a:xfrm>
              <a:off x="1170976" y="3926283"/>
              <a:ext cx="9598636" cy="877381"/>
              <a:chOff x="1113153" y="3088310"/>
              <a:chExt cx="9598636" cy="3579829"/>
            </a:xfrm>
          </p:grpSpPr>
          <p:sp>
            <p:nvSpPr>
              <p:cNvPr id="25" name="Прямоугольник 24"/>
              <p:cNvSpPr/>
              <p:nvPr/>
            </p:nvSpPr>
            <p:spPr>
              <a:xfrm>
                <a:off x="1113153" y="6329585"/>
                <a:ext cx="7801368" cy="338554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>
                  <a:spcBef>
                    <a:spcPct val="0"/>
                  </a:spcBef>
                  <a:defRPr/>
                </a:pPr>
                <a:endParaRPr lang="ru-RU" altLang="ru-RU" sz="1600" b="1" i="1" dirty="0">
                  <a:solidFill>
                    <a:schemeClr val="accent5">
                      <a:lumMod val="50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26" name="TextBox 29"/>
              <p:cNvSpPr txBox="1">
                <a:spLocks noChangeArrowheads="1"/>
              </p:cNvSpPr>
              <p:nvPr/>
            </p:nvSpPr>
            <p:spPr bwMode="auto">
              <a:xfrm>
                <a:off x="8870289" y="3088310"/>
                <a:ext cx="184150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ru-RU" altLang="ru-RU" sz="2000" b="1" dirty="0">
                    <a:solidFill>
                      <a:schemeClr val="accent4">
                        <a:lumMod val="25000"/>
                      </a:schemeClr>
                    </a:solidFill>
                    <a:latin typeface="+mn-lt"/>
                  </a:rPr>
                  <a:t>3 377 </a:t>
                </a:r>
                <a:r>
                  <a:rPr lang="ru-RU" altLang="ru-RU" sz="1600" b="1" dirty="0" smtClean="0">
                    <a:solidFill>
                      <a:schemeClr val="accent4">
                        <a:lumMod val="25000"/>
                      </a:schemeClr>
                    </a:solidFill>
                    <a:latin typeface="+mn-lt"/>
                  </a:rPr>
                  <a:t>млн </a:t>
                </a:r>
                <a:r>
                  <a:rPr lang="ru-RU" altLang="ru-RU" sz="1600" b="1" dirty="0">
                    <a:solidFill>
                      <a:schemeClr val="accent4">
                        <a:lumMod val="25000"/>
                      </a:schemeClr>
                    </a:solidFill>
                    <a:latin typeface="+mn-lt"/>
                  </a:rPr>
                  <a:t>руб.</a:t>
                </a:r>
              </a:p>
            </p:txBody>
          </p:sp>
        </p:grpSp>
        <p:pic>
          <p:nvPicPr>
            <p:cNvPr id="29" name="Рисунок 28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7850" y="3792784"/>
              <a:ext cx="565048" cy="463124"/>
            </a:xfrm>
            <a:prstGeom prst="rect">
              <a:avLst/>
            </a:prstGeom>
          </p:spPr>
        </p:pic>
      </p:grp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8979678" y="2190595"/>
            <a:ext cx="18415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000" b="1" dirty="0" smtClean="0">
                <a:solidFill>
                  <a:schemeClr val="accent4">
                    <a:lumMod val="25000"/>
                  </a:schemeClr>
                </a:solidFill>
                <a:latin typeface="+mn-lt"/>
              </a:rPr>
              <a:t>616 </a:t>
            </a:r>
            <a:r>
              <a:rPr lang="ru-RU" altLang="ru-RU" sz="1600" b="1" dirty="0" smtClean="0">
                <a:solidFill>
                  <a:schemeClr val="accent4">
                    <a:lumMod val="25000"/>
                  </a:schemeClr>
                </a:solidFill>
                <a:latin typeface="+mn-lt"/>
              </a:rPr>
              <a:t>млн </a:t>
            </a:r>
            <a:r>
              <a:rPr lang="ru-RU" altLang="ru-RU" sz="1600" b="1" dirty="0">
                <a:solidFill>
                  <a:schemeClr val="accent4">
                    <a:lumMod val="25000"/>
                  </a:schemeClr>
                </a:solidFill>
                <a:latin typeface="+mn-lt"/>
              </a:rPr>
              <a:t>руб.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8979678" y="1588435"/>
            <a:ext cx="18415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000" b="1" dirty="0" smtClean="0">
                <a:solidFill>
                  <a:schemeClr val="accent4">
                    <a:lumMod val="25000"/>
                  </a:schemeClr>
                </a:solidFill>
                <a:latin typeface="+mn-lt"/>
              </a:rPr>
              <a:t>492 </a:t>
            </a:r>
            <a:r>
              <a:rPr lang="ru-RU" altLang="ru-RU" sz="1600" b="1" dirty="0" smtClean="0">
                <a:solidFill>
                  <a:schemeClr val="accent4">
                    <a:lumMod val="25000"/>
                  </a:schemeClr>
                </a:solidFill>
                <a:latin typeface="+mn-lt"/>
              </a:rPr>
              <a:t>млн </a:t>
            </a:r>
            <a:r>
              <a:rPr lang="ru-RU" altLang="ru-RU" sz="1600" b="1" dirty="0">
                <a:solidFill>
                  <a:schemeClr val="accent4">
                    <a:lumMod val="25000"/>
                  </a:schemeClr>
                </a:solidFill>
                <a:latin typeface="+mn-lt"/>
              </a:rPr>
              <a:t>руб.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9015615" y="2826003"/>
            <a:ext cx="18415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000" b="1" dirty="0" smtClean="0">
                <a:solidFill>
                  <a:schemeClr val="accent4">
                    <a:lumMod val="25000"/>
                  </a:schemeClr>
                </a:solidFill>
                <a:latin typeface="+mn-lt"/>
              </a:rPr>
              <a:t>470 </a:t>
            </a:r>
            <a:r>
              <a:rPr lang="ru-RU" altLang="ru-RU" sz="1600" b="1" dirty="0" smtClean="0">
                <a:solidFill>
                  <a:schemeClr val="accent4">
                    <a:lumMod val="25000"/>
                  </a:schemeClr>
                </a:solidFill>
                <a:latin typeface="+mn-lt"/>
              </a:rPr>
              <a:t>млн </a:t>
            </a:r>
            <a:r>
              <a:rPr lang="ru-RU" altLang="ru-RU" sz="1600" b="1" dirty="0">
                <a:solidFill>
                  <a:schemeClr val="accent4">
                    <a:lumMod val="25000"/>
                  </a:schemeClr>
                </a:solidFill>
                <a:latin typeface="+mn-lt"/>
              </a:rPr>
              <a:t>руб.</a:t>
            </a:r>
          </a:p>
        </p:txBody>
      </p:sp>
      <p:pic>
        <p:nvPicPr>
          <p:cNvPr id="35" name="Рисунок 34"/>
          <p:cNvPicPr/>
          <p:nvPr/>
        </p:nvPicPr>
        <p:blipFill rotWithShape="1"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24" b="9554"/>
          <a:stretch/>
        </p:blipFill>
        <p:spPr>
          <a:xfrm>
            <a:off x="379266" y="2681551"/>
            <a:ext cx="569546" cy="494423"/>
          </a:xfrm>
          <a:prstGeom prst="rect">
            <a:avLst/>
          </a:prstGeom>
        </p:spPr>
      </p:pic>
      <p:sp>
        <p:nvSpPr>
          <p:cNvPr id="36" name="object 8"/>
          <p:cNvSpPr/>
          <p:nvPr/>
        </p:nvSpPr>
        <p:spPr>
          <a:xfrm>
            <a:off x="338561" y="1380845"/>
            <a:ext cx="713740" cy="600710"/>
          </a:xfrm>
          <a:prstGeom prst="rect">
            <a:avLst/>
          </a:prstGeom>
          <a:blipFill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338561" y="5854451"/>
            <a:ext cx="10606817" cy="738708"/>
            <a:chOff x="406120" y="5197363"/>
            <a:chExt cx="10606817" cy="738708"/>
          </a:xfrm>
        </p:grpSpPr>
        <p:grpSp>
          <p:nvGrpSpPr>
            <p:cNvPr id="23" name="Группа 22"/>
            <p:cNvGrpSpPr/>
            <p:nvPr/>
          </p:nvGrpSpPr>
          <p:grpSpPr>
            <a:xfrm>
              <a:off x="1146208" y="5197363"/>
              <a:ext cx="9866729" cy="738708"/>
              <a:chOff x="1113153" y="3654115"/>
              <a:chExt cx="9866729" cy="3014024"/>
            </a:xfrm>
          </p:grpSpPr>
          <p:sp>
            <p:nvSpPr>
              <p:cNvPr id="27" name="Прямоугольник 26"/>
              <p:cNvSpPr/>
              <p:nvPr/>
            </p:nvSpPr>
            <p:spPr>
              <a:xfrm>
                <a:off x="1113153" y="6329585"/>
                <a:ext cx="7801368" cy="338554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>
                  <a:spcBef>
                    <a:spcPct val="0"/>
                  </a:spcBef>
                  <a:defRPr/>
                </a:pPr>
                <a:endParaRPr lang="ru-RU" altLang="ru-RU" sz="1600" b="1" i="1" dirty="0">
                  <a:solidFill>
                    <a:schemeClr val="accent5">
                      <a:lumMod val="50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33" name="TextBox 29"/>
              <p:cNvSpPr txBox="1">
                <a:spLocks noChangeArrowheads="1"/>
              </p:cNvSpPr>
              <p:nvPr/>
            </p:nvSpPr>
            <p:spPr bwMode="auto">
              <a:xfrm>
                <a:off x="9138382" y="3654115"/>
                <a:ext cx="1841500" cy="1632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ru-RU" altLang="ru-RU" sz="2000" b="1" dirty="0" smtClean="0">
                    <a:solidFill>
                      <a:schemeClr val="accent4">
                        <a:lumMod val="25000"/>
                      </a:schemeClr>
                    </a:solidFill>
                    <a:latin typeface="+mn-lt"/>
                  </a:rPr>
                  <a:t>186 </a:t>
                </a:r>
                <a:r>
                  <a:rPr lang="ru-RU" altLang="ru-RU" sz="1600" b="1" dirty="0" smtClean="0">
                    <a:solidFill>
                      <a:schemeClr val="accent4">
                        <a:lumMod val="25000"/>
                      </a:schemeClr>
                    </a:solidFill>
                    <a:latin typeface="+mn-lt"/>
                  </a:rPr>
                  <a:t>млн </a:t>
                </a:r>
                <a:r>
                  <a:rPr lang="ru-RU" altLang="ru-RU" sz="1600" b="1" dirty="0">
                    <a:solidFill>
                      <a:schemeClr val="accent4">
                        <a:lumMod val="25000"/>
                      </a:schemeClr>
                    </a:solidFill>
                    <a:latin typeface="+mn-lt"/>
                  </a:rPr>
                  <a:t>руб.</a:t>
                </a:r>
              </a:p>
            </p:txBody>
          </p:sp>
        </p:grpSp>
        <p:sp>
          <p:nvSpPr>
            <p:cNvPr id="38" name="object 5"/>
            <p:cNvSpPr/>
            <p:nvPr/>
          </p:nvSpPr>
          <p:spPr>
            <a:xfrm>
              <a:off x="406120" y="5223363"/>
              <a:ext cx="569546" cy="538356"/>
            </a:xfrm>
            <a:prstGeom prst="rect">
              <a:avLst/>
            </a:prstGeom>
            <a:blipFill>
              <a:blip r:embed="rId6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ru-RU"/>
            </a:p>
          </p:txBody>
        </p:sp>
      </p:grp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9015615" y="3836752"/>
            <a:ext cx="18415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000" b="1" dirty="0" smtClean="0">
                <a:solidFill>
                  <a:schemeClr val="accent4">
                    <a:lumMod val="25000"/>
                  </a:schemeClr>
                </a:solidFill>
                <a:latin typeface="+mn-lt"/>
              </a:rPr>
              <a:t>250 </a:t>
            </a:r>
            <a:r>
              <a:rPr lang="ru-RU" altLang="ru-RU" sz="1600" b="1" dirty="0" smtClean="0">
                <a:solidFill>
                  <a:schemeClr val="accent4">
                    <a:lumMod val="25000"/>
                  </a:schemeClr>
                </a:solidFill>
                <a:latin typeface="+mn-lt"/>
              </a:rPr>
              <a:t>млн </a:t>
            </a:r>
            <a:r>
              <a:rPr lang="ru-RU" altLang="ru-RU" sz="1600" b="1" dirty="0">
                <a:solidFill>
                  <a:schemeClr val="accent4">
                    <a:lumMod val="25000"/>
                  </a:schemeClr>
                </a:solidFill>
                <a:latin typeface="+mn-lt"/>
              </a:rPr>
              <a:t>руб.</a:t>
            </a:r>
          </a:p>
        </p:txBody>
      </p:sp>
      <p:pic>
        <p:nvPicPr>
          <p:cNvPr id="47" name="Рисунок 46"/>
          <p:cNvPicPr/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31" y="3542601"/>
            <a:ext cx="451605" cy="473359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1302510" y="1350814"/>
            <a:ext cx="8668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Объекты образования: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2572" y="1727820"/>
            <a:ext cx="66783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Строительство и оснащение оборудованием </a:t>
            </a:r>
            <a:r>
              <a:rPr lang="ru-RU" sz="1600" dirty="0"/>
              <a:t>нового корпуса Гимназии № 17 </a:t>
            </a:r>
            <a:r>
              <a:rPr lang="ru-RU" sz="1600" b="1" i="1" dirty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– 550 мест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302510" y="2298262"/>
            <a:ext cx="66783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Капитальный ремонт зданий </a:t>
            </a:r>
            <a:r>
              <a:rPr lang="ru-RU" sz="1600" dirty="0" smtClean="0"/>
              <a:t>школ № </a:t>
            </a:r>
            <a:r>
              <a:rPr lang="ru-RU" sz="1600" dirty="0"/>
              <a:t>77, 93, «</a:t>
            </a:r>
            <a:r>
              <a:rPr lang="ru-RU" sz="1600" dirty="0" err="1"/>
              <a:t>СинТез</a:t>
            </a:r>
            <a:r>
              <a:rPr lang="ru-RU" sz="1600" dirty="0"/>
              <a:t>» 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302510" y="2786137"/>
            <a:ext cx="8668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Реконструкция Дворца молодежи 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302510" y="3485554"/>
            <a:ext cx="8668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Спортивные объекты: 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292572" y="3944665"/>
            <a:ext cx="66783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Строительство </a:t>
            </a:r>
            <a:r>
              <a:rPr lang="ru-RU" sz="1600" dirty="0" smtClean="0"/>
              <a:t>плавательного бассейна по ул. Гашкова</a:t>
            </a:r>
            <a:endParaRPr lang="ru-RU" sz="1600" b="1" i="1" dirty="0">
              <a:solidFill>
                <a:schemeClr val="accent5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302510" y="4355715"/>
            <a:ext cx="66783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Реконструкция ФОК по ул. Рабочая, 9 («Спартак»)</a:t>
            </a:r>
            <a:endParaRPr lang="ru-RU" sz="1600" b="1" i="1" dirty="0">
              <a:solidFill>
                <a:schemeClr val="accent5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302510" y="4938903"/>
            <a:ext cx="86687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Расселение граждан из аварийного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жилья </a:t>
            </a:r>
          </a:p>
          <a:p>
            <a:r>
              <a:rPr lang="ru-RU" altLang="ru-RU" sz="1600" b="1" i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33,4 </a:t>
            </a:r>
            <a:r>
              <a:rPr lang="ru-RU" altLang="ru-RU" sz="1600" b="1" i="1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тыс. кв. м</a:t>
            </a:r>
            <a:endParaRPr lang="ru-RU" sz="1600" b="1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302510" y="5823516"/>
            <a:ext cx="86687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Строительство и реконструкция сетей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водоснабжения, 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коллектора</a:t>
            </a: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ru-RU" sz="1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flipV="1">
            <a:off x="450536" y="2604741"/>
            <a:ext cx="11039233" cy="282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V="1">
            <a:off x="397531" y="3341039"/>
            <a:ext cx="11039233" cy="282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379266" y="4744339"/>
            <a:ext cx="11039233" cy="282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V="1">
            <a:off x="338561" y="5656906"/>
            <a:ext cx="11039233" cy="282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9015615" y="4294159"/>
            <a:ext cx="18415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000" b="1" dirty="0" smtClean="0">
                <a:solidFill>
                  <a:schemeClr val="accent4">
                    <a:lumMod val="25000"/>
                  </a:schemeClr>
                </a:solidFill>
                <a:latin typeface="+mn-lt"/>
              </a:rPr>
              <a:t>312 </a:t>
            </a:r>
            <a:r>
              <a:rPr lang="ru-RU" altLang="ru-RU" sz="1600" b="1" dirty="0" smtClean="0">
                <a:solidFill>
                  <a:schemeClr val="accent4">
                    <a:lumMod val="25000"/>
                  </a:schemeClr>
                </a:solidFill>
                <a:latin typeface="+mn-lt"/>
              </a:rPr>
              <a:t>млн </a:t>
            </a:r>
            <a:r>
              <a:rPr lang="ru-RU" altLang="ru-RU" sz="1600" b="1" dirty="0">
                <a:solidFill>
                  <a:schemeClr val="accent4">
                    <a:lumMod val="25000"/>
                  </a:schemeClr>
                </a:solidFill>
                <a:latin typeface="+mn-lt"/>
              </a:rPr>
              <a:t>руб.</a:t>
            </a:r>
          </a:p>
        </p:txBody>
      </p:sp>
    </p:spTree>
    <p:extLst>
      <p:ext uri="{BB962C8B-B14F-4D97-AF65-F5344CB8AC3E}">
        <p14:creationId xmlns:p14="http://schemas.microsoft.com/office/powerpoint/2010/main" val="256963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2840EDD-EBF4-4F8A-BF8F-CE7C766AB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86657" y="265267"/>
            <a:ext cx="10954731" cy="921241"/>
          </a:xfrm>
        </p:spPr>
        <p:txBody>
          <a:bodyPr>
            <a:normAutofit/>
          </a:bodyPr>
          <a:lstStyle/>
          <a:p>
            <a:r>
              <a:rPr lang="ru-RU" dirty="0"/>
              <a:t>Основные положения бюджетной политики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города Перми на </a:t>
            </a:r>
            <a:r>
              <a:rPr lang="ru-RU" dirty="0"/>
              <a:t>2023-2025 годы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="" xmlns:a16="http://schemas.microsoft.com/office/drawing/2014/main" id="{C40C0D8C-B237-46C8-A575-4B7BBF5074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5</a:t>
            </a:r>
            <a:endParaRPr lang="ru-RU" dirty="0"/>
          </a:p>
        </p:txBody>
      </p:sp>
      <p:grpSp>
        <p:nvGrpSpPr>
          <p:cNvPr id="21" name="Группа 20"/>
          <p:cNvGrpSpPr/>
          <p:nvPr/>
        </p:nvGrpSpPr>
        <p:grpSpPr>
          <a:xfrm>
            <a:off x="676242" y="1233273"/>
            <a:ext cx="10163208" cy="762149"/>
            <a:chOff x="347663" y="1737747"/>
            <a:chExt cx="10163208" cy="762149"/>
          </a:xfrm>
        </p:grpSpPr>
        <p:sp>
          <p:nvSpPr>
            <p:cNvPr id="22" name="TextBox 21"/>
            <p:cNvSpPr txBox="1"/>
            <p:nvPr/>
          </p:nvSpPr>
          <p:spPr>
            <a:xfrm>
              <a:off x="1095373" y="1792010"/>
              <a:ext cx="941549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smtClean="0"/>
                <a:t>Обеспечение стабильности и сбалансированности бюджета.</a:t>
              </a:r>
            </a:p>
            <a:p>
              <a:r>
                <a:rPr lang="ru-RU" sz="2000" dirty="0" smtClean="0"/>
                <a:t>Переход с 2024 года на формирование бюджета с профицитом </a:t>
              </a:r>
              <a:endParaRPr lang="ru-RU" sz="2000" dirty="0"/>
            </a:p>
          </p:txBody>
        </p:sp>
        <p:sp>
          <p:nvSpPr>
            <p:cNvPr id="23" name="object 8"/>
            <p:cNvSpPr>
              <a:spLocks noChangeArrowheads="1"/>
            </p:cNvSpPr>
            <p:nvPr/>
          </p:nvSpPr>
          <p:spPr bwMode="auto">
            <a:xfrm>
              <a:off x="347663" y="1737747"/>
              <a:ext cx="628620" cy="525066"/>
            </a:xfrm>
            <a:prstGeom prst="rect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 altLang="ru-RU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610931" y="2272860"/>
            <a:ext cx="11472159" cy="707886"/>
            <a:chOff x="288950" y="3312080"/>
            <a:chExt cx="10313112" cy="707886"/>
          </a:xfrm>
        </p:grpSpPr>
        <p:sp>
          <p:nvSpPr>
            <p:cNvPr id="25" name="object 8"/>
            <p:cNvSpPr/>
            <p:nvPr/>
          </p:nvSpPr>
          <p:spPr bwMode="auto">
            <a:xfrm>
              <a:off x="288950" y="3445848"/>
              <a:ext cx="628620" cy="485637"/>
            </a:xfrm>
            <a:prstGeom prst="rect">
              <a:avLst/>
            </a:prstGeom>
            <a:blipFill>
              <a:blip r:embed="rId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a:blipFill>
          </p:spPr>
          <p:txBody>
            <a:bodyPr lIns="0" tIns="0" rIns="0" bIns="0"/>
            <a:lstStyle/>
            <a:p>
              <a:pPr>
                <a:defRPr/>
              </a:pPr>
              <a:endParaRPr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96746" y="3312080"/>
              <a:ext cx="960531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/>
                <a:t>Сохранение социальной направленности </a:t>
              </a:r>
              <a:r>
                <a:rPr lang="ru-RU" sz="2000" dirty="0" smtClean="0"/>
                <a:t>бюджета – приоритетное обеспечение </a:t>
              </a:r>
            </a:p>
            <a:p>
              <a:r>
                <a:rPr lang="ru-RU" sz="2000" dirty="0" smtClean="0"/>
                <a:t>всех социальных расходов</a:t>
              </a: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681806" y="3304368"/>
            <a:ext cx="8270050" cy="421722"/>
            <a:chOff x="362597" y="4735359"/>
            <a:chExt cx="8270050" cy="421722"/>
          </a:xfrm>
        </p:grpSpPr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62597" y="4735359"/>
              <a:ext cx="557517" cy="357111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1078898" y="4756971"/>
              <a:ext cx="755374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/>
                <a:t>Завершение благоустройства города Перми к 300-летию </a:t>
              </a: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792193" y="4054448"/>
            <a:ext cx="11399807" cy="954107"/>
            <a:chOff x="495681" y="5195766"/>
            <a:chExt cx="11399807" cy="954107"/>
          </a:xfrm>
        </p:grpSpPr>
        <p:sp>
          <p:nvSpPr>
            <p:cNvPr id="31" name="object 13"/>
            <p:cNvSpPr>
              <a:spLocks noChangeArrowheads="1"/>
            </p:cNvSpPr>
            <p:nvPr/>
          </p:nvSpPr>
          <p:spPr bwMode="auto">
            <a:xfrm>
              <a:off x="495681" y="5238561"/>
              <a:ext cx="480601" cy="524064"/>
            </a:xfrm>
            <a:prstGeom prst="rect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ru-RU" altLang="ru-RU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095373" y="5195766"/>
              <a:ext cx="10800115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/>
                <a:t>Участие в реализации мероприятий национальных проектов </a:t>
              </a:r>
              <a:endParaRPr lang="ru-RU" sz="2000" dirty="0" smtClean="0"/>
            </a:p>
            <a:p>
              <a:r>
                <a:rPr lang="ru-RU" dirty="0" smtClean="0">
                  <a:solidFill>
                    <a:schemeClr val="accent1">
                      <a:lumMod val="75000"/>
                    </a:schemeClr>
                  </a:solidFill>
                </a:rPr>
                <a:t>«</a:t>
              </a:r>
              <a:r>
                <a:rPr lang="ru-RU" dirty="0">
                  <a:solidFill>
                    <a:schemeClr val="accent1">
                      <a:lumMod val="75000"/>
                    </a:schemeClr>
                  </a:solidFill>
                </a:rPr>
                <a:t>Демография</a:t>
              </a:r>
              <a:r>
                <a:rPr lang="ru-RU" dirty="0" smtClean="0">
                  <a:solidFill>
                    <a:schemeClr val="accent1">
                      <a:lumMod val="75000"/>
                    </a:schemeClr>
                  </a:solidFill>
                </a:rPr>
                <a:t>», </a:t>
              </a:r>
              <a:r>
                <a:rPr lang="ru-RU" dirty="0">
                  <a:solidFill>
                    <a:schemeClr val="accent1">
                      <a:lumMod val="75000"/>
                    </a:schemeClr>
                  </a:solidFill>
                </a:rPr>
                <a:t>«Образование», «</a:t>
              </a:r>
              <a:r>
                <a:rPr lang="ru-RU" dirty="0" smtClean="0">
                  <a:solidFill>
                    <a:schemeClr val="accent1">
                      <a:lumMod val="75000"/>
                    </a:schemeClr>
                  </a:solidFill>
                </a:rPr>
                <a:t>Безопасные </a:t>
              </a:r>
              <a:r>
                <a:rPr lang="ru-RU" dirty="0">
                  <a:solidFill>
                    <a:schemeClr val="accent1">
                      <a:lumMod val="75000"/>
                    </a:schemeClr>
                  </a:solidFill>
                </a:rPr>
                <a:t>качественные дороги</a:t>
              </a:r>
              <a:r>
                <a:rPr lang="ru-RU" dirty="0" smtClean="0">
                  <a:solidFill>
                    <a:schemeClr val="accent1">
                      <a:lumMod val="75000"/>
                    </a:schemeClr>
                  </a:solidFill>
                </a:rPr>
                <a:t>», </a:t>
              </a:r>
              <a:br>
                <a:rPr lang="ru-RU" dirty="0" smtClean="0">
                  <a:solidFill>
                    <a:schemeClr val="accent1">
                      <a:lumMod val="75000"/>
                    </a:schemeClr>
                  </a:solidFill>
                </a:rPr>
              </a:br>
              <a:r>
                <a:rPr lang="ru-RU" dirty="0" smtClean="0">
                  <a:solidFill>
                    <a:schemeClr val="accent1">
                      <a:lumMod val="75000"/>
                    </a:schemeClr>
                  </a:solidFill>
                </a:rPr>
                <a:t>«</a:t>
              </a:r>
              <a:r>
                <a:rPr lang="ru-RU" dirty="0">
                  <a:solidFill>
                    <a:schemeClr val="accent1">
                      <a:lumMod val="75000"/>
                    </a:schemeClr>
                  </a:solidFill>
                </a:rPr>
                <a:t>Жилье и городская среда», </a:t>
              </a:r>
              <a:r>
                <a:rPr lang="ru-RU" dirty="0" smtClean="0">
                  <a:solidFill>
                    <a:schemeClr val="accent1">
                      <a:lumMod val="75000"/>
                    </a:schemeClr>
                  </a:solidFill>
                </a:rPr>
                <a:t>«Туризм </a:t>
              </a:r>
              <a:r>
                <a:rPr lang="ru-RU" dirty="0">
                  <a:solidFill>
                    <a:schemeClr val="accent1">
                      <a:lumMod val="75000"/>
                    </a:schemeClr>
                  </a:solidFill>
                </a:rPr>
                <a:t>и индустрия </a:t>
              </a:r>
              <a:r>
                <a:rPr lang="ru-RU" dirty="0" smtClean="0">
                  <a:solidFill>
                    <a:schemeClr val="accent1">
                      <a:lumMod val="75000"/>
                    </a:schemeClr>
                  </a:solidFill>
                </a:rPr>
                <a:t>гостеприимства»</a:t>
              </a:r>
              <a:endParaRPr lang="ru-RU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B71D2BEF-F37E-4306-BC3C-FA1AE014C07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 flipV="1">
            <a:off x="9039358" y="-888933"/>
            <a:ext cx="2263709" cy="4041575"/>
          </a:xfrm>
          <a:prstGeom prst="rect">
            <a:avLst/>
          </a:prstGeom>
        </p:spPr>
      </p:pic>
      <p:grpSp>
        <p:nvGrpSpPr>
          <p:cNvPr id="5" name="Группа 4"/>
          <p:cNvGrpSpPr/>
          <p:nvPr/>
        </p:nvGrpSpPr>
        <p:grpSpPr>
          <a:xfrm>
            <a:off x="676242" y="5505062"/>
            <a:ext cx="9424199" cy="1271280"/>
            <a:chOff x="670020" y="5661326"/>
            <a:chExt cx="9424199" cy="1271280"/>
          </a:xfrm>
        </p:grpSpPr>
        <p:sp>
          <p:nvSpPr>
            <p:cNvPr id="20" name="object 31"/>
            <p:cNvSpPr/>
            <p:nvPr/>
          </p:nvSpPr>
          <p:spPr>
            <a:xfrm>
              <a:off x="670020" y="5661326"/>
              <a:ext cx="510557" cy="519836"/>
            </a:xfrm>
            <a:prstGeom prst="rect">
              <a:avLst/>
            </a:prstGeom>
            <a:blipFill>
              <a:blip r:embed="rId7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ru-RU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391885" y="5661326"/>
              <a:ext cx="755374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smtClean="0"/>
                <a:t>Изменение межбюджетных отношений</a:t>
              </a:r>
              <a:endParaRPr lang="ru-RU" sz="2000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724025" y="6009276"/>
              <a:ext cx="837019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i="1" dirty="0"/>
                <a:t>о</a:t>
              </a:r>
              <a:r>
                <a:rPr lang="ru-RU" i="1" dirty="0" smtClean="0"/>
                <a:t>тмена зачисления транспортного налога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i="1" dirty="0"/>
                <a:t>п</a:t>
              </a:r>
              <a:r>
                <a:rPr lang="ru-RU" i="1" dirty="0" smtClean="0"/>
                <a:t>ередача упрощенной системы налогообложения по нормативу 12%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i="1" dirty="0" smtClean="0"/>
                <a:t>передача расходов на содержание дорог в ЦПР на краевой уровень</a:t>
              </a:r>
              <a:endParaRPr lang="ru-RU" i="1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610931" y="5160058"/>
            <a:ext cx="5158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Особенность проекта бюджета:</a:t>
            </a:r>
            <a:endParaRPr lang="ru-RU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75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2840EDD-EBF4-4F8A-BF8F-CE7C766AB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845" y="230965"/>
            <a:ext cx="10954731" cy="921241"/>
          </a:xfrm>
        </p:spPr>
        <p:txBody>
          <a:bodyPr>
            <a:normAutofit/>
          </a:bodyPr>
          <a:lstStyle/>
          <a:p>
            <a:r>
              <a:rPr lang="ru-RU" dirty="0" smtClean="0"/>
              <a:t>Основные характеристики проекта </a:t>
            </a:r>
            <a:r>
              <a:rPr lang="ru-RU" dirty="0"/>
              <a:t>бюджета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2023-2025 </a:t>
            </a:r>
            <a:r>
              <a:rPr lang="ru-RU" dirty="0"/>
              <a:t>годах 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="" xmlns:a16="http://schemas.microsoft.com/office/drawing/2014/main" id="{C40C0D8C-B237-46C8-A575-4B7BBF5074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6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F5594ED9-0418-433B-B94E-B866B6828D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7126566" y="-95420"/>
            <a:ext cx="5054396" cy="1333500"/>
          </a:xfrm>
          <a:prstGeom prst="rect">
            <a:avLst/>
          </a:prstGeom>
        </p:spPr>
      </p:pic>
      <p:grpSp>
        <p:nvGrpSpPr>
          <p:cNvPr id="51" name="Группа 36"/>
          <p:cNvGrpSpPr>
            <a:grpSpLocks/>
          </p:cNvGrpSpPr>
          <p:nvPr/>
        </p:nvGrpSpPr>
        <p:grpSpPr bwMode="auto">
          <a:xfrm>
            <a:off x="329889" y="1831447"/>
            <a:ext cx="1685925" cy="894262"/>
            <a:chOff x="449409" y="1946382"/>
            <a:chExt cx="1685755" cy="894435"/>
          </a:xfrm>
        </p:grpSpPr>
        <p:sp>
          <p:nvSpPr>
            <p:cNvPr id="52" name="TextBox 51"/>
            <p:cNvSpPr txBox="1"/>
            <p:nvPr/>
          </p:nvSpPr>
          <p:spPr>
            <a:xfrm>
              <a:off x="449409" y="1946382"/>
              <a:ext cx="1685755" cy="43029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ДОХОДЫ</a:t>
              </a:r>
            </a:p>
          </p:txBody>
        </p:sp>
        <p:sp>
          <p:nvSpPr>
            <p:cNvPr id="53" name="object 66"/>
            <p:cNvSpPr/>
            <p:nvPr/>
          </p:nvSpPr>
          <p:spPr>
            <a:xfrm>
              <a:off x="776285" y="2369828"/>
              <a:ext cx="707256" cy="470989"/>
            </a:xfrm>
            <a:prstGeom prst="rect">
              <a:avLst/>
            </a:prstGeom>
            <a:blipFill>
              <a:blip r:embed="rId3" cstate="print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lIns="0" tIns="0" rIns="0" bIns="0"/>
            <a:lstStyle/>
            <a:p>
              <a:pPr>
                <a:defRPr/>
              </a:pPr>
              <a:endParaRPr lang="ru-RU">
                <a:solidFill>
                  <a:schemeClr val="tx1">
                    <a:lumMod val="25000"/>
                    <a:lumOff val="75000"/>
                  </a:schemeClr>
                </a:solidFill>
              </a:endParaRPr>
            </a:p>
          </p:txBody>
        </p:sp>
      </p:grpSp>
      <p:grpSp>
        <p:nvGrpSpPr>
          <p:cNvPr id="54" name="Группа 35"/>
          <p:cNvGrpSpPr>
            <a:grpSpLocks/>
          </p:cNvGrpSpPr>
          <p:nvPr/>
        </p:nvGrpSpPr>
        <p:grpSpPr bwMode="auto">
          <a:xfrm>
            <a:off x="238626" y="3300238"/>
            <a:ext cx="1698660" cy="855111"/>
            <a:chOff x="362400" y="3395218"/>
            <a:chExt cx="1698159" cy="854399"/>
          </a:xfrm>
        </p:grpSpPr>
        <p:sp>
          <p:nvSpPr>
            <p:cNvPr id="55" name="TextBox 54"/>
            <p:cNvSpPr txBox="1"/>
            <p:nvPr/>
          </p:nvSpPr>
          <p:spPr>
            <a:xfrm>
              <a:off x="362400" y="3395218"/>
              <a:ext cx="1698159" cy="43144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2200" b="1" dirty="0">
                  <a:solidFill>
                    <a:schemeClr val="accent2">
                      <a:lumMod val="50000"/>
                    </a:schemeClr>
                  </a:solidFill>
                </a:rPr>
                <a:t>РАСХОДЫ</a:t>
              </a:r>
            </a:p>
          </p:txBody>
        </p:sp>
        <p:sp>
          <p:nvSpPr>
            <p:cNvPr id="56" name="object 67"/>
            <p:cNvSpPr/>
            <p:nvPr/>
          </p:nvSpPr>
          <p:spPr>
            <a:xfrm>
              <a:off x="780449" y="3792245"/>
              <a:ext cx="630361" cy="457372"/>
            </a:xfrm>
            <a:prstGeom prst="rect">
              <a:avLst/>
            </a:prstGeom>
            <a:blipFill>
              <a:blip r:embed="rId4" cstate="print">
                <a:duotone>
                  <a:schemeClr val="accent6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</p:spPr>
          <p:txBody>
            <a:bodyPr lIns="0" tIns="0" rIns="0" bIns="0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5274613" y="1247122"/>
            <a:ext cx="2156734" cy="4232654"/>
            <a:chOff x="5562440" y="772099"/>
            <a:chExt cx="2156734" cy="4232654"/>
          </a:xfrm>
        </p:grpSpPr>
        <p:sp>
          <p:nvSpPr>
            <p:cNvPr id="58" name="TextBox 8"/>
            <p:cNvSpPr txBox="1">
              <a:spLocks noChangeArrowheads="1"/>
            </p:cNvSpPr>
            <p:nvPr/>
          </p:nvSpPr>
          <p:spPr bwMode="auto">
            <a:xfrm>
              <a:off x="5579622" y="772099"/>
              <a:ext cx="19431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000" b="1" dirty="0" smtClean="0">
                  <a:solidFill>
                    <a:schemeClr val="bg1"/>
                  </a:solidFill>
                </a:rPr>
                <a:t>2023 год</a:t>
              </a:r>
              <a:endParaRPr lang="ru-RU" altLang="ru-RU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59" name="Прямоугольник 58"/>
            <p:cNvSpPr/>
            <p:nvPr/>
          </p:nvSpPr>
          <p:spPr bwMode="auto">
            <a:xfrm>
              <a:off x="5624698" y="1356874"/>
              <a:ext cx="1852949" cy="6540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47 664</a:t>
              </a:r>
              <a:endParaRPr lang="ru-RU" sz="2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>
                <a:defRPr/>
              </a:pPr>
              <a:r>
                <a:rPr lang="ru-RU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млн руб.</a:t>
              </a:r>
            </a:p>
          </p:txBody>
        </p:sp>
        <p:sp>
          <p:nvSpPr>
            <p:cNvPr id="60" name="Прямоугольник 59"/>
            <p:cNvSpPr/>
            <p:nvPr/>
          </p:nvSpPr>
          <p:spPr bwMode="auto">
            <a:xfrm>
              <a:off x="5624698" y="2822766"/>
              <a:ext cx="1810419" cy="641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200" b="1" dirty="0" smtClean="0">
                  <a:solidFill>
                    <a:schemeClr val="accent2">
                      <a:lumMod val="50000"/>
                    </a:schemeClr>
                  </a:solidFill>
                </a:rPr>
                <a:t>50 187</a:t>
              </a:r>
              <a:endParaRPr lang="ru-RU" sz="2200" b="1" dirty="0">
                <a:solidFill>
                  <a:schemeClr val="accent2">
                    <a:lumMod val="50000"/>
                  </a:schemeClr>
                </a:solidFill>
              </a:endParaRPr>
            </a:p>
            <a:p>
              <a:pPr algn="ctr">
                <a:defRPr/>
              </a:pPr>
              <a:r>
                <a:rPr lang="ru-RU" sz="1600" dirty="0">
                  <a:solidFill>
                    <a:schemeClr val="accent2">
                      <a:lumMod val="50000"/>
                    </a:schemeClr>
                  </a:solidFill>
                </a:rPr>
                <a:t>млн руб.</a:t>
              </a:r>
            </a:p>
          </p:txBody>
        </p:sp>
        <p:sp>
          <p:nvSpPr>
            <p:cNvPr id="61" name="Прямоугольник 60"/>
            <p:cNvSpPr/>
            <p:nvPr/>
          </p:nvSpPr>
          <p:spPr bwMode="auto">
            <a:xfrm>
              <a:off x="5564452" y="4363403"/>
              <a:ext cx="1806995" cy="641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200" b="1" dirty="0">
                  <a:solidFill>
                    <a:schemeClr val="bg1">
                      <a:lumMod val="60000"/>
                      <a:lumOff val="40000"/>
                    </a:schemeClr>
                  </a:solidFill>
                </a:rPr>
                <a:t>(–) </a:t>
              </a:r>
              <a:r>
                <a:rPr lang="ru-RU" sz="2200" b="1" dirty="0" smtClean="0">
                  <a:solidFill>
                    <a:schemeClr val="bg1">
                      <a:lumMod val="60000"/>
                      <a:lumOff val="40000"/>
                    </a:schemeClr>
                  </a:solidFill>
                </a:rPr>
                <a:t>2 523</a:t>
              </a:r>
            </a:p>
            <a:p>
              <a:pPr algn="ctr">
                <a:defRPr/>
              </a:pPr>
              <a:r>
                <a:rPr lang="ru-RU" sz="1600" dirty="0" smtClean="0">
                  <a:solidFill>
                    <a:schemeClr val="bg1">
                      <a:lumMod val="60000"/>
                      <a:lumOff val="40000"/>
                    </a:schemeClr>
                  </a:solidFill>
                </a:rPr>
                <a:t>млн </a:t>
              </a:r>
              <a:r>
                <a:rPr lang="ru-RU" sz="1600" dirty="0">
                  <a:solidFill>
                    <a:schemeClr val="bg1">
                      <a:lumMod val="60000"/>
                      <a:lumOff val="40000"/>
                    </a:schemeClr>
                  </a:solidFill>
                </a:rPr>
                <a:t>руб.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562440" y="2010924"/>
              <a:ext cx="213903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i="1" dirty="0" smtClean="0">
                  <a:solidFill>
                    <a:schemeClr val="accent6">
                      <a:lumMod val="50000"/>
                    </a:schemeClr>
                  </a:solidFill>
                </a:rPr>
                <a:t>в том числе:</a:t>
              </a:r>
            </a:p>
            <a:p>
              <a:r>
                <a:rPr lang="ru-RU" sz="1400" b="1" dirty="0" smtClean="0">
                  <a:solidFill>
                    <a:schemeClr val="accent6">
                      <a:lumMod val="50000"/>
                    </a:schemeClr>
                  </a:solidFill>
                </a:rPr>
                <a:t>МБТ </a:t>
              </a:r>
              <a:r>
                <a:rPr lang="ru-RU" sz="1600" b="1" dirty="0" smtClean="0">
                  <a:solidFill>
                    <a:schemeClr val="accent6">
                      <a:lumMod val="50000"/>
                    </a:schemeClr>
                  </a:solidFill>
                </a:rPr>
                <a:t>22 353 </a:t>
              </a:r>
              <a:r>
                <a:rPr lang="ru-RU" sz="1400" dirty="0" smtClean="0">
                  <a:solidFill>
                    <a:schemeClr val="accent6">
                      <a:lumMod val="50000"/>
                    </a:schemeClr>
                  </a:solidFill>
                </a:rPr>
                <a:t>млн руб.</a:t>
              </a:r>
              <a:endParaRPr lang="ru-RU" sz="14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585818" y="3399553"/>
              <a:ext cx="21333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i="1" dirty="0" smtClean="0">
                  <a:solidFill>
                    <a:schemeClr val="accent6">
                      <a:lumMod val="50000"/>
                    </a:schemeClr>
                  </a:solidFill>
                </a:rPr>
                <a:t>в том числе:</a:t>
              </a:r>
            </a:p>
            <a:p>
              <a:r>
                <a:rPr lang="ru-RU" sz="1600" b="1" dirty="0" smtClean="0">
                  <a:solidFill>
                    <a:schemeClr val="accent6">
                      <a:lumMod val="50000"/>
                    </a:schemeClr>
                  </a:solidFill>
                </a:rPr>
                <a:t>бюджет развития  </a:t>
              </a:r>
            </a:p>
            <a:p>
              <a:r>
                <a:rPr lang="ru-RU" sz="1600" b="1" dirty="0" smtClean="0">
                  <a:solidFill>
                    <a:schemeClr val="accent6">
                      <a:lumMod val="50000"/>
                    </a:schemeClr>
                  </a:solidFill>
                </a:rPr>
                <a:t>15 924 </a:t>
              </a:r>
              <a:r>
                <a:rPr lang="ru-RU" sz="1400" dirty="0" smtClean="0">
                  <a:solidFill>
                    <a:schemeClr val="accent6">
                      <a:lumMod val="50000"/>
                    </a:schemeClr>
                  </a:solidFill>
                </a:rPr>
                <a:t>млн </a:t>
              </a:r>
              <a:r>
                <a:rPr lang="ru-RU" sz="1400" dirty="0">
                  <a:solidFill>
                    <a:schemeClr val="accent6">
                      <a:lumMod val="50000"/>
                    </a:schemeClr>
                  </a:solidFill>
                </a:rPr>
                <a:t>руб</a:t>
              </a:r>
              <a:r>
                <a:rPr lang="ru-RU" sz="1400" dirty="0" smtClean="0">
                  <a:solidFill>
                    <a:schemeClr val="accent6">
                      <a:lumMod val="50000"/>
                    </a:schemeClr>
                  </a:solidFill>
                </a:rPr>
                <a:t>.</a:t>
              </a:r>
              <a:r>
                <a:rPr lang="ru-RU" sz="1400" b="1" dirty="0" smtClean="0">
                  <a:solidFill>
                    <a:schemeClr val="accent6">
                      <a:lumMod val="50000"/>
                    </a:schemeClr>
                  </a:solidFill>
                </a:rPr>
                <a:t> </a:t>
              </a:r>
              <a:endParaRPr lang="ru-RU" sz="14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64" name="Группа 63"/>
          <p:cNvGrpSpPr/>
          <p:nvPr/>
        </p:nvGrpSpPr>
        <p:grpSpPr>
          <a:xfrm>
            <a:off x="7579502" y="1271236"/>
            <a:ext cx="2399394" cy="4194588"/>
            <a:chOff x="8059061" y="227941"/>
            <a:chExt cx="2399394" cy="4194588"/>
          </a:xfrm>
        </p:grpSpPr>
        <p:sp>
          <p:nvSpPr>
            <p:cNvPr id="65" name="TextBox 11"/>
            <p:cNvSpPr txBox="1">
              <a:spLocks noChangeArrowheads="1"/>
            </p:cNvSpPr>
            <p:nvPr/>
          </p:nvSpPr>
          <p:spPr bwMode="auto">
            <a:xfrm>
              <a:off x="8059061" y="227941"/>
              <a:ext cx="19446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000" b="1" dirty="0" smtClean="0">
                  <a:solidFill>
                    <a:schemeClr val="bg1"/>
                  </a:solidFill>
                </a:rPr>
                <a:t>2024</a:t>
              </a:r>
              <a:r>
                <a:rPr lang="ru-RU" altLang="ru-RU" sz="2000" b="1" dirty="0" smtClean="0">
                  <a:solidFill>
                    <a:schemeClr val="bg1">
                      <a:lumMod val="60000"/>
                      <a:lumOff val="40000"/>
                    </a:schemeClr>
                  </a:solidFill>
                </a:rPr>
                <a:t> </a:t>
              </a:r>
              <a:r>
                <a:rPr lang="ru-RU" altLang="ru-RU" sz="2000" b="1" dirty="0" smtClean="0">
                  <a:solidFill>
                    <a:schemeClr val="bg1"/>
                  </a:solidFill>
                </a:rPr>
                <a:t>год</a:t>
              </a:r>
              <a:endParaRPr lang="ru-RU" altLang="ru-RU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66" name="Прямоугольник 65"/>
            <p:cNvSpPr/>
            <p:nvPr/>
          </p:nvSpPr>
          <p:spPr bwMode="auto">
            <a:xfrm>
              <a:off x="8129975" y="740099"/>
              <a:ext cx="1777030" cy="6540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44 021</a:t>
              </a:r>
              <a:endParaRPr lang="ru-RU" sz="2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>
                <a:defRPr/>
              </a:pPr>
              <a:r>
                <a:rPr lang="ru-RU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млн руб.</a:t>
              </a:r>
            </a:p>
          </p:txBody>
        </p:sp>
        <p:sp>
          <p:nvSpPr>
            <p:cNvPr id="67" name="Прямоугольник 66"/>
            <p:cNvSpPr/>
            <p:nvPr/>
          </p:nvSpPr>
          <p:spPr bwMode="auto">
            <a:xfrm>
              <a:off x="8131167" y="2287475"/>
              <a:ext cx="1800476" cy="641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200" b="1" dirty="0" smtClean="0">
                  <a:solidFill>
                    <a:schemeClr val="accent2">
                      <a:lumMod val="50000"/>
                    </a:schemeClr>
                  </a:solidFill>
                </a:rPr>
                <a:t>43 521</a:t>
              </a:r>
            </a:p>
            <a:p>
              <a:pPr algn="ctr">
                <a:defRPr/>
              </a:pPr>
              <a:r>
                <a:rPr lang="ru-RU" sz="1600" dirty="0" smtClean="0">
                  <a:solidFill>
                    <a:schemeClr val="accent2">
                      <a:lumMod val="50000"/>
                    </a:schemeClr>
                  </a:solidFill>
                </a:rPr>
                <a:t>млн </a:t>
              </a:r>
              <a:r>
                <a:rPr lang="ru-RU" sz="1600" dirty="0">
                  <a:solidFill>
                    <a:schemeClr val="accent2">
                      <a:lumMod val="50000"/>
                    </a:schemeClr>
                  </a:solidFill>
                </a:rPr>
                <a:t>руб.</a:t>
              </a:r>
            </a:p>
          </p:txBody>
        </p:sp>
        <p:sp>
          <p:nvSpPr>
            <p:cNvPr id="68" name="Прямоугольник 67"/>
            <p:cNvSpPr/>
            <p:nvPr/>
          </p:nvSpPr>
          <p:spPr bwMode="auto">
            <a:xfrm>
              <a:off x="8129975" y="3781179"/>
              <a:ext cx="1743741" cy="641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200" b="1" dirty="0" smtClean="0">
                  <a:solidFill>
                    <a:schemeClr val="bg1">
                      <a:lumMod val="60000"/>
                      <a:lumOff val="40000"/>
                    </a:schemeClr>
                  </a:solidFill>
                </a:rPr>
                <a:t>(+) 500</a:t>
              </a:r>
              <a:endParaRPr lang="ru-RU" sz="2200" b="1" dirty="0">
                <a:solidFill>
                  <a:schemeClr val="bg1">
                    <a:lumMod val="60000"/>
                    <a:lumOff val="40000"/>
                  </a:schemeClr>
                </a:solidFill>
              </a:endParaRPr>
            </a:p>
            <a:p>
              <a:pPr algn="ctr">
                <a:defRPr/>
              </a:pPr>
              <a:r>
                <a:rPr lang="ru-RU" sz="1600" dirty="0">
                  <a:solidFill>
                    <a:schemeClr val="bg1">
                      <a:lumMod val="60000"/>
                      <a:lumOff val="40000"/>
                    </a:schemeClr>
                  </a:solidFill>
                </a:rPr>
                <a:t>млн руб.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8154614" y="1500447"/>
              <a:ext cx="230384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i="1" dirty="0" smtClean="0">
                  <a:solidFill>
                    <a:schemeClr val="accent6">
                      <a:lumMod val="50000"/>
                    </a:schemeClr>
                  </a:solidFill>
                </a:rPr>
                <a:t>в том числе:</a:t>
              </a:r>
            </a:p>
            <a:p>
              <a:r>
                <a:rPr lang="ru-RU" sz="1400" b="1" dirty="0" smtClean="0">
                  <a:solidFill>
                    <a:schemeClr val="accent6">
                      <a:lumMod val="50000"/>
                    </a:schemeClr>
                  </a:solidFill>
                </a:rPr>
                <a:t>МБТ </a:t>
              </a:r>
              <a:r>
                <a:rPr lang="ru-RU" sz="1600" b="1" dirty="0" smtClean="0">
                  <a:solidFill>
                    <a:schemeClr val="accent6">
                      <a:lumMod val="50000"/>
                    </a:schemeClr>
                  </a:solidFill>
                </a:rPr>
                <a:t>17 226 </a:t>
              </a:r>
              <a:r>
                <a:rPr lang="ru-RU" sz="1400" dirty="0" smtClean="0">
                  <a:solidFill>
                    <a:schemeClr val="accent6">
                      <a:lumMod val="50000"/>
                    </a:schemeClr>
                  </a:solidFill>
                </a:rPr>
                <a:t>млн руб.</a:t>
              </a:r>
              <a:endParaRPr lang="ru-RU" sz="14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8129975" y="2816381"/>
              <a:ext cx="230486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i="1" dirty="0" smtClean="0">
                  <a:solidFill>
                    <a:schemeClr val="accent6">
                      <a:lumMod val="50000"/>
                    </a:schemeClr>
                  </a:solidFill>
                </a:rPr>
                <a:t>в том числе:</a:t>
              </a:r>
            </a:p>
            <a:p>
              <a:r>
                <a:rPr lang="ru-RU" sz="1600" b="1" dirty="0" smtClean="0">
                  <a:solidFill>
                    <a:schemeClr val="accent6">
                      <a:lumMod val="50000"/>
                    </a:schemeClr>
                  </a:solidFill>
                </a:rPr>
                <a:t>бюджет развития  </a:t>
              </a:r>
            </a:p>
            <a:p>
              <a:r>
                <a:rPr lang="ru-RU" sz="1600" b="1" dirty="0" smtClean="0">
                  <a:solidFill>
                    <a:schemeClr val="accent6">
                      <a:lumMod val="50000"/>
                    </a:schemeClr>
                  </a:solidFill>
                </a:rPr>
                <a:t>8 507 </a:t>
              </a:r>
              <a:r>
                <a:rPr lang="ru-RU" sz="1400" dirty="0" smtClean="0">
                  <a:solidFill>
                    <a:schemeClr val="accent6">
                      <a:lumMod val="50000"/>
                    </a:schemeClr>
                  </a:solidFill>
                </a:rPr>
                <a:t>млн </a:t>
              </a:r>
              <a:r>
                <a:rPr lang="ru-RU" sz="1400" dirty="0">
                  <a:solidFill>
                    <a:schemeClr val="accent6">
                      <a:lumMod val="50000"/>
                    </a:schemeClr>
                  </a:solidFill>
                </a:rPr>
                <a:t>руб</a:t>
              </a:r>
              <a:r>
                <a:rPr lang="ru-RU" sz="1400" dirty="0" smtClean="0">
                  <a:solidFill>
                    <a:schemeClr val="accent6">
                      <a:lumMod val="50000"/>
                    </a:schemeClr>
                  </a:solidFill>
                </a:rPr>
                <a:t>.</a:t>
              </a:r>
              <a:r>
                <a:rPr lang="ru-RU" sz="1400" b="1" dirty="0" smtClean="0">
                  <a:solidFill>
                    <a:schemeClr val="accent6">
                      <a:lumMod val="50000"/>
                    </a:schemeClr>
                  </a:solidFill>
                </a:rPr>
                <a:t> </a:t>
              </a:r>
              <a:endParaRPr lang="ru-RU" sz="14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77" name="Группа 34"/>
          <p:cNvGrpSpPr>
            <a:grpSpLocks/>
          </p:cNvGrpSpPr>
          <p:nvPr/>
        </p:nvGrpSpPr>
        <p:grpSpPr bwMode="auto">
          <a:xfrm>
            <a:off x="137323" y="4723993"/>
            <a:ext cx="2300044" cy="1124617"/>
            <a:chOff x="319846" y="4846825"/>
            <a:chExt cx="2299304" cy="1125198"/>
          </a:xfrm>
        </p:grpSpPr>
        <p:sp>
          <p:nvSpPr>
            <p:cNvPr id="78" name="TextBox 77"/>
            <p:cNvSpPr txBox="1"/>
            <p:nvPr/>
          </p:nvSpPr>
          <p:spPr>
            <a:xfrm>
              <a:off x="319846" y="4846825"/>
              <a:ext cx="2299304" cy="76874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2200" b="1" dirty="0">
                  <a:solidFill>
                    <a:schemeClr val="bg1">
                      <a:lumMod val="60000"/>
                      <a:lumOff val="40000"/>
                    </a:schemeClr>
                  </a:solidFill>
                </a:rPr>
                <a:t>ДЕФИЦИТ (-) / ПРОФИЦИТ (+)</a:t>
              </a:r>
            </a:p>
          </p:txBody>
        </p:sp>
        <p:sp>
          <p:nvSpPr>
            <p:cNvPr id="79" name="object 6"/>
            <p:cNvSpPr/>
            <p:nvPr/>
          </p:nvSpPr>
          <p:spPr>
            <a:xfrm>
              <a:off x="838283" y="5508927"/>
              <a:ext cx="613456" cy="463096"/>
            </a:xfrm>
            <a:prstGeom prst="rect">
              <a:avLst/>
            </a:prstGeom>
            <a:blipFill>
              <a:blip r:embed="rId6" cstate="print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</p:spPr>
          <p:txBody>
            <a:bodyPr lIns="0" tIns="0" rIns="0" bIns="0"/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  <a:defRPr/>
              </a:pPr>
              <a:r>
                <a:rPr lang="en-US" sz="1100">
                  <a:latin typeface="Calibri"/>
                  <a:ea typeface="Calibri"/>
                  <a:cs typeface="Times New Roman"/>
                </a:rPr>
                <a:t>           </a:t>
              </a:r>
              <a:endParaRPr lang="ru-RU" sz="1100">
                <a:latin typeface="Calibri"/>
                <a:ea typeface="Calibri"/>
                <a:cs typeface="Times New Roman"/>
              </a:endParaRPr>
            </a:p>
          </p:txBody>
        </p:sp>
      </p:grpSp>
      <p:grpSp>
        <p:nvGrpSpPr>
          <p:cNvPr id="80" name="Группа 79"/>
          <p:cNvGrpSpPr/>
          <p:nvPr/>
        </p:nvGrpSpPr>
        <p:grpSpPr>
          <a:xfrm>
            <a:off x="9804361" y="1243007"/>
            <a:ext cx="2530401" cy="4206044"/>
            <a:chOff x="9573278" y="769892"/>
            <a:chExt cx="2530401" cy="4206044"/>
          </a:xfrm>
        </p:grpSpPr>
        <p:grpSp>
          <p:nvGrpSpPr>
            <p:cNvPr id="81" name="Группа 80"/>
            <p:cNvGrpSpPr/>
            <p:nvPr/>
          </p:nvGrpSpPr>
          <p:grpSpPr>
            <a:xfrm>
              <a:off x="9646038" y="1345651"/>
              <a:ext cx="2457641" cy="3630285"/>
              <a:chOff x="10443423" y="831049"/>
              <a:chExt cx="2457641" cy="3630285"/>
            </a:xfrm>
          </p:grpSpPr>
          <p:sp>
            <p:nvSpPr>
              <p:cNvPr id="83" name="Прямоугольник 82"/>
              <p:cNvSpPr/>
              <p:nvPr/>
            </p:nvSpPr>
            <p:spPr bwMode="auto">
              <a:xfrm>
                <a:off x="10443423" y="831049"/>
                <a:ext cx="1799169" cy="65246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22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44 796</a:t>
                </a:r>
                <a:endParaRPr lang="ru-RU" sz="22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 algn="ctr">
                  <a:defRPr/>
                </a:pPr>
                <a:r>
                  <a:rPr lang="ru-RU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млн руб.</a:t>
                </a:r>
              </a:p>
            </p:txBody>
          </p:sp>
          <p:sp>
            <p:nvSpPr>
              <p:cNvPr id="84" name="Прямоугольник 83"/>
              <p:cNvSpPr/>
              <p:nvPr/>
            </p:nvSpPr>
            <p:spPr bwMode="auto">
              <a:xfrm>
                <a:off x="10465806" y="2313126"/>
                <a:ext cx="1799168" cy="64135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2200" b="1" dirty="0" smtClean="0">
                    <a:solidFill>
                      <a:schemeClr val="accent2">
                        <a:lumMod val="50000"/>
                      </a:schemeClr>
                    </a:solidFill>
                  </a:rPr>
                  <a:t>44 227</a:t>
                </a:r>
                <a:endParaRPr lang="ru-RU" sz="2200" b="1" dirty="0">
                  <a:solidFill>
                    <a:schemeClr val="accent2">
                      <a:lumMod val="50000"/>
                    </a:schemeClr>
                  </a:solidFill>
                </a:endParaRPr>
              </a:p>
              <a:p>
                <a:pPr algn="ctr">
                  <a:defRPr/>
                </a:pPr>
                <a:r>
                  <a:rPr lang="ru-RU" sz="1600" dirty="0" smtClean="0">
                    <a:solidFill>
                      <a:schemeClr val="accent2">
                        <a:lumMod val="50000"/>
                      </a:schemeClr>
                    </a:solidFill>
                  </a:rPr>
                  <a:t>млн </a:t>
                </a:r>
                <a:r>
                  <a:rPr lang="ru-RU" sz="1600" dirty="0">
                    <a:solidFill>
                      <a:schemeClr val="accent2">
                        <a:lumMod val="50000"/>
                      </a:schemeClr>
                    </a:solidFill>
                  </a:rPr>
                  <a:t>руб.</a:t>
                </a:r>
              </a:p>
            </p:txBody>
          </p:sp>
          <p:sp>
            <p:nvSpPr>
              <p:cNvPr id="85" name="Прямоугольник 84"/>
              <p:cNvSpPr/>
              <p:nvPr/>
            </p:nvSpPr>
            <p:spPr bwMode="auto">
              <a:xfrm>
                <a:off x="10465806" y="3819984"/>
                <a:ext cx="1821551" cy="64135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22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</a:rPr>
                  <a:t>(+) </a:t>
                </a:r>
                <a:r>
                  <a:rPr lang="ru-RU" sz="2200" b="1" dirty="0" smtClean="0">
                    <a:solidFill>
                      <a:schemeClr val="bg1">
                        <a:lumMod val="60000"/>
                        <a:lumOff val="40000"/>
                      </a:schemeClr>
                    </a:solidFill>
                  </a:rPr>
                  <a:t>568</a:t>
                </a:r>
                <a:endParaRPr lang="ru-RU" sz="2200" b="1" dirty="0">
                  <a:solidFill>
                    <a:schemeClr val="bg1">
                      <a:lumMod val="60000"/>
                      <a:lumOff val="40000"/>
                    </a:schemeClr>
                  </a:solidFill>
                </a:endParaRPr>
              </a:p>
              <a:p>
                <a:pPr algn="ctr">
                  <a:defRPr/>
                </a:pPr>
                <a:r>
                  <a:rPr lang="ru-RU" sz="1600" dirty="0">
                    <a:solidFill>
                      <a:schemeClr val="bg1">
                        <a:lumMod val="60000"/>
                        <a:lumOff val="40000"/>
                      </a:schemeClr>
                    </a:solidFill>
                  </a:rPr>
                  <a:t>млн руб.</a:t>
                </a: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10443423" y="1496628"/>
                <a:ext cx="230384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i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в том числе:</a:t>
                </a:r>
              </a:p>
              <a:p>
                <a:r>
                  <a:rPr lang="ru-RU" sz="14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МБТ </a:t>
                </a:r>
                <a:r>
                  <a:rPr lang="ru-RU" sz="1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16 511 </a:t>
                </a:r>
                <a:r>
                  <a:rPr lang="ru-RU" sz="14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млн руб.</a:t>
                </a:r>
                <a:endParaRPr lang="ru-RU" sz="1400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10443423" y="2876456"/>
                <a:ext cx="245764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i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в том числе:</a:t>
                </a:r>
              </a:p>
              <a:p>
                <a:r>
                  <a:rPr lang="ru-RU" sz="1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бюджет развития  </a:t>
                </a:r>
              </a:p>
              <a:p>
                <a:r>
                  <a:rPr lang="ru-RU" sz="1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8 006 </a:t>
                </a:r>
                <a:r>
                  <a:rPr lang="ru-RU" sz="14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млн </a:t>
                </a:r>
                <a:r>
                  <a:rPr lang="ru-RU" sz="1400" dirty="0">
                    <a:solidFill>
                      <a:schemeClr val="accent6">
                        <a:lumMod val="50000"/>
                      </a:schemeClr>
                    </a:solidFill>
                  </a:rPr>
                  <a:t>руб</a:t>
                </a:r>
                <a:r>
                  <a:rPr lang="ru-RU" sz="14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.</a:t>
                </a:r>
                <a:r>
                  <a:rPr lang="ru-RU" sz="14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endParaRPr lang="ru-RU" sz="1400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82" name="TextBox 12"/>
            <p:cNvSpPr txBox="1">
              <a:spLocks noChangeArrowheads="1"/>
            </p:cNvSpPr>
            <p:nvPr/>
          </p:nvSpPr>
          <p:spPr bwMode="auto">
            <a:xfrm>
              <a:off x="9573278" y="769892"/>
              <a:ext cx="194468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000" b="1" dirty="0" smtClean="0">
                  <a:solidFill>
                    <a:schemeClr val="bg1"/>
                  </a:solidFill>
                </a:rPr>
                <a:t>2025 год</a:t>
              </a:r>
              <a:endParaRPr lang="ru-RU" altLang="ru-RU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89" name="TextBox 88"/>
          <p:cNvSpPr txBox="1"/>
          <p:nvPr/>
        </p:nvSpPr>
        <p:spPr>
          <a:xfrm>
            <a:off x="-191883" y="5786685"/>
            <a:ext cx="24851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7A7A7A"/>
                </a:solidFill>
              </a:rPr>
              <a:t>ИСТОЧНИКИ </a:t>
            </a:r>
          </a:p>
          <a:p>
            <a:pPr algn="ctr"/>
            <a:r>
              <a:rPr lang="ru-RU" sz="1600" b="1" dirty="0" smtClean="0">
                <a:solidFill>
                  <a:srgbClr val="7A7A7A"/>
                </a:solidFill>
              </a:rPr>
              <a:t>ПОКРЫТИЯ </a:t>
            </a:r>
          </a:p>
          <a:p>
            <a:pPr algn="ctr"/>
            <a:r>
              <a:rPr lang="ru-RU" sz="1600" b="1" dirty="0" smtClean="0">
                <a:solidFill>
                  <a:srgbClr val="7A7A7A"/>
                </a:solidFill>
              </a:rPr>
              <a:t>ДЕФИЦИТА</a:t>
            </a:r>
            <a:endParaRPr lang="ru-RU" sz="1600" b="1" dirty="0">
              <a:solidFill>
                <a:srgbClr val="7A7A7A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598783" y="5758227"/>
            <a:ext cx="31661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7A7A7A"/>
                </a:solidFill>
              </a:rPr>
              <a:t>бюджетный кредит</a:t>
            </a:r>
          </a:p>
          <a:p>
            <a:r>
              <a:rPr lang="ru-RU" sz="1600" b="1" dirty="0">
                <a:solidFill>
                  <a:srgbClr val="7A7A7A"/>
                </a:solidFill>
              </a:rPr>
              <a:t>- 500</a:t>
            </a:r>
            <a:r>
              <a:rPr lang="ru-RU" sz="1600" dirty="0">
                <a:solidFill>
                  <a:srgbClr val="7A7A7A"/>
                </a:solidFill>
              </a:rPr>
              <a:t> млн руб</a:t>
            </a:r>
            <a:r>
              <a:rPr lang="ru-RU" sz="1600" dirty="0" smtClean="0">
                <a:solidFill>
                  <a:srgbClr val="7A7A7A"/>
                </a:solidFill>
              </a:rPr>
              <a:t>.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9968915" y="5729998"/>
            <a:ext cx="23362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7A7A7A"/>
                </a:solidFill>
              </a:rPr>
              <a:t>бюджетный кредит</a:t>
            </a:r>
          </a:p>
          <a:p>
            <a:r>
              <a:rPr lang="ru-RU" sz="1600" b="1" dirty="0">
                <a:solidFill>
                  <a:srgbClr val="7A7A7A"/>
                </a:solidFill>
              </a:rPr>
              <a:t>- </a:t>
            </a:r>
            <a:r>
              <a:rPr lang="ru-RU" sz="1600" b="1" dirty="0" smtClean="0">
                <a:solidFill>
                  <a:srgbClr val="7A7A7A"/>
                </a:solidFill>
              </a:rPr>
              <a:t>568</a:t>
            </a:r>
            <a:r>
              <a:rPr lang="ru-RU" sz="1600" dirty="0" smtClean="0">
                <a:solidFill>
                  <a:srgbClr val="7A7A7A"/>
                </a:solidFill>
              </a:rPr>
              <a:t> </a:t>
            </a:r>
            <a:r>
              <a:rPr lang="ru-RU" sz="1600" dirty="0">
                <a:solidFill>
                  <a:srgbClr val="7A7A7A"/>
                </a:solidFill>
              </a:rPr>
              <a:t>млн руб</a:t>
            </a:r>
            <a:r>
              <a:rPr lang="ru-RU" sz="1600" dirty="0" smtClean="0">
                <a:solidFill>
                  <a:srgbClr val="7A7A7A"/>
                </a:solidFill>
              </a:rPr>
              <a:t>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307525" y="5767343"/>
            <a:ext cx="2747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err="1" smtClean="0">
                <a:solidFill>
                  <a:srgbClr val="7A7A7A"/>
                </a:solidFill>
              </a:rPr>
              <a:t>коммер</a:t>
            </a:r>
            <a:r>
              <a:rPr lang="ru-RU" sz="1600" b="1" dirty="0" smtClean="0">
                <a:solidFill>
                  <a:srgbClr val="7A7A7A"/>
                </a:solidFill>
              </a:rPr>
              <a:t>. кредит</a:t>
            </a:r>
            <a:endParaRPr lang="ru-RU" sz="1600" b="1" dirty="0">
              <a:solidFill>
                <a:srgbClr val="7A7A7A"/>
              </a:solidFill>
            </a:endParaRPr>
          </a:p>
          <a:p>
            <a:r>
              <a:rPr lang="ru-RU" sz="1600" b="1" dirty="0">
                <a:solidFill>
                  <a:srgbClr val="7A7A7A"/>
                </a:solidFill>
              </a:rPr>
              <a:t>+</a:t>
            </a:r>
            <a:r>
              <a:rPr lang="ru-RU" sz="1600" b="1" dirty="0" smtClean="0">
                <a:solidFill>
                  <a:srgbClr val="7A7A7A"/>
                </a:solidFill>
              </a:rPr>
              <a:t> 2 523</a:t>
            </a:r>
            <a:r>
              <a:rPr lang="ru-RU" sz="1600" dirty="0" smtClean="0">
                <a:solidFill>
                  <a:srgbClr val="7A7A7A"/>
                </a:solidFill>
              </a:rPr>
              <a:t> </a:t>
            </a:r>
            <a:r>
              <a:rPr lang="ru-RU" sz="1600" dirty="0">
                <a:solidFill>
                  <a:srgbClr val="7A7A7A"/>
                </a:solidFill>
              </a:rPr>
              <a:t>млн руб</a:t>
            </a:r>
            <a:r>
              <a:rPr lang="ru-RU" sz="1600" dirty="0" smtClean="0">
                <a:solidFill>
                  <a:srgbClr val="7A7A7A"/>
                </a:solidFill>
              </a:rPr>
              <a:t>.</a:t>
            </a:r>
          </a:p>
        </p:txBody>
      </p:sp>
      <p:grpSp>
        <p:nvGrpSpPr>
          <p:cNvPr id="40" name="Группа 39"/>
          <p:cNvGrpSpPr/>
          <p:nvPr/>
        </p:nvGrpSpPr>
        <p:grpSpPr>
          <a:xfrm>
            <a:off x="2784310" y="1238038"/>
            <a:ext cx="2226298" cy="4223105"/>
            <a:chOff x="5475177" y="772099"/>
            <a:chExt cx="2226298" cy="4223105"/>
          </a:xfrm>
        </p:grpSpPr>
        <p:sp>
          <p:nvSpPr>
            <p:cNvPr id="41" name="TextBox 8"/>
            <p:cNvSpPr txBox="1">
              <a:spLocks noChangeArrowheads="1"/>
            </p:cNvSpPr>
            <p:nvPr/>
          </p:nvSpPr>
          <p:spPr bwMode="auto">
            <a:xfrm>
              <a:off x="5579622" y="772099"/>
              <a:ext cx="19431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000" b="1" dirty="0" smtClean="0">
                  <a:solidFill>
                    <a:schemeClr val="bg1"/>
                  </a:solidFill>
                </a:rPr>
                <a:t>2022 год </a:t>
              </a:r>
              <a:r>
                <a:rPr lang="ru-RU" altLang="ru-RU" sz="1600" b="1" dirty="0" smtClean="0">
                  <a:solidFill>
                    <a:schemeClr val="bg1"/>
                  </a:solidFill>
                </a:rPr>
                <a:t>(</a:t>
              </a:r>
              <a:r>
                <a:rPr lang="ru-RU" altLang="ru-RU" sz="1600" b="1" dirty="0" err="1" smtClean="0">
                  <a:solidFill>
                    <a:schemeClr val="bg1"/>
                  </a:solidFill>
                </a:rPr>
                <a:t>перв</a:t>
              </a:r>
              <a:r>
                <a:rPr lang="ru-RU" altLang="ru-RU" sz="1600" b="1" dirty="0" smtClean="0">
                  <a:solidFill>
                    <a:schemeClr val="bg1"/>
                  </a:solidFill>
                </a:rPr>
                <a:t>.)</a:t>
              </a:r>
              <a:endParaRPr lang="ru-RU" altLang="ru-RU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42" name="Прямоугольник 41"/>
            <p:cNvSpPr/>
            <p:nvPr/>
          </p:nvSpPr>
          <p:spPr bwMode="auto">
            <a:xfrm>
              <a:off x="5624698" y="1356874"/>
              <a:ext cx="1852949" cy="6540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43 289</a:t>
              </a:r>
              <a:endParaRPr lang="ru-RU" sz="2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>
                <a:defRPr/>
              </a:pPr>
              <a:r>
                <a:rPr lang="ru-RU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млн руб.</a:t>
              </a:r>
            </a:p>
          </p:txBody>
        </p:sp>
        <p:sp>
          <p:nvSpPr>
            <p:cNvPr id="43" name="Прямоугольник 42"/>
            <p:cNvSpPr/>
            <p:nvPr/>
          </p:nvSpPr>
          <p:spPr bwMode="auto">
            <a:xfrm>
              <a:off x="5624698" y="2822766"/>
              <a:ext cx="1810419" cy="641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200" b="1" dirty="0" smtClean="0">
                  <a:solidFill>
                    <a:schemeClr val="accent2">
                      <a:lumMod val="50000"/>
                    </a:schemeClr>
                  </a:solidFill>
                </a:rPr>
                <a:t>45 623</a:t>
              </a:r>
              <a:endParaRPr lang="ru-RU" sz="2200" b="1" dirty="0">
                <a:solidFill>
                  <a:schemeClr val="accent2">
                    <a:lumMod val="50000"/>
                  </a:schemeClr>
                </a:solidFill>
              </a:endParaRPr>
            </a:p>
            <a:p>
              <a:pPr algn="ctr">
                <a:defRPr/>
              </a:pPr>
              <a:r>
                <a:rPr lang="ru-RU" sz="1600" dirty="0">
                  <a:solidFill>
                    <a:schemeClr val="accent2">
                      <a:lumMod val="50000"/>
                    </a:schemeClr>
                  </a:solidFill>
                </a:rPr>
                <a:t>млн руб.</a:t>
              </a:r>
            </a:p>
          </p:txBody>
        </p:sp>
        <p:sp>
          <p:nvSpPr>
            <p:cNvPr id="44" name="Прямоугольник 43"/>
            <p:cNvSpPr/>
            <p:nvPr/>
          </p:nvSpPr>
          <p:spPr bwMode="auto">
            <a:xfrm>
              <a:off x="5475177" y="4353854"/>
              <a:ext cx="1806995" cy="641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200" b="1" dirty="0">
                  <a:solidFill>
                    <a:schemeClr val="bg1">
                      <a:lumMod val="60000"/>
                      <a:lumOff val="40000"/>
                    </a:schemeClr>
                  </a:solidFill>
                </a:rPr>
                <a:t>(–) </a:t>
              </a:r>
              <a:r>
                <a:rPr lang="ru-RU" sz="2200" b="1" dirty="0" smtClean="0">
                  <a:solidFill>
                    <a:schemeClr val="bg1">
                      <a:lumMod val="60000"/>
                      <a:lumOff val="40000"/>
                    </a:schemeClr>
                  </a:solidFill>
                </a:rPr>
                <a:t>2 333</a:t>
              </a:r>
            </a:p>
            <a:p>
              <a:pPr algn="ctr">
                <a:defRPr/>
              </a:pPr>
              <a:r>
                <a:rPr lang="ru-RU" sz="1600" dirty="0" smtClean="0">
                  <a:solidFill>
                    <a:schemeClr val="bg1">
                      <a:lumMod val="60000"/>
                      <a:lumOff val="40000"/>
                    </a:schemeClr>
                  </a:solidFill>
                </a:rPr>
                <a:t>млн </a:t>
              </a:r>
              <a:r>
                <a:rPr lang="ru-RU" sz="1600" dirty="0">
                  <a:solidFill>
                    <a:schemeClr val="bg1">
                      <a:lumMod val="60000"/>
                      <a:lumOff val="40000"/>
                    </a:schemeClr>
                  </a:solidFill>
                </a:rPr>
                <a:t>руб.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562440" y="2010924"/>
              <a:ext cx="213903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i="1" dirty="0" smtClean="0">
                  <a:solidFill>
                    <a:schemeClr val="accent6">
                      <a:lumMod val="50000"/>
                    </a:schemeClr>
                  </a:solidFill>
                </a:rPr>
                <a:t>в том числе:</a:t>
              </a:r>
            </a:p>
            <a:p>
              <a:r>
                <a:rPr lang="ru-RU" sz="1400" b="1" dirty="0" smtClean="0">
                  <a:solidFill>
                    <a:schemeClr val="accent6">
                      <a:lumMod val="50000"/>
                    </a:schemeClr>
                  </a:solidFill>
                </a:rPr>
                <a:t>МБТ </a:t>
              </a:r>
              <a:r>
                <a:rPr lang="ru-RU" sz="1600" b="1" dirty="0" smtClean="0">
                  <a:solidFill>
                    <a:schemeClr val="accent6">
                      <a:lumMod val="50000"/>
                    </a:schemeClr>
                  </a:solidFill>
                </a:rPr>
                <a:t>19 746 </a:t>
              </a:r>
              <a:r>
                <a:rPr lang="ru-RU" sz="1400" dirty="0" smtClean="0">
                  <a:solidFill>
                    <a:schemeClr val="accent6">
                      <a:lumMod val="50000"/>
                    </a:schemeClr>
                  </a:solidFill>
                </a:rPr>
                <a:t>млн руб.</a:t>
              </a:r>
              <a:endParaRPr lang="ru-RU" sz="14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568119" y="3395267"/>
              <a:ext cx="21333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i="1" dirty="0" smtClean="0">
                  <a:solidFill>
                    <a:schemeClr val="accent6">
                      <a:lumMod val="50000"/>
                    </a:schemeClr>
                  </a:solidFill>
                </a:rPr>
                <a:t>в том числе:</a:t>
              </a:r>
            </a:p>
            <a:p>
              <a:r>
                <a:rPr lang="ru-RU" sz="1600" b="1" dirty="0" smtClean="0">
                  <a:solidFill>
                    <a:schemeClr val="accent6">
                      <a:lumMod val="50000"/>
                    </a:schemeClr>
                  </a:solidFill>
                </a:rPr>
                <a:t>бюджет развития  </a:t>
              </a:r>
            </a:p>
            <a:p>
              <a:r>
                <a:rPr lang="ru-RU" sz="1600" b="1" dirty="0" smtClean="0">
                  <a:solidFill>
                    <a:schemeClr val="accent6">
                      <a:lumMod val="50000"/>
                    </a:schemeClr>
                  </a:solidFill>
                </a:rPr>
                <a:t>14 200 </a:t>
              </a:r>
              <a:r>
                <a:rPr lang="ru-RU" sz="1400" dirty="0" smtClean="0">
                  <a:solidFill>
                    <a:schemeClr val="accent6">
                      <a:lumMod val="50000"/>
                    </a:schemeClr>
                  </a:solidFill>
                </a:rPr>
                <a:t>млн </a:t>
              </a:r>
              <a:r>
                <a:rPr lang="ru-RU" sz="1400" dirty="0">
                  <a:solidFill>
                    <a:schemeClr val="accent6">
                      <a:lumMod val="50000"/>
                    </a:schemeClr>
                  </a:solidFill>
                </a:rPr>
                <a:t>руб</a:t>
              </a:r>
              <a:r>
                <a:rPr lang="ru-RU" sz="1400" dirty="0" smtClean="0">
                  <a:solidFill>
                    <a:schemeClr val="accent6">
                      <a:lumMod val="50000"/>
                    </a:schemeClr>
                  </a:solidFill>
                </a:rPr>
                <a:t>.</a:t>
              </a:r>
              <a:r>
                <a:rPr lang="ru-RU" sz="1400" b="1" dirty="0" smtClean="0">
                  <a:solidFill>
                    <a:schemeClr val="accent6">
                      <a:lumMod val="50000"/>
                    </a:schemeClr>
                  </a:solidFill>
                </a:rPr>
                <a:t> </a:t>
              </a:r>
              <a:endParaRPr lang="ru-RU" sz="14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2964486" y="5898781"/>
            <a:ext cx="31661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50" b="1" dirty="0" smtClean="0">
                <a:solidFill>
                  <a:srgbClr val="7A7A7A"/>
                </a:solidFill>
              </a:rPr>
              <a:t>бюджетный </a:t>
            </a:r>
            <a:r>
              <a:rPr lang="ru-RU" sz="1550" b="1" dirty="0">
                <a:solidFill>
                  <a:srgbClr val="7A7A7A"/>
                </a:solidFill>
              </a:rPr>
              <a:t>кредит</a:t>
            </a:r>
          </a:p>
          <a:p>
            <a:r>
              <a:rPr lang="ru-RU" sz="1550" b="1" dirty="0" smtClean="0">
                <a:solidFill>
                  <a:srgbClr val="7A7A7A"/>
                </a:solidFill>
              </a:rPr>
              <a:t>+ </a:t>
            </a:r>
            <a:r>
              <a:rPr lang="ru-RU" sz="1550" b="1" dirty="0">
                <a:solidFill>
                  <a:srgbClr val="7A7A7A"/>
                </a:solidFill>
              </a:rPr>
              <a:t>500</a:t>
            </a:r>
            <a:r>
              <a:rPr lang="ru-RU" sz="1550" dirty="0">
                <a:solidFill>
                  <a:srgbClr val="7A7A7A"/>
                </a:solidFill>
              </a:rPr>
              <a:t> млн руб</a:t>
            </a:r>
            <a:r>
              <a:rPr lang="ru-RU" sz="1550" dirty="0" smtClean="0">
                <a:solidFill>
                  <a:srgbClr val="7A7A7A"/>
                </a:solidFill>
              </a:rPr>
              <a:t>.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962131" y="6339104"/>
            <a:ext cx="31661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50" b="1" dirty="0" err="1" smtClean="0">
                <a:solidFill>
                  <a:srgbClr val="7A7A7A"/>
                </a:solidFill>
              </a:rPr>
              <a:t>коммер</a:t>
            </a:r>
            <a:r>
              <a:rPr lang="ru-RU" sz="1550" b="1" dirty="0" smtClean="0">
                <a:solidFill>
                  <a:srgbClr val="7A7A7A"/>
                </a:solidFill>
              </a:rPr>
              <a:t>. кредит</a:t>
            </a:r>
            <a:endParaRPr lang="ru-RU" sz="1550" b="1" dirty="0">
              <a:solidFill>
                <a:srgbClr val="7A7A7A"/>
              </a:solidFill>
            </a:endParaRPr>
          </a:p>
          <a:p>
            <a:r>
              <a:rPr lang="ru-RU" sz="1550" b="1" dirty="0" smtClean="0">
                <a:solidFill>
                  <a:srgbClr val="7A7A7A"/>
                </a:solidFill>
              </a:rPr>
              <a:t>+ 1 356</a:t>
            </a:r>
            <a:r>
              <a:rPr lang="ru-RU" sz="1550" dirty="0" smtClean="0">
                <a:solidFill>
                  <a:srgbClr val="7A7A7A"/>
                </a:solidFill>
              </a:rPr>
              <a:t> </a:t>
            </a:r>
            <a:r>
              <a:rPr lang="ru-RU" sz="1550" dirty="0">
                <a:solidFill>
                  <a:srgbClr val="7A7A7A"/>
                </a:solidFill>
              </a:rPr>
              <a:t>млн руб</a:t>
            </a:r>
            <a:r>
              <a:rPr lang="ru-RU" sz="1550" dirty="0" smtClean="0">
                <a:solidFill>
                  <a:srgbClr val="7A7A7A"/>
                </a:solidFill>
              </a:rPr>
              <a:t>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962131" y="5439800"/>
            <a:ext cx="316613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50" b="1" dirty="0" err="1" smtClean="0">
                <a:solidFill>
                  <a:schemeClr val="accent6">
                    <a:lumMod val="50000"/>
                  </a:schemeClr>
                </a:solidFill>
              </a:rPr>
              <a:t>изм.остатков</a:t>
            </a:r>
            <a:endParaRPr lang="ru-RU" sz="155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1550" b="1" dirty="0" smtClean="0">
                <a:solidFill>
                  <a:schemeClr val="accent6">
                    <a:lumMod val="50000"/>
                  </a:schemeClr>
                </a:solidFill>
              </a:rPr>
              <a:t>+ 477 </a:t>
            </a:r>
            <a:r>
              <a:rPr lang="ru-RU" sz="1550" dirty="0" smtClean="0">
                <a:solidFill>
                  <a:schemeClr val="accent6">
                    <a:lumMod val="50000"/>
                  </a:schemeClr>
                </a:solidFill>
              </a:rPr>
              <a:t>млн </a:t>
            </a:r>
            <a:r>
              <a:rPr lang="ru-RU" sz="1550" dirty="0">
                <a:solidFill>
                  <a:schemeClr val="accent6">
                    <a:lumMod val="50000"/>
                  </a:schemeClr>
                </a:solidFill>
              </a:rPr>
              <a:t>руб</a:t>
            </a:r>
            <a:r>
              <a:rPr lang="ru-RU" sz="155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</p:txBody>
      </p:sp>
      <p:grpSp>
        <p:nvGrpSpPr>
          <p:cNvPr id="13" name="Группа 12"/>
          <p:cNvGrpSpPr/>
          <p:nvPr/>
        </p:nvGrpSpPr>
        <p:grpSpPr>
          <a:xfrm>
            <a:off x="4636602" y="1542198"/>
            <a:ext cx="1002976" cy="613832"/>
            <a:chOff x="4591305" y="2046553"/>
            <a:chExt cx="1002976" cy="679156"/>
          </a:xfrm>
        </p:grpSpPr>
        <p:sp>
          <p:nvSpPr>
            <p:cNvPr id="12" name="Штриховая стрелка вправо 11"/>
            <p:cNvSpPr/>
            <p:nvPr/>
          </p:nvSpPr>
          <p:spPr>
            <a:xfrm>
              <a:off x="4591305" y="2046553"/>
              <a:ext cx="837945" cy="679156"/>
            </a:xfrm>
            <a:prstGeom prst="stripedRightArrow">
              <a:avLst/>
            </a:prstGeom>
            <a:solidFill>
              <a:schemeClr val="accent5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612577" y="2181918"/>
              <a:ext cx="981704" cy="4086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>
                  <a:solidFill>
                    <a:schemeClr val="tx1">
                      <a:lumMod val="90000"/>
                      <a:lumOff val="10000"/>
                    </a:schemeClr>
                  </a:solidFill>
                </a:rPr>
                <a:t>+ 10% </a:t>
              </a:r>
              <a:endParaRPr lang="ru-RU" b="1" dirty="0">
                <a:solidFill>
                  <a:schemeClr val="tx1">
                    <a:lumMod val="90000"/>
                    <a:lumOff val="1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420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Диаграмма 26"/>
          <p:cNvGraphicFramePr/>
          <p:nvPr>
            <p:extLst/>
          </p:nvPr>
        </p:nvGraphicFramePr>
        <p:xfrm>
          <a:off x="2552700" y="775270"/>
          <a:ext cx="2566936" cy="1836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11432" y="1840194"/>
            <a:ext cx="6669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-3%</a:t>
            </a:r>
            <a:endParaRPr lang="ru-RU" sz="1600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5A8D163F-A71B-46A7-968B-EEE463D5C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8972534" y="-928258"/>
            <a:ext cx="2286034" cy="4152897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31EC1F87-A468-424F-B63C-6E643B7DFE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0" y="5362777"/>
            <a:ext cx="5667375" cy="1495222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840EDD-EBF4-4F8A-BF8F-CE7C766AB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62814" y="226949"/>
            <a:ext cx="10954731" cy="921241"/>
          </a:xfrm>
        </p:spPr>
        <p:txBody>
          <a:bodyPr>
            <a:normAutofit/>
          </a:bodyPr>
          <a:lstStyle/>
          <a:p>
            <a:r>
              <a:rPr lang="ru-RU" dirty="0"/>
              <a:t>Структура дорожного фонда </a:t>
            </a:r>
            <a:r>
              <a:rPr lang="ru-RU" dirty="0" smtClean="0"/>
              <a:t>2022-2025 </a:t>
            </a:r>
            <a:r>
              <a:rPr lang="ru-RU" dirty="0"/>
              <a:t>гг., млн руб.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40C0D8C-B237-46C8-A575-4B7BBF5074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691917" y="6185261"/>
            <a:ext cx="1441122" cy="586033"/>
          </a:xfrm>
        </p:spPr>
        <p:txBody>
          <a:bodyPr/>
          <a:lstStyle/>
          <a:p>
            <a:r>
              <a:rPr lang="ru-RU" dirty="0" smtClean="0"/>
              <a:t>7</a:t>
            </a:r>
            <a:endParaRPr lang="ru-RU" dirty="0"/>
          </a:p>
        </p:txBody>
      </p:sp>
      <p:graphicFrame>
        <p:nvGraphicFramePr>
          <p:cNvPr id="8" name="Диаграмма 7"/>
          <p:cNvGraphicFramePr/>
          <p:nvPr>
            <p:extLst/>
          </p:nvPr>
        </p:nvGraphicFramePr>
        <p:xfrm>
          <a:off x="118873" y="3321766"/>
          <a:ext cx="11006328" cy="3536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10" name="Группа 9"/>
          <p:cNvGrpSpPr/>
          <p:nvPr/>
        </p:nvGrpSpPr>
        <p:grpSpPr>
          <a:xfrm>
            <a:off x="347472" y="2953907"/>
            <a:ext cx="3510261" cy="307778"/>
            <a:chOff x="2069782" y="2555519"/>
            <a:chExt cx="3510261" cy="307778"/>
          </a:xfrm>
        </p:grpSpPr>
        <p:grpSp>
          <p:nvGrpSpPr>
            <p:cNvPr id="11" name="Группа 10"/>
            <p:cNvGrpSpPr/>
            <p:nvPr/>
          </p:nvGrpSpPr>
          <p:grpSpPr>
            <a:xfrm>
              <a:off x="3374815" y="2555519"/>
              <a:ext cx="2205228" cy="307777"/>
              <a:chOff x="685800" y="3016835"/>
              <a:chExt cx="2205228" cy="307777"/>
            </a:xfrm>
          </p:grpSpPr>
          <p:sp>
            <p:nvSpPr>
              <p:cNvPr id="15" name="Прямоугольник 14"/>
              <p:cNvSpPr/>
              <p:nvPr/>
            </p:nvSpPr>
            <p:spPr>
              <a:xfrm>
                <a:off x="685800" y="3067050"/>
                <a:ext cx="381000" cy="238125"/>
              </a:xfrm>
              <a:prstGeom prst="rect">
                <a:avLst/>
              </a:prstGeom>
              <a:solidFill>
                <a:schemeClr val="tx1">
                  <a:lumMod val="10000"/>
                  <a:lumOff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66800" y="3016835"/>
                <a:ext cx="18242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400" dirty="0" smtClean="0"/>
                  <a:t>Местный бюджет</a:t>
                </a:r>
                <a:endParaRPr lang="ru-RU" sz="1400" dirty="0"/>
              </a:p>
            </p:txBody>
          </p:sp>
        </p:grpSp>
        <p:grpSp>
          <p:nvGrpSpPr>
            <p:cNvPr id="12" name="Группа 11"/>
            <p:cNvGrpSpPr/>
            <p:nvPr/>
          </p:nvGrpSpPr>
          <p:grpSpPr>
            <a:xfrm>
              <a:off x="2069782" y="2555520"/>
              <a:ext cx="1234188" cy="307777"/>
              <a:chOff x="685800" y="3048000"/>
              <a:chExt cx="1234188" cy="307777"/>
            </a:xfrm>
          </p:grpSpPr>
          <p:sp>
            <p:nvSpPr>
              <p:cNvPr id="13" name="Прямоугольник 12"/>
              <p:cNvSpPr/>
              <p:nvPr/>
            </p:nvSpPr>
            <p:spPr>
              <a:xfrm>
                <a:off x="685800" y="3067050"/>
                <a:ext cx="381000" cy="23812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066800" y="3048000"/>
                <a:ext cx="8531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400" dirty="0" smtClean="0"/>
                  <a:t>МБТ</a:t>
                </a:r>
                <a:endParaRPr lang="ru-RU" sz="1400" dirty="0"/>
              </a:p>
            </p:txBody>
          </p:sp>
        </p:grpSp>
      </p:grpSp>
      <p:graphicFrame>
        <p:nvGraphicFramePr>
          <p:cNvPr id="17" name="Диаграмма 16"/>
          <p:cNvGraphicFramePr/>
          <p:nvPr>
            <p:extLst/>
          </p:nvPr>
        </p:nvGraphicFramePr>
        <p:xfrm>
          <a:off x="118872" y="770658"/>
          <a:ext cx="2566936" cy="1836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116455" y="1555034"/>
            <a:ext cx="10482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6 168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978358" y="2987489"/>
            <a:ext cx="2711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10000"/>
                  </a:schemeClr>
                </a:solidFill>
              </a:rPr>
              <a:t>16 732 </a:t>
            </a:r>
            <a:r>
              <a:rPr lang="ru-RU" dirty="0" smtClean="0">
                <a:solidFill>
                  <a:schemeClr val="accent5">
                    <a:lumMod val="10000"/>
                  </a:schemeClr>
                </a:solidFill>
              </a:rPr>
              <a:t>млн руб.</a:t>
            </a:r>
            <a:endParaRPr lang="ru-RU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26" name="Правая фигурная скобка 25"/>
          <p:cNvSpPr/>
          <p:nvPr/>
        </p:nvSpPr>
        <p:spPr>
          <a:xfrm rot="5400000">
            <a:off x="6522872" y="-1011327"/>
            <a:ext cx="270588" cy="7529137"/>
          </a:xfrm>
          <a:prstGeom prst="rightBrace">
            <a:avLst>
              <a:gd name="adj1" fmla="val 111653"/>
              <a:gd name="adj2" fmla="val 49127"/>
            </a:avLst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8" name="Диаграмма 27"/>
          <p:cNvGraphicFramePr/>
          <p:nvPr>
            <p:extLst/>
          </p:nvPr>
        </p:nvGraphicFramePr>
        <p:xfrm>
          <a:off x="5054686" y="820367"/>
          <a:ext cx="2566936" cy="1836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9" name="Диаграмма 28"/>
          <p:cNvGraphicFramePr/>
          <p:nvPr>
            <p:extLst/>
          </p:nvPr>
        </p:nvGraphicFramePr>
        <p:xfrm>
          <a:off x="7633403" y="806064"/>
          <a:ext cx="2566936" cy="1836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3618441" y="1539117"/>
            <a:ext cx="10482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5 976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55120" y="1572331"/>
            <a:ext cx="10482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5 205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695266" y="1572331"/>
            <a:ext cx="10482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5 551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636422" y="1877671"/>
            <a:ext cx="514350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577694" y="1569337"/>
            <a:ext cx="6669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-192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95287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Диаграмма 33"/>
          <p:cNvGraphicFramePr/>
          <p:nvPr>
            <p:extLst>
              <p:ext uri="{D42A27DB-BD31-4B8C-83A1-F6EECF244321}">
                <p14:modId xmlns:p14="http://schemas.microsoft.com/office/powerpoint/2010/main" val="105851494"/>
              </p:ext>
            </p:extLst>
          </p:nvPr>
        </p:nvGraphicFramePr>
        <p:xfrm>
          <a:off x="256535" y="702139"/>
          <a:ext cx="11736661" cy="1555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3" name="Рисунок 32">
            <a:extLst>
              <a:ext uri="{FF2B5EF4-FFF2-40B4-BE49-F238E27FC236}">
                <a16:creationId xmlns="" xmlns:a16="http://schemas.microsoft.com/office/drawing/2014/main" id="{86CD103C-8B8D-4CA4-979F-F0DF34BB92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0236892" y="2957691"/>
            <a:ext cx="1969999" cy="3860349"/>
          </a:xfrm>
          <a:prstGeom prst="rect">
            <a:avLst/>
          </a:prstGeom>
        </p:spPr>
      </p:pic>
      <p:grpSp>
        <p:nvGrpSpPr>
          <p:cNvPr id="9" name="Группа 8"/>
          <p:cNvGrpSpPr/>
          <p:nvPr/>
        </p:nvGrpSpPr>
        <p:grpSpPr>
          <a:xfrm>
            <a:off x="799694" y="4551933"/>
            <a:ext cx="10507453" cy="2335858"/>
            <a:chOff x="284214" y="4454395"/>
            <a:chExt cx="11532180" cy="2520595"/>
          </a:xfrm>
        </p:grpSpPr>
        <p:sp>
          <p:nvSpPr>
            <p:cNvPr id="14" name="TextBox 13"/>
            <p:cNvSpPr txBox="1"/>
            <p:nvPr/>
          </p:nvSpPr>
          <p:spPr>
            <a:xfrm>
              <a:off x="284214" y="4758103"/>
              <a:ext cx="11532180" cy="2216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ru-RU" sz="1700" dirty="0" smtClean="0"/>
                <a:t>Завершение строительных и ремонтных работ на объектах к </a:t>
              </a:r>
              <a:r>
                <a:rPr lang="ru-RU" sz="1700" dirty="0"/>
                <a:t>300-летию города в 2023 году 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ru-RU" sz="1700" dirty="0" smtClean="0"/>
                <a:t>Увеличение количества муниципальных объектов, введенных в эксплуатацию, и повышение качества их содержания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ru-RU" sz="1700" dirty="0" smtClean="0"/>
                <a:t>Формирование с 2024 года бюджета с профицитом в целях погашения бюджетных</a:t>
              </a:r>
              <a:br>
                <a:rPr lang="ru-RU" sz="1700" dirty="0" smtClean="0"/>
              </a:br>
              <a:r>
                <a:rPr lang="ru-RU" sz="1700" dirty="0" smtClean="0"/>
                <a:t>и коммерческих кредитов </a:t>
              </a:r>
              <a:endParaRPr lang="ru-RU" sz="17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44795" y="4454395"/>
              <a:ext cx="9636442" cy="3985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/>
                <a:t>Факторы, влияющие на объем бюджета развития в плановом периоде:</a:t>
              </a:r>
              <a:endParaRPr lang="ru-RU" b="1" dirty="0"/>
            </a:p>
          </p:txBody>
        </p:sp>
      </p:grpSp>
      <p:sp>
        <p:nvSpPr>
          <p:cNvPr id="5" name="Заголовок 1"/>
          <p:cNvSpPr txBox="1">
            <a:spLocks/>
          </p:cNvSpPr>
          <p:nvPr/>
        </p:nvSpPr>
        <p:spPr>
          <a:xfrm>
            <a:off x="799694" y="89046"/>
            <a:ext cx="11027197" cy="5198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rgbClr val="272727"/>
                </a:solidFill>
              </a:rPr>
              <a:t>Бюджет</a:t>
            </a:r>
            <a:r>
              <a:rPr lang="ru-RU" sz="2200" b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800" b="1" dirty="0">
                <a:solidFill>
                  <a:srgbClr val="272727"/>
                </a:solidFill>
              </a:rPr>
              <a:t>развития города Перми в </a:t>
            </a:r>
            <a:r>
              <a:rPr lang="ru-RU" sz="2800" b="1" dirty="0" smtClean="0">
                <a:solidFill>
                  <a:srgbClr val="272727"/>
                </a:solidFill>
              </a:rPr>
              <a:t>2022-2025 </a:t>
            </a:r>
            <a:r>
              <a:rPr lang="ru-RU" sz="2800" b="1" dirty="0">
                <a:solidFill>
                  <a:srgbClr val="272727"/>
                </a:solidFill>
              </a:rPr>
              <a:t>годах, млн руб. </a:t>
            </a:r>
          </a:p>
        </p:txBody>
      </p:sp>
      <p:sp>
        <p:nvSpPr>
          <p:cNvPr id="39" name="object 67"/>
          <p:cNvSpPr/>
          <p:nvPr/>
        </p:nvSpPr>
        <p:spPr>
          <a:xfrm>
            <a:off x="87867" y="4575743"/>
            <a:ext cx="828675" cy="636905"/>
          </a:xfrm>
          <a:prstGeom prst="rect">
            <a:avLst/>
          </a:prstGeom>
          <a:blipFill>
            <a:blip r:embed="rId5" cstate="print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ru-RU"/>
          </a:p>
        </p:txBody>
      </p:sp>
      <p:sp>
        <p:nvSpPr>
          <p:cNvPr id="40" name="Текст 5">
            <a:extLst>
              <a:ext uri="{FF2B5EF4-FFF2-40B4-BE49-F238E27FC236}">
                <a16:creationId xmlns="" xmlns:a16="http://schemas.microsoft.com/office/drawing/2014/main" id="{C40C0D8C-B237-46C8-A575-4B7BBF50744F}"/>
              </a:ext>
            </a:extLst>
          </p:cNvPr>
          <p:cNvSpPr txBox="1">
            <a:spLocks/>
          </p:cNvSpPr>
          <p:nvPr/>
        </p:nvSpPr>
        <p:spPr>
          <a:xfrm>
            <a:off x="10724164" y="6107018"/>
            <a:ext cx="1441122" cy="58603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200" dirty="0" smtClean="0">
                <a:solidFill>
                  <a:schemeClr val="bg2"/>
                </a:solidFill>
              </a:rPr>
              <a:t>8</a:t>
            </a:r>
            <a:endParaRPr lang="ru-RU" sz="2200" dirty="0">
              <a:solidFill>
                <a:schemeClr val="bg2"/>
              </a:solidFill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256535" y="1765307"/>
            <a:ext cx="11160668" cy="2577292"/>
            <a:chOff x="-787343" y="2964986"/>
            <a:chExt cx="12969489" cy="3274208"/>
          </a:xfrm>
        </p:grpSpPr>
        <p:grpSp>
          <p:nvGrpSpPr>
            <p:cNvPr id="24" name="Группа 23"/>
            <p:cNvGrpSpPr/>
            <p:nvPr/>
          </p:nvGrpSpPr>
          <p:grpSpPr>
            <a:xfrm>
              <a:off x="1865811" y="5872619"/>
              <a:ext cx="6515425" cy="366575"/>
              <a:chOff x="605500" y="6220742"/>
              <a:chExt cx="6515425" cy="366575"/>
            </a:xfrm>
          </p:grpSpPr>
          <p:grpSp>
            <p:nvGrpSpPr>
              <p:cNvPr id="48" name="Группа 47"/>
              <p:cNvGrpSpPr/>
              <p:nvPr/>
            </p:nvGrpSpPr>
            <p:grpSpPr>
              <a:xfrm>
                <a:off x="605500" y="6236906"/>
                <a:ext cx="3465252" cy="350411"/>
                <a:chOff x="-545479" y="2922949"/>
                <a:chExt cx="3465252" cy="350411"/>
              </a:xfrm>
            </p:grpSpPr>
            <p:sp>
              <p:nvSpPr>
                <p:cNvPr id="52" name="Прямоугольник 51"/>
                <p:cNvSpPr/>
                <p:nvPr/>
              </p:nvSpPr>
              <p:spPr>
                <a:xfrm>
                  <a:off x="-545479" y="3022344"/>
                  <a:ext cx="211483" cy="148502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-268325" y="2922949"/>
                  <a:ext cx="3188098" cy="35041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600" dirty="0" smtClean="0"/>
                    <a:t>Бюджетные инвестиции</a:t>
                  </a:r>
                  <a:endParaRPr lang="ru-RU" sz="1600" dirty="0"/>
                </a:p>
              </p:txBody>
            </p:sp>
          </p:grpSp>
          <p:grpSp>
            <p:nvGrpSpPr>
              <p:cNvPr id="49" name="Группа 48"/>
              <p:cNvGrpSpPr/>
              <p:nvPr/>
            </p:nvGrpSpPr>
            <p:grpSpPr>
              <a:xfrm>
                <a:off x="4070752" y="6220742"/>
                <a:ext cx="3050173" cy="338554"/>
                <a:chOff x="229331" y="2894092"/>
                <a:chExt cx="2969553" cy="420050"/>
              </a:xfrm>
            </p:grpSpPr>
            <p:sp>
              <p:nvSpPr>
                <p:cNvPr id="50" name="Прямоугольник 49"/>
                <p:cNvSpPr/>
                <p:nvPr/>
              </p:nvSpPr>
              <p:spPr>
                <a:xfrm>
                  <a:off x="229331" y="3024091"/>
                  <a:ext cx="182888" cy="205491"/>
                </a:xfrm>
                <a:prstGeom prst="rect">
                  <a:avLst/>
                </a:prstGeom>
                <a:solidFill>
                  <a:schemeClr val="bg2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506484" y="2894092"/>
                  <a:ext cx="2692400" cy="42005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600" dirty="0" smtClean="0"/>
                    <a:t>Мероприятия развития</a:t>
                  </a:r>
                  <a:endParaRPr lang="ru-RU" sz="1600" dirty="0"/>
                </a:p>
              </p:txBody>
            </p:sp>
          </p:grpSp>
        </p:grpSp>
        <p:grpSp>
          <p:nvGrpSpPr>
            <p:cNvPr id="25" name="Группа 24"/>
            <p:cNvGrpSpPr/>
            <p:nvPr/>
          </p:nvGrpSpPr>
          <p:grpSpPr>
            <a:xfrm>
              <a:off x="-787343" y="2964986"/>
              <a:ext cx="12969489" cy="2992680"/>
              <a:chOff x="-793221" y="607964"/>
              <a:chExt cx="12969489" cy="2869481"/>
            </a:xfrm>
          </p:grpSpPr>
          <p:graphicFrame>
            <p:nvGraphicFramePr>
              <p:cNvPr id="44" name="Диаграмма 43"/>
              <p:cNvGraphicFramePr/>
              <p:nvPr>
                <p:extLst>
                  <p:ext uri="{D42A27DB-BD31-4B8C-83A1-F6EECF244321}">
                    <p14:modId xmlns:p14="http://schemas.microsoft.com/office/powerpoint/2010/main" val="2842257564"/>
                  </p:ext>
                </p:extLst>
              </p:nvPr>
            </p:nvGraphicFramePr>
            <p:xfrm>
              <a:off x="-793221" y="636080"/>
              <a:ext cx="3461735" cy="2733501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graphicFrame>
            <p:nvGraphicFramePr>
              <p:cNvPr id="45" name="Диаграмма 44"/>
              <p:cNvGraphicFramePr/>
              <p:nvPr>
                <p:extLst>
                  <p:ext uri="{D42A27DB-BD31-4B8C-83A1-F6EECF244321}">
                    <p14:modId xmlns:p14="http://schemas.microsoft.com/office/powerpoint/2010/main" val="1952393363"/>
                  </p:ext>
                </p:extLst>
              </p:nvPr>
            </p:nvGraphicFramePr>
            <p:xfrm>
              <a:off x="2287523" y="636080"/>
              <a:ext cx="3458746" cy="2737203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7"/>
              </a:graphicData>
            </a:graphic>
          </p:graphicFrame>
          <p:graphicFrame>
            <p:nvGraphicFramePr>
              <p:cNvPr id="46" name="Диаграмма 45"/>
              <p:cNvGraphicFramePr/>
              <p:nvPr>
                <p:extLst>
                  <p:ext uri="{D42A27DB-BD31-4B8C-83A1-F6EECF244321}">
                    <p14:modId xmlns:p14="http://schemas.microsoft.com/office/powerpoint/2010/main" val="1303178149"/>
                  </p:ext>
                </p:extLst>
              </p:nvPr>
            </p:nvGraphicFramePr>
            <p:xfrm>
              <a:off x="5532278" y="659746"/>
              <a:ext cx="3399235" cy="2817699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8"/>
              </a:graphicData>
            </a:graphic>
          </p:graphicFrame>
          <p:graphicFrame>
            <p:nvGraphicFramePr>
              <p:cNvPr id="47" name="Диаграмма 46"/>
              <p:cNvGraphicFramePr/>
              <p:nvPr>
                <p:extLst>
                  <p:ext uri="{D42A27DB-BD31-4B8C-83A1-F6EECF244321}">
                    <p14:modId xmlns:p14="http://schemas.microsoft.com/office/powerpoint/2010/main" val="1341065295"/>
                  </p:ext>
                </p:extLst>
              </p:nvPr>
            </p:nvGraphicFramePr>
            <p:xfrm>
              <a:off x="8534117" y="607964"/>
              <a:ext cx="3642151" cy="278973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9"/>
              </a:graphicData>
            </a:graphic>
          </p:graphicFrame>
        </p:grpSp>
        <p:sp>
          <p:nvSpPr>
            <p:cNvPr id="26" name="TextBox 25"/>
            <p:cNvSpPr txBox="1"/>
            <p:nvPr/>
          </p:nvSpPr>
          <p:spPr>
            <a:xfrm>
              <a:off x="1728168" y="4100070"/>
              <a:ext cx="1004047" cy="997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700" b="1" dirty="0" smtClean="0"/>
                <a:t>5 381</a:t>
              </a:r>
            </a:p>
            <a:p>
              <a:r>
                <a:rPr lang="ru-RU" sz="1400" i="1" dirty="0" smtClean="0">
                  <a:solidFill>
                    <a:schemeClr val="accent6">
                      <a:lumMod val="25000"/>
                    </a:schemeClr>
                  </a:solidFill>
                </a:rPr>
                <a:t>(МБТ </a:t>
              </a:r>
            </a:p>
            <a:p>
              <a:r>
                <a:rPr lang="ru-RU" sz="1400" i="1" dirty="0" smtClean="0">
                  <a:solidFill>
                    <a:schemeClr val="accent6">
                      <a:lumMod val="25000"/>
                    </a:schemeClr>
                  </a:solidFill>
                </a:rPr>
                <a:t>2 489) </a:t>
              </a:r>
              <a:endParaRPr lang="ru-RU" sz="1400" i="1" dirty="0">
                <a:solidFill>
                  <a:schemeClr val="accent6">
                    <a:lumMod val="25000"/>
                  </a:schemeClr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219590" y="4341554"/>
              <a:ext cx="1004047" cy="997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700" b="1" dirty="0" smtClean="0"/>
                <a:t>9 123</a:t>
              </a:r>
            </a:p>
            <a:p>
              <a:r>
                <a:rPr lang="ru-RU" sz="1400" i="1" dirty="0" smtClean="0"/>
                <a:t> </a:t>
              </a:r>
              <a:r>
                <a:rPr lang="ru-RU" sz="1400" i="1" dirty="0" smtClean="0">
                  <a:solidFill>
                    <a:schemeClr val="accent6">
                      <a:lumMod val="25000"/>
                    </a:schemeClr>
                  </a:solidFill>
                </a:rPr>
                <a:t>(МБТ </a:t>
              </a:r>
            </a:p>
            <a:p>
              <a:r>
                <a:rPr lang="ru-RU" sz="1400" i="1" dirty="0">
                  <a:solidFill>
                    <a:schemeClr val="accent6">
                      <a:lumMod val="25000"/>
                    </a:schemeClr>
                  </a:solidFill>
                </a:rPr>
                <a:t> </a:t>
              </a:r>
              <a:r>
                <a:rPr lang="ru-RU" sz="1400" i="1" dirty="0" smtClean="0">
                  <a:solidFill>
                    <a:schemeClr val="accent6">
                      <a:lumMod val="25000"/>
                    </a:schemeClr>
                  </a:solidFill>
                </a:rPr>
                <a:t> 4 491)</a:t>
              </a:r>
              <a:endParaRPr lang="ru-RU" sz="1400" i="1" dirty="0">
                <a:solidFill>
                  <a:schemeClr val="accent6">
                    <a:lumMod val="25000"/>
                  </a:schemeClr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825171" y="4244070"/>
              <a:ext cx="1004047" cy="997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700" b="1" dirty="0" smtClean="0"/>
                <a:t>6 801</a:t>
              </a:r>
            </a:p>
            <a:p>
              <a:r>
                <a:rPr lang="ru-RU" sz="1400" i="1" dirty="0" smtClean="0">
                  <a:solidFill>
                    <a:schemeClr val="accent6">
                      <a:lumMod val="25000"/>
                    </a:schemeClr>
                  </a:solidFill>
                </a:rPr>
                <a:t>(МБТ </a:t>
              </a:r>
            </a:p>
            <a:p>
              <a:r>
                <a:rPr lang="ru-RU" sz="1400" i="1" dirty="0" smtClean="0">
                  <a:solidFill>
                    <a:schemeClr val="accent6">
                      <a:lumMod val="25000"/>
                    </a:schemeClr>
                  </a:solidFill>
                </a:rPr>
                <a:t>4 196)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005988" y="4083254"/>
              <a:ext cx="1004047" cy="997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700" b="1" dirty="0" smtClean="0"/>
                <a:t>4 356</a:t>
              </a:r>
            </a:p>
            <a:p>
              <a:r>
                <a:rPr lang="ru-RU" sz="1400" i="1" dirty="0" smtClean="0">
                  <a:solidFill>
                    <a:schemeClr val="accent6">
                      <a:lumMod val="25000"/>
                    </a:schemeClr>
                  </a:solidFill>
                </a:rPr>
                <a:t>(МБТ </a:t>
              </a:r>
            </a:p>
            <a:p>
              <a:r>
                <a:rPr lang="ru-RU" sz="1400" i="1" dirty="0" smtClean="0">
                  <a:solidFill>
                    <a:schemeClr val="accent6">
                      <a:lumMod val="25000"/>
                    </a:schemeClr>
                  </a:solidFill>
                </a:rPr>
                <a:t>1 586)</a:t>
              </a:r>
              <a:endParaRPr lang="ru-RU" sz="1400" i="1" dirty="0">
                <a:solidFill>
                  <a:schemeClr val="accent6">
                    <a:lumMod val="25000"/>
                  </a:schemeClr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279554" y="4383250"/>
              <a:ext cx="1004047" cy="997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700" b="1" dirty="0" smtClean="0"/>
                <a:t>4 151</a:t>
              </a:r>
            </a:p>
            <a:p>
              <a:r>
                <a:rPr lang="ru-RU" sz="1400" dirty="0" smtClean="0"/>
                <a:t>  </a:t>
              </a:r>
              <a:r>
                <a:rPr lang="ru-RU" sz="1400" i="1" dirty="0" smtClean="0">
                  <a:solidFill>
                    <a:schemeClr val="accent6">
                      <a:lumMod val="25000"/>
                    </a:schemeClr>
                  </a:solidFill>
                </a:rPr>
                <a:t>(МБТ </a:t>
              </a:r>
            </a:p>
            <a:p>
              <a:r>
                <a:rPr lang="ru-RU" sz="1400" i="1" dirty="0" smtClean="0">
                  <a:solidFill>
                    <a:schemeClr val="accent6">
                      <a:lumMod val="25000"/>
                    </a:schemeClr>
                  </a:solidFill>
                </a:rPr>
                <a:t>   2 199)</a:t>
              </a:r>
              <a:endParaRPr lang="ru-RU" sz="1400" i="1" dirty="0">
                <a:solidFill>
                  <a:schemeClr val="accent6">
                    <a:lumMod val="25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9479808" y="4339585"/>
              <a:ext cx="1004047" cy="997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700" b="1" dirty="0" smtClean="0"/>
                <a:t>3 923</a:t>
              </a:r>
            </a:p>
            <a:p>
              <a:r>
                <a:rPr lang="ru-RU" sz="1400" i="1" dirty="0" smtClean="0"/>
                <a:t> </a:t>
              </a:r>
              <a:r>
                <a:rPr lang="ru-RU" sz="1400" i="1" dirty="0" smtClean="0">
                  <a:solidFill>
                    <a:schemeClr val="accent6">
                      <a:lumMod val="25000"/>
                    </a:schemeClr>
                  </a:solidFill>
                </a:rPr>
                <a:t>(МБТ </a:t>
              </a:r>
            </a:p>
            <a:p>
              <a:r>
                <a:rPr lang="ru-RU" sz="1400" i="1" dirty="0" smtClean="0">
                  <a:solidFill>
                    <a:schemeClr val="accent6">
                      <a:lumMod val="25000"/>
                    </a:schemeClr>
                  </a:solidFill>
                </a:rPr>
                <a:t>   1 545)</a:t>
              </a:r>
              <a:endParaRPr lang="ru-RU" sz="1400" i="1" dirty="0">
                <a:solidFill>
                  <a:schemeClr val="accent6">
                    <a:lumMod val="25000"/>
                  </a:schemeClr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1161215" y="4156339"/>
              <a:ext cx="1004047" cy="997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700" b="1" dirty="0" smtClean="0"/>
                <a:t>4 083</a:t>
              </a:r>
            </a:p>
            <a:p>
              <a:r>
                <a:rPr lang="ru-RU" sz="1400" i="1" dirty="0" smtClean="0">
                  <a:solidFill>
                    <a:schemeClr val="accent6">
                      <a:lumMod val="25000"/>
                    </a:schemeClr>
                  </a:solidFill>
                </a:rPr>
                <a:t>(МБТ</a:t>
              </a:r>
            </a:p>
            <a:p>
              <a:r>
                <a:rPr lang="ru-RU" sz="1400" i="1" dirty="0" smtClean="0">
                  <a:solidFill>
                    <a:schemeClr val="accent6">
                      <a:lumMod val="25000"/>
                    </a:schemeClr>
                  </a:solidFill>
                </a:rPr>
                <a:t>1 633)</a:t>
              </a:r>
              <a:endParaRPr lang="ru-RU" sz="1400" i="1" dirty="0">
                <a:solidFill>
                  <a:schemeClr val="accent6">
                    <a:lumMod val="25000"/>
                  </a:schemeClr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59134" y="4143621"/>
              <a:ext cx="1004047" cy="1036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700" b="1" dirty="0" smtClean="0"/>
                <a:t>8 818</a:t>
              </a:r>
            </a:p>
            <a:p>
              <a:r>
                <a:rPr lang="ru-RU" sz="1400" i="1" dirty="0" smtClean="0">
                  <a:solidFill>
                    <a:schemeClr val="accent6">
                      <a:lumMod val="25000"/>
                    </a:schemeClr>
                  </a:solidFill>
                </a:rPr>
                <a:t>(МБТ</a:t>
              </a:r>
            </a:p>
            <a:p>
              <a:r>
                <a:rPr lang="ru-RU" sz="1400" i="1" dirty="0" smtClean="0">
                  <a:solidFill>
                    <a:schemeClr val="accent6">
                      <a:lumMod val="25000"/>
                    </a:schemeClr>
                  </a:solidFill>
                </a:rPr>
                <a:t>4 478)</a:t>
              </a: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8375157" y="4071789"/>
            <a:ext cx="2931990" cy="338554"/>
            <a:chOff x="8428281" y="4025933"/>
            <a:chExt cx="2931990" cy="338554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8428281" y="4132267"/>
              <a:ext cx="181988" cy="116893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accent1">
                  <a:lumMod val="60000"/>
                  <a:lumOff val="4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980472" y="4025933"/>
              <a:ext cx="237979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 smtClean="0"/>
                <a:t>МБТ</a:t>
              </a:r>
              <a:endParaRPr lang="ru-RU" sz="1600" dirty="0"/>
            </a:p>
          </p:txBody>
        </p:sp>
        <p:sp>
          <p:nvSpPr>
            <p:cNvPr id="59" name="Прямоугольник 58"/>
            <p:cNvSpPr/>
            <p:nvPr/>
          </p:nvSpPr>
          <p:spPr>
            <a:xfrm>
              <a:off x="8721953" y="4140914"/>
              <a:ext cx="181988" cy="116893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2">
                  <a:lumMod val="85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74040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F5594ED9-0418-433B-B94E-B866B6828D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9720649" y="0"/>
            <a:ext cx="2471350" cy="956713"/>
          </a:xfrm>
          <a:prstGeom prst="rect">
            <a:avLst/>
          </a:prstGeom>
        </p:spPr>
      </p:pic>
      <p:sp>
        <p:nvSpPr>
          <p:cNvPr id="16" name="Заголовок 1">
            <a:extLst>
              <a:ext uri="{FF2B5EF4-FFF2-40B4-BE49-F238E27FC236}">
                <a16:creationId xmlns:a16="http://schemas.microsoft.com/office/drawing/2014/main" xmlns="" id="{F2840EDD-EBF4-4F8A-BF8F-CE7C766AB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33" y="-160313"/>
            <a:ext cx="11755395" cy="921241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Мероприятия </a:t>
            </a:r>
            <a:r>
              <a:rPr lang="ru-RU" sz="2800" b="1" dirty="0"/>
              <a:t>по благоустройству </a:t>
            </a:r>
            <a:r>
              <a:rPr lang="ru-RU" sz="2800" b="1" dirty="0" smtClean="0"/>
              <a:t>города к 300-летию, </a:t>
            </a:r>
            <a:r>
              <a:rPr lang="ru-RU" sz="2800" b="1" dirty="0"/>
              <a:t>млн руб.</a:t>
            </a:r>
          </a:p>
        </p:txBody>
      </p:sp>
      <p:grpSp>
        <p:nvGrpSpPr>
          <p:cNvPr id="14" name="Группа 13"/>
          <p:cNvGrpSpPr/>
          <p:nvPr/>
        </p:nvGrpSpPr>
        <p:grpSpPr>
          <a:xfrm>
            <a:off x="10164497" y="436497"/>
            <a:ext cx="2027503" cy="369332"/>
            <a:chOff x="9161151" y="2511415"/>
            <a:chExt cx="2223136" cy="369332"/>
          </a:xfrm>
        </p:grpSpPr>
        <p:sp>
          <p:nvSpPr>
            <p:cNvPr id="15" name="TextBox 14"/>
            <p:cNvSpPr txBox="1"/>
            <p:nvPr/>
          </p:nvSpPr>
          <p:spPr>
            <a:xfrm>
              <a:off x="9161151" y="2511415"/>
              <a:ext cx="11115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2023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0272719" y="2511415"/>
              <a:ext cx="11115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2024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155162" y="5914051"/>
            <a:ext cx="11125010" cy="464857"/>
            <a:chOff x="233408" y="4922567"/>
            <a:chExt cx="11125010" cy="648449"/>
          </a:xfrm>
        </p:grpSpPr>
        <p:pic>
          <p:nvPicPr>
            <p:cNvPr id="19" name="Рисунок 18"/>
            <p:cNvPicPr/>
            <p:nvPr/>
          </p:nvPicPr>
          <p:blipFill rotWithShape="1"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624" b="9554"/>
            <a:stretch/>
          </p:blipFill>
          <p:spPr>
            <a:xfrm>
              <a:off x="233408" y="5010986"/>
              <a:ext cx="512242" cy="499069"/>
            </a:xfrm>
            <a:prstGeom prst="rect">
              <a:avLst/>
            </a:prstGeom>
          </p:spPr>
        </p:pic>
        <p:grpSp>
          <p:nvGrpSpPr>
            <p:cNvPr id="6" name="Группа 5"/>
            <p:cNvGrpSpPr/>
            <p:nvPr/>
          </p:nvGrpSpPr>
          <p:grpSpPr>
            <a:xfrm>
              <a:off x="763415" y="4922567"/>
              <a:ext cx="10595003" cy="395477"/>
              <a:chOff x="657621" y="6001890"/>
              <a:chExt cx="10595003" cy="395477"/>
            </a:xfrm>
          </p:grpSpPr>
          <p:sp>
            <p:nvSpPr>
              <p:cNvPr id="66" name="TextBox 65"/>
              <p:cNvSpPr txBox="1"/>
              <p:nvPr/>
            </p:nvSpPr>
            <p:spPr>
              <a:xfrm>
                <a:off x="657621" y="6028035"/>
                <a:ext cx="85261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solidFill>
                      <a:schemeClr val="accent4">
                        <a:lumMod val="25000"/>
                      </a:schemeClr>
                    </a:solidFill>
                  </a:rPr>
                  <a:t>Ремонт фасадов многоквартирных домов</a:t>
                </a:r>
                <a:endParaRPr lang="ru-RU" dirty="0" smtClean="0">
                  <a:solidFill>
                    <a:schemeClr val="accent4">
                      <a:lumMod val="25000"/>
                    </a:schemeClr>
                  </a:solidFill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10141056" y="6001890"/>
                <a:ext cx="1111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/>
                  <a:t>839</a:t>
                </a:r>
              </a:p>
            </p:txBody>
          </p:sp>
        </p:grpSp>
        <p:sp>
          <p:nvSpPr>
            <p:cNvPr id="74" name="TextBox 73"/>
            <p:cNvSpPr txBox="1"/>
            <p:nvPr/>
          </p:nvSpPr>
          <p:spPr>
            <a:xfrm>
              <a:off x="876995" y="5232460"/>
              <a:ext cx="55503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i="1" dirty="0">
                  <a:solidFill>
                    <a:schemeClr val="accent5">
                      <a:lumMod val="50000"/>
                    </a:schemeClr>
                  </a:solidFill>
                </a:rPr>
                <a:t>в </a:t>
              </a:r>
              <a:r>
                <a:rPr lang="ru-RU" sz="1600" i="1" dirty="0" err="1">
                  <a:solidFill>
                    <a:schemeClr val="accent5">
                      <a:lumMod val="50000"/>
                    </a:schemeClr>
                  </a:solidFill>
                </a:rPr>
                <a:t>т.ч</a:t>
              </a:r>
              <a:r>
                <a:rPr lang="ru-RU" sz="1600" i="1" dirty="0">
                  <a:solidFill>
                    <a:schemeClr val="accent5">
                      <a:lumMod val="50000"/>
                    </a:schemeClr>
                  </a:solidFill>
                </a:rPr>
                <a:t>. </a:t>
              </a:r>
              <a:r>
                <a:rPr lang="ru-RU" sz="1600" i="1" dirty="0" smtClean="0">
                  <a:solidFill>
                    <a:schemeClr val="accent5">
                      <a:lumMod val="50000"/>
                    </a:schemeClr>
                  </a:solidFill>
                </a:rPr>
                <a:t>средства краевого бюджета</a:t>
              </a:r>
              <a:endParaRPr lang="ru-RU" sz="1600" i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10391235" y="5232462"/>
              <a:ext cx="8235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i="1" dirty="0" smtClean="0">
                  <a:solidFill>
                    <a:schemeClr val="accent5">
                      <a:lumMod val="50000"/>
                    </a:schemeClr>
                  </a:solidFill>
                </a:rPr>
                <a:t>266</a:t>
              </a:r>
              <a:endParaRPr lang="ru-RU" sz="1600" i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180020" y="6396261"/>
            <a:ext cx="12025178" cy="447324"/>
            <a:chOff x="188865" y="6148064"/>
            <a:chExt cx="12025178" cy="447324"/>
          </a:xfrm>
        </p:grpSpPr>
        <p:grpSp>
          <p:nvGrpSpPr>
            <p:cNvPr id="69" name="Группа 68"/>
            <p:cNvGrpSpPr/>
            <p:nvPr/>
          </p:nvGrpSpPr>
          <p:grpSpPr>
            <a:xfrm>
              <a:off x="188865" y="6188900"/>
              <a:ext cx="12025178" cy="406488"/>
              <a:chOff x="86129" y="6032397"/>
              <a:chExt cx="12025178" cy="406488"/>
            </a:xfrm>
          </p:grpSpPr>
          <p:pic>
            <p:nvPicPr>
              <p:cNvPr id="70" name="Рисунок 69"/>
              <p:cNvPicPr>
                <a:picLocks noChangeAspect="1"/>
              </p:cNvPicPr>
              <p:nvPr/>
            </p:nvPicPr>
            <p:blipFill rotWithShape="1">
              <a:blip r:embed="rId5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66" t="3464" r="2135" b="3174"/>
              <a:stretch/>
            </p:blipFill>
            <p:spPr>
              <a:xfrm>
                <a:off x="86129" y="6032397"/>
                <a:ext cx="502735" cy="370411"/>
              </a:xfrm>
              <a:prstGeom prst="rect">
                <a:avLst/>
              </a:prstGeom>
            </p:spPr>
          </p:pic>
          <p:sp>
            <p:nvSpPr>
              <p:cNvPr id="72" name="TextBox 71"/>
              <p:cNvSpPr txBox="1"/>
              <p:nvPr/>
            </p:nvSpPr>
            <p:spPr>
              <a:xfrm>
                <a:off x="10067555" y="6069553"/>
                <a:ext cx="11297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/>
                  <a:t>100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10981603" y="6061853"/>
                <a:ext cx="11297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/>
                  <a:t>100</a:t>
                </a:r>
              </a:p>
            </p:txBody>
          </p:sp>
        </p:grpSp>
        <p:cxnSp>
          <p:nvCxnSpPr>
            <p:cNvPr id="84" name="Прямая соединительная линия 83"/>
            <p:cNvCxnSpPr/>
            <p:nvPr/>
          </p:nvCxnSpPr>
          <p:spPr>
            <a:xfrm>
              <a:off x="222169" y="6148064"/>
              <a:ext cx="1175670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Группа 20"/>
          <p:cNvGrpSpPr/>
          <p:nvPr/>
        </p:nvGrpSpPr>
        <p:grpSpPr>
          <a:xfrm>
            <a:off x="84915" y="790949"/>
            <a:ext cx="12028547" cy="1994319"/>
            <a:chOff x="100225" y="1266901"/>
            <a:chExt cx="12028547" cy="1994319"/>
          </a:xfrm>
        </p:grpSpPr>
        <p:grpSp>
          <p:nvGrpSpPr>
            <p:cNvPr id="2" name="Группа 1"/>
            <p:cNvGrpSpPr/>
            <p:nvPr/>
          </p:nvGrpSpPr>
          <p:grpSpPr>
            <a:xfrm>
              <a:off x="100225" y="1266901"/>
              <a:ext cx="12003129" cy="1977084"/>
              <a:chOff x="100225" y="1381906"/>
              <a:chExt cx="12003129" cy="1977084"/>
            </a:xfrm>
          </p:grpSpPr>
          <p:sp>
            <p:nvSpPr>
              <p:cNvPr id="26" name="object 31"/>
              <p:cNvSpPr/>
              <p:nvPr/>
            </p:nvSpPr>
            <p:spPr>
              <a:xfrm>
                <a:off x="100225" y="1452615"/>
                <a:ext cx="581362" cy="464304"/>
              </a:xfrm>
              <a:prstGeom prst="rect">
                <a:avLst/>
              </a:prstGeom>
              <a:blipFill>
                <a:blip r:embed="rId6" cstate="print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 lang="ru-RU"/>
              </a:p>
            </p:txBody>
          </p:sp>
          <p:grpSp>
            <p:nvGrpSpPr>
              <p:cNvPr id="3" name="Группа 2"/>
              <p:cNvGrpSpPr/>
              <p:nvPr/>
            </p:nvGrpSpPr>
            <p:grpSpPr>
              <a:xfrm>
                <a:off x="235792" y="1381906"/>
                <a:ext cx="11867562" cy="1977084"/>
                <a:chOff x="235792" y="1593922"/>
                <a:chExt cx="11867562" cy="1977084"/>
              </a:xfrm>
            </p:grpSpPr>
            <p:grpSp>
              <p:nvGrpSpPr>
                <p:cNvPr id="24" name="Группа 23"/>
                <p:cNvGrpSpPr/>
                <p:nvPr/>
              </p:nvGrpSpPr>
              <p:grpSpPr>
                <a:xfrm>
                  <a:off x="235792" y="1593922"/>
                  <a:ext cx="11867562" cy="1977084"/>
                  <a:chOff x="115391" y="3243514"/>
                  <a:chExt cx="11867562" cy="1977084"/>
                </a:xfrm>
              </p:grpSpPr>
              <p:cxnSp>
                <p:nvCxnSpPr>
                  <p:cNvPr id="25" name="Прямая соединительная линия 24"/>
                  <p:cNvCxnSpPr/>
                  <p:nvPr/>
                </p:nvCxnSpPr>
                <p:spPr>
                  <a:xfrm>
                    <a:off x="115391" y="3252155"/>
                    <a:ext cx="11756706" cy="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7" name="Группа 26"/>
                  <p:cNvGrpSpPr/>
                  <p:nvPr/>
                </p:nvGrpSpPr>
                <p:grpSpPr>
                  <a:xfrm>
                    <a:off x="210294" y="3243514"/>
                    <a:ext cx="11772659" cy="1977084"/>
                    <a:chOff x="252038" y="2925083"/>
                    <a:chExt cx="11772659" cy="1977084"/>
                  </a:xfrm>
                </p:grpSpPr>
                <p:grpSp>
                  <p:nvGrpSpPr>
                    <p:cNvPr id="29" name="Группа 28"/>
                    <p:cNvGrpSpPr/>
                    <p:nvPr/>
                  </p:nvGrpSpPr>
                  <p:grpSpPr>
                    <a:xfrm>
                      <a:off x="252038" y="2925083"/>
                      <a:ext cx="11772659" cy="1977084"/>
                      <a:chOff x="278017" y="2844231"/>
                      <a:chExt cx="11772659" cy="1977084"/>
                    </a:xfrm>
                  </p:grpSpPr>
                  <p:sp>
                    <p:nvSpPr>
                      <p:cNvPr id="31" name="TextBox 30"/>
                      <p:cNvSpPr txBox="1"/>
                      <p:nvPr/>
                    </p:nvSpPr>
                    <p:spPr>
                      <a:xfrm>
                        <a:off x="592390" y="2844231"/>
                        <a:ext cx="8526196" cy="64633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ru-RU" b="1" dirty="0" smtClean="0">
                            <a:solidFill>
                              <a:schemeClr val="accent4">
                                <a:lumMod val="25000"/>
                              </a:schemeClr>
                            </a:solidFill>
                          </a:rPr>
                          <a:t>Комплексное благоустройство:</a:t>
                        </a:r>
                        <a:r>
                          <a:rPr lang="ru-RU" sz="1600" b="1" dirty="0" smtClean="0">
                            <a:solidFill>
                              <a:schemeClr val="accent4">
                                <a:lumMod val="25000"/>
                              </a:schemeClr>
                            </a:solidFill>
                          </a:rPr>
                          <a:t> </a:t>
                        </a:r>
                        <a:r>
                          <a:rPr lang="ru-RU" sz="1600" dirty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</a:rPr>
                          <a:t>дороги, газоны, архитектурная подсветка  </a:t>
                        </a:r>
                      </a:p>
                      <a:p>
                        <a:r>
                          <a:rPr lang="ru-RU" dirty="0" smtClean="0"/>
                          <a:t> улица Ленина</a:t>
                        </a:r>
                        <a:endParaRPr lang="ru-RU" dirty="0"/>
                      </a:p>
                    </p:txBody>
                  </p:sp>
                  <p:sp>
                    <p:nvSpPr>
                      <p:cNvPr id="33" name="TextBox 32"/>
                      <p:cNvSpPr txBox="1"/>
                      <p:nvPr/>
                    </p:nvSpPr>
                    <p:spPr>
                      <a:xfrm>
                        <a:off x="9978858" y="3076242"/>
                        <a:ext cx="1111568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ru-RU" dirty="0" smtClean="0"/>
                          <a:t>310</a:t>
                        </a:r>
                      </a:p>
                    </p:txBody>
                  </p:sp>
                  <p:sp>
                    <p:nvSpPr>
                      <p:cNvPr id="34" name="TextBox 33"/>
                      <p:cNvSpPr txBox="1"/>
                      <p:nvPr/>
                    </p:nvSpPr>
                    <p:spPr>
                      <a:xfrm>
                        <a:off x="10939108" y="3067808"/>
                        <a:ext cx="1111568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ru-RU" dirty="0" smtClean="0"/>
                          <a:t>170</a:t>
                        </a:r>
                      </a:p>
                    </p:txBody>
                  </p:sp>
                  <p:cxnSp>
                    <p:nvCxnSpPr>
                      <p:cNvPr id="35" name="Прямая соединительная линия 34"/>
                      <p:cNvCxnSpPr/>
                      <p:nvPr/>
                    </p:nvCxnSpPr>
                    <p:spPr>
                      <a:xfrm>
                        <a:off x="278017" y="4821315"/>
                        <a:ext cx="11756706" cy="0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  <a:prstDash val="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30" name="TextBox 29"/>
                    <p:cNvSpPr txBox="1"/>
                    <p:nvPr/>
                  </p:nvSpPr>
                  <p:spPr>
                    <a:xfrm>
                      <a:off x="735402" y="3462920"/>
                      <a:ext cx="5550300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ru-RU" sz="1600" i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в </a:t>
                      </a:r>
                      <a:r>
                        <a:rPr lang="ru-RU" sz="1600" i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т.ч</a:t>
                      </a:r>
                      <a:r>
                        <a:rPr lang="ru-RU" sz="1600" i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. </a:t>
                      </a:r>
                      <a:r>
                        <a:rPr lang="ru-RU" sz="16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средства краевого бюджета</a:t>
                      </a:r>
                      <a:endParaRPr lang="ru-RU" sz="1600" i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37" name="TextBox 36"/>
                <p:cNvSpPr txBox="1"/>
                <p:nvPr/>
              </p:nvSpPr>
              <p:spPr>
                <a:xfrm>
                  <a:off x="10175217" y="2077687"/>
                  <a:ext cx="82354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1600" i="1" dirty="0" smtClean="0">
                      <a:solidFill>
                        <a:schemeClr val="accent5">
                          <a:lumMod val="50000"/>
                        </a:schemeClr>
                      </a:solidFill>
                    </a:rPr>
                    <a:t>109</a:t>
                  </a:r>
                  <a:endParaRPr lang="ru-RU" sz="1600" i="1" dirty="0">
                    <a:solidFill>
                      <a:schemeClr val="accent5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38" name="TextBox 37"/>
                <p:cNvSpPr txBox="1"/>
                <p:nvPr/>
              </p:nvSpPr>
              <p:spPr>
                <a:xfrm>
                  <a:off x="11128496" y="2087031"/>
                  <a:ext cx="82354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1600" i="1" dirty="0" smtClean="0">
                      <a:solidFill>
                        <a:schemeClr val="accent5">
                          <a:lumMod val="50000"/>
                        </a:schemeClr>
                      </a:solidFill>
                    </a:rPr>
                    <a:t>165</a:t>
                  </a:r>
                  <a:endParaRPr lang="ru-RU" sz="1600" i="1" dirty="0">
                    <a:solidFill>
                      <a:schemeClr val="accent5">
                        <a:lumMod val="50000"/>
                      </a:schemeClr>
                    </a:solidFill>
                  </a:endParaRPr>
                </a:p>
              </p:txBody>
            </p:sp>
          </p:grpSp>
          <p:sp>
            <p:nvSpPr>
              <p:cNvPr id="40" name="TextBox 39"/>
              <p:cNvSpPr txBox="1"/>
              <p:nvPr/>
            </p:nvSpPr>
            <p:spPr>
              <a:xfrm>
                <a:off x="681587" y="2166696"/>
                <a:ext cx="85261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улица Сибирская</a:t>
                </a:r>
                <a:endParaRPr lang="ru-RU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10049770" y="2169631"/>
                <a:ext cx="1111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/>
                  <a:t>829</a:t>
                </a: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0069129" y="2769276"/>
                <a:ext cx="1111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/>
                  <a:t>235</a:t>
                </a: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645068" y="2735949"/>
                <a:ext cx="85261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Комсомольский проспект</a:t>
                </a:r>
                <a:endParaRPr lang="ru-RU" dirty="0"/>
              </a:p>
            </p:txBody>
          </p:sp>
        </p:grpSp>
        <p:grpSp>
          <p:nvGrpSpPr>
            <p:cNvPr id="13" name="Группа 12"/>
            <p:cNvGrpSpPr/>
            <p:nvPr/>
          </p:nvGrpSpPr>
          <p:grpSpPr>
            <a:xfrm>
              <a:off x="658748" y="2893514"/>
              <a:ext cx="10502590" cy="367706"/>
              <a:chOff x="680024" y="2525163"/>
              <a:chExt cx="10502590" cy="387495"/>
            </a:xfrm>
          </p:grpSpPr>
          <p:sp>
            <p:nvSpPr>
              <p:cNvPr id="85" name="TextBox 84"/>
              <p:cNvSpPr txBox="1"/>
              <p:nvPr/>
            </p:nvSpPr>
            <p:spPr>
              <a:xfrm>
                <a:off x="680024" y="2543326"/>
                <a:ext cx="85261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улица </a:t>
                </a:r>
                <a:r>
                  <a:rPr lang="ru-RU" dirty="0" smtClean="0"/>
                  <a:t>Петропавловская</a:t>
                </a:r>
                <a:endParaRPr lang="ru-RU" dirty="0"/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10071046" y="2525163"/>
                <a:ext cx="1111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/>
                  <a:t>144</a:t>
                </a:r>
              </a:p>
            </p:txBody>
          </p:sp>
        </p:grpSp>
        <p:sp>
          <p:nvSpPr>
            <p:cNvPr id="87" name="TextBox 86"/>
            <p:cNvSpPr txBox="1"/>
            <p:nvPr/>
          </p:nvSpPr>
          <p:spPr>
            <a:xfrm>
              <a:off x="10193664" y="2335006"/>
              <a:ext cx="8235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i="1" dirty="0" smtClean="0">
                  <a:solidFill>
                    <a:schemeClr val="accent5">
                      <a:lumMod val="50000"/>
                    </a:schemeClr>
                  </a:solidFill>
                </a:rPr>
                <a:t>829</a:t>
              </a:r>
              <a:endParaRPr lang="ru-RU" sz="1600" i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1017204" y="2062626"/>
              <a:ext cx="11115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291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1140165" y="2333101"/>
              <a:ext cx="8235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i="1" dirty="0" smtClean="0">
                  <a:solidFill>
                    <a:schemeClr val="accent5">
                      <a:lumMod val="50000"/>
                    </a:schemeClr>
                  </a:solidFill>
                </a:rPr>
                <a:t>221</a:t>
              </a:r>
              <a:endParaRPr lang="ru-RU" sz="1600" i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814059" y="2332355"/>
              <a:ext cx="55503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i="1" dirty="0">
                  <a:solidFill>
                    <a:schemeClr val="accent5">
                      <a:lumMod val="50000"/>
                    </a:schemeClr>
                  </a:solidFill>
                </a:rPr>
                <a:t>в </a:t>
              </a:r>
              <a:r>
                <a:rPr lang="ru-RU" sz="1600" i="1" dirty="0" err="1">
                  <a:solidFill>
                    <a:schemeClr val="accent5">
                      <a:lumMod val="50000"/>
                    </a:schemeClr>
                  </a:solidFill>
                </a:rPr>
                <a:t>т.ч</a:t>
              </a:r>
              <a:r>
                <a:rPr lang="ru-RU" sz="1600" i="1" dirty="0">
                  <a:solidFill>
                    <a:schemeClr val="accent5">
                      <a:lumMod val="50000"/>
                    </a:schemeClr>
                  </a:solidFill>
                </a:rPr>
                <a:t>. </a:t>
              </a:r>
              <a:r>
                <a:rPr lang="ru-RU" sz="1600" i="1" dirty="0" smtClean="0">
                  <a:solidFill>
                    <a:schemeClr val="accent5">
                      <a:lumMod val="50000"/>
                    </a:schemeClr>
                  </a:solidFill>
                </a:rPr>
                <a:t>средства краевого бюджета</a:t>
              </a:r>
              <a:endParaRPr lang="ru-RU" sz="1600" i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192037" y="2766130"/>
            <a:ext cx="11955805" cy="2497350"/>
            <a:chOff x="194468" y="2816541"/>
            <a:chExt cx="11955805" cy="2497350"/>
          </a:xfrm>
        </p:grpSpPr>
        <p:sp>
          <p:nvSpPr>
            <p:cNvPr id="91" name="TextBox 90"/>
            <p:cNvSpPr txBox="1"/>
            <p:nvPr/>
          </p:nvSpPr>
          <p:spPr>
            <a:xfrm>
              <a:off x="801180" y="3688453"/>
              <a:ext cx="55503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i="1" dirty="0">
                  <a:solidFill>
                    <a:schemeClr val="accent5">
                      <a:lumMod val="50000"/>
                    </a:schemeClr>
                  </a:solidFill>
                </a:rPr>
                <a:t>в </a:t>
              </a:r>
              <a:r>
                <a:rPr lang="ru-RU" sz="1600" i="1" dirty="0" err="1">
                  <a:solidFill>
                    <a:schemeClr val="accent5">
                      <a:lumMod val="50000"/>
                    </a:schemeClr>
                  </a:solidFill>
                </a:rPr>
                <a:t>т.ч</a:t>
              </a:r>
              <a:r>
                <a:rPr lang="ru-RU" sz="1600" i="1" dirty="0">
                  <a:solidFill>
                    <a:schemeClr val="accent5">
                      <a:lumMod val="50000"/>
                    </a:schemeClr>
                  </a:solidFill>
                </a:rPr>
                <a:t>. </a:t>
              </a:r>
              <a:r>
                <a:rPr lang="ru-RU" sz="1600" i="1" dirty="0" smtClean="0">
                  <a:solidFill>
                    <a:schemeClr val="accent5">
                      <a:lumMod val="50000"/>
                    </a:schemeClr>
                  </a:solidFill>
                </a:rPr>
                <a:t>средства краевого бюджета</a:t>
              </a:r>
              <a:endParaRPr lang="ru-RU" sz="1600" i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grpSp>
          <p:nvGrpSpPr>
            <p:cNvPr id="28" name="Группа 27"/>
            <p:cNvGrpSpPr/>
            <p:nvPr/>
          </p:nvGrpSpPr>
          <p:grpSpPr>
            <a:xfrm>
              <a:off x="194468" y="2816541"/>
              <a:ext cx="11955805" cy="2497350"/>
              <a:chOff x="194468" y="2816541"/>
              <a:chExt cx="11955805" cy="2497350"/>
            </a:xfrm>
          </p:grpSpPr>
          <p:grpSp>
            <p:nvGrpSpPr>
              <p:cNvPr id="5" name="Группа 4"/>
              <p:cNvGrpSpPr/>
              <p:nvPr/>
            </p:nvGrpSpPr>
            <p:grpSpPr>
              <a:xfrm>
                <a:off x="194468" y="2816541"/>
                <a:ext cx="11782720" cy="2497350"/>
                <a:chOff x="865207" y="2451472"/>
                <a:chExt cx="11782720" cy="2497350"/>
              </a:xfrm>
            </p:grpSpPr>
            <p:pic>
              <p:nvPicPr>
                <p:cNvPr id="17" name="Рисунок 16"/>
                <p:cNvPicPr/>
                <p:nvPr/>
              </p:nvPicPr>
              <p:blipFill rotWithShape="1">
                <a:blip r:embed="rId7" cstate="print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0513" b="10989"/>
                <a:stretch/>
              </p:blipFill>
              <p:spPr>
                <a:xfrm>
                  <a:off x="865207" y="2523876"/>
                  <a:ext cx="493132" cy="415319"/>
                </a:xfrm>
                <a:prstGeom prst="rect">
                  <a:avLst/>
                </a:prstGeom>
              </p:spPr>
            </p:pic>
            <p:grpSp>
              <p:nvGrpSpPr>
                <p:cNvPr id="42" name="Группа 41"/>
                <p:cNvGrpSpPr/>
                <p:nvPr/>
              </p:nvGrpSpPr>
              <p:grpSpPr>
                <a:xfrm>
                  <a:off x="891221" y="2451472"/>
                  <a:ext cx="11756706" cy="2497350"/>
                  <a:chOff x="262522" y="846285"/>
                  <a:chExt cx="11756706" cy="2497350"/>
                </a:xfrm>
              </p:grpSpPr>
              <p:grpSp>
                <p:nvGrpSpPr>
                  <p:cNvPr id="44" name="Группа 43"/>
                  <p:cNvGrpSpPr/>
                  <p:nvPr/>
                </p:nvGrpSpPr>
                <p:grpSpPr>
                  <a:xfrm>
                    <a:off x="262522" y="846285"/>
                    <a:ext cx="11756706" cy="2497350"/>
                    <a:chOff x="262522" y="1058301"/>
                    <a:chExt cx="11756706" cy="2497350"/>
                  </a:xfrm>
                </p:grpSpPr>
                <p:grpSp>
                  <p:nvGrpSpPr>
                    <p:cNvPr id="59" name="Группа 58"/>
                    <p:cNvGrpSpPr/>
                    <p:nvPr/>
                  </p:nvGrpSpPr>
                  <p:grpSpPr>
                    <a:xfrm>
                      <a:off x="262522" y="1058301"/>
                      <a:ext cx="11756706" cy="2497350"/>
                      <a:chOff x="183865" y="2389462"/>
                      <a:chExt cx="11756706" cy="2497350"/>
                    </a:xfrm>
                  </p:grpSpPr>
                  <p:grpSp>
                    <p:nvGrpSpPr>
                      <p:cNvPr id="60" name="Группа 59"/>
                      <p:cNvGrpSpPr/>
                      <p:nvPr/>
                    </p:nvGrpSpPr>
                    <p:grpSpPr>
                      <a:xfrm>
                        <a:off x="183865" y="2389462"/>
                        <a:ext cx="11756706" cy="2497350"/>
                        <a:chOff x="209844" y="2308610"/>
                        <a:chExt cx="11756706" cy="2497350"/>
                      </a:xfrm>
                    </p:grpSpPr>
                    <p:sp>
                      <p:nvSpPr>
                        <p:cNvPr id="62" name="TextBox 61"/>
                        <p:cNvSpPr txBox="1"/>
                        <p:nvPr/>
                      </p:nvSpPr>
                      <p:spPr>
                        <a:xfrm>
                          <a:off x="655639" y="2308610"/>
                          <a:ext cx="8526196" cy="64633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ru-RU" b="1" dirty="0" smtClean="0">
                              <a:solidFill>
                                <a:schemeClr val="accent4">
                                  <a:lumMod val="25000"/>
                                </a:schemeClr>
                              </a:solidFill>
                            </a:rPr>
                            <a:t>Благоустройство скверов:</a:t>
                          </a:r>
                          <a:endParaRPr lang="ru-RU" dirty="0" smtClean="0">
                            <a:solidFill>
                              <a:schemeClr val="accent4">
                                <a:lumMod val="25000"/>
                              </a:schemeClr>
                            </a:solidFill>
                          </a:endParaRPr>
                        </a:p>
                        <a:p>
                          <a:r>
                            <a:rPr lang="ru-RU" dirty="0" smtClean="0"/>
                            <a:t>сквер на набережной реки Камы в Кировском районе</a:t>
                          </a:r>
                          <a:endParaRPr lang="ru-RU" dirty="0"/>
                        </a:p>
                      </p:txBody>
                    </p:sp>
                    <p:sp>
                      <p:nvSpPr>
                        <p:cNvPr id="63" name="TextBox 62"/>
                        <p:cNvSpPr txBox="1"/>
                        <p:nvPr/>
                      </p:nvSpPr>
                      <p:spPr>
                        <a:xfrm>
                          <a:off x="10122972" y="2521704"/>
                          <a:ext cx="1111568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ru-RU" dirty="0" smtClean="0"/>
                            <a:t>859</a:t>
                          </a:r>
                        </a:p>
                      </p:txBody>
                    </p:sp>
                    <p:cxnSp>
                      <p:nvCxnSpPr>
                        <p:cNvPr id="65" name="Прямая соединительная линия 64"/>
                        <p:cNvCxnSpPr/>
                        <p:nvPr/>
                      </p:nvCxnSpPr>
                      <p:spPr>
                        <a:xfrm>
                          <a:off x="209844" y="4805960"/>
                          <a:ext cx="11756706" cy="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  <a:prstDash val="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61" name="TextBox 60"/>
                      <p:cNvSpPr txBox="1"/>
                      <p:nvPr/>
                    </p:nvSpPr>
                    <p:spPr>
                      <a:xfrm>
                        <a:off x="764563" y="2850125"/>
                        <a:ext cx="5550300" cy="33855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ru-RU" sz="1600" i="1" dirty="0">
                            <a:solidFill>
                              <a:schemeClr val="accent5">
                                <a:lumMod val="50000"/>
                              </a:schemeClr>
                            </a:solidFill>
                          </a:rPr>
                          <a:t>в </a:t>
                        </a:r>
                        <a:r>
                          <a:rPr lang="ru-RU" sz="1600" i="1" dirty="0" err="1">
                            <a:solidFill>
                              <a:schemeClr val="accent5">
                                <a:lumMod val="50000"/>
                              </a:schemeClr>
                            </a:solidFill>
                          </a:rPr>
                          <a:t>т.ч</a:t>
                        </a:r>
                        <a:r>
                          <a:rPr lang="ru-RU" sz="1600" i="1" dirty="0">
                            <a:solidFill>
                              <a:schemeClr val="accent5">
                                <a:lumMod val="50000"/>
                              </a:schemeClr>
                            </a:solidFill>
                          </a:rPr>
                          <a:t>. </a:t>
                        </a:r>
                        <a:r>
                          <a:rPr lang="ru-RU" sz="1600" i="1" dirty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</a:rPr>
                          <a:t>средства краевого бюджета</a:t>
                        </a:r>
                        <a:endParaRPr lang="ru-RU" sz="1600" i="1" dirty="0">
                          <a:solidFill>
                            <a:schemeClr val="accent5">
                              <a:lumMod val="50000"/>
                            </a:schemeClr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56" name="TextBox 55"/>
                    <p:cNvSpPr txBox="1"/>
                    <p:nvPr/>
                  </p:nvSpPr>
                  <p:spPr>
                    <a:xfrm>
                      <a:off x="10301643" y="1498762"/>
                      <a:ext cx="823540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ru-RU" sz="16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334</a:t>
                      </a:r>
                      <a:endParaRPr lang="ru-RU" sz="1600" i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57" name="TextBox 56"/>
                    <p:cNvSpPr txBox="1"/>
                    <p:nvPr/>
                  </p:nvSpPr>
                  <p:spPr>
                    <a:xfrm>
                      <a:off x="10301643" y="2010886"/>
                      <a:ext cx="823540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ru-RU" sz="1600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388</a:t>
                      </a:r>
                      <a:endParaRPr lang="ru-RU" sz="1600" i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p:txBody>
                </p:sp>
              </p:grp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721717" y="1504065"/>
                    <a:ext cx="852619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dirty="0"/>
                      <a:t>сквер на </a:t>
                    </a:r>
                    <a:r>
                      <a:rPr lang="ru-RU" dirty="0" smtClean="0"/>
                      <a:t>нижней части набережной </a:t>
                    </a:r>
                    <a:r>
                      <a:rPr lang="ru-RU" dirty="0"/>
                      <a:t>реки </a:t>
                    </a:r>
                    <a:r>
                      <a:rPr lang="ru-RU" dirty="0" smtClean="0"/>
                      <a:t>Камы</a:t>
                    </a:r>
                    <a:endParaRPr lang="ru-RU" dirty="0"/>
                  </a:p>
                </p:txBody>
              </p:sp>
              <p:sp>
                <p:nvSpPr>
                  <p:cNvPr id="52" name="TextBox 51"/>
                  <p:cNvSpPr txBox="1"/>
                  <p:nvPr/>
                </p:nvSpPr>
                <p:spPr>
                  <a:xfrm>
                    <a:off x="10175650" y="1579289"/>
                    <a:ext cx="111156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ru-RU" dirty="0" smtClean="0"/>
                      <a:t>525</a:t>
                    </a:r>
                  </a:p>
                </p:txBody>
              </p:sp>
              <p:sp>
                <p:nvSpPr>
                  <p:cNvPr id="53" name="TextBox 52"/>
                  <p:cNvSpPr txBox="1"/>
                  <p:nvPr/>
                </p:nvSpPr>
                <p:spPr>
                  <a:xfrm>
                    <a:off x="10204378" y="1998385"/>
                    <a:ext cx="111156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ru-RU" dirty="0" smtClean="0"/>
                      <a:t>62</a:t>
                    </a:r>
                  </a:p>
                </p:txBody>
              </p:sp>
              <p:sp>
                <p:nvSpPr>
                  <p:cNvPr id="54" name="TextBox 53"/>
                  <p:cNvSpPr txBox="1"/>
                  <p:nvPr/>
                </p:nvSpPr>
                <p:spPr>
                  <a:xfrm>
                    <a:off x="729640" y="1923748"/>
                    <a:ext cx="852619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dirty="0" smtClean="0"/>
                      <a:t>реконструкция сада им. Н.В. Гоголя </a:t>
                    </a:r>
                    <a:endParaRPr lang="ru-RU" dirty="0"/>
                  </a:p>
                </p:txBody>
              </p:sp>
            </p:grpSp>
          </p:grpSp>
          <p:sp>
            <p:nvSpPr>
              <p:cNvPr id="92" name="TextBox 91"/>
              <p:cNvSpPr txBox="1"/>
              <p:nvPr/>
            </p:nvSpPr>
            <p:spPr>
              <a:xfrm>
                <a:off x="677988" y="4146632"/>
                <a:ext cx="85261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капитальный ремонт парка культуры и отдыха «</a:t>
                </a:r>
                <a:r>
                  <a:rPr lang="ru-RU" dirty="0" err="1" smtClean="0"/>
                  <a:t>Балатово</a:t>
                </a:r>
                <a:r>
                  <a:rPr lang="ru-RU" dirty="0" smtClean="0"/>
                  <a:t>»</a:t>
                </a:r>
                <a:endParaRPr lang="ru-RU" dirty="0"/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0133610" y="4232868"/>
                <a:ext cx="1111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/>
                  <a:t>115</a:t>
                </a: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11038705" y="4216199"/>
                <a:ext cx="1111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/>
                  <a:t>215</a:t>
                </a:r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801180" y="4343976"/>
                <a:ext cx="55503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i="1" dirty="0">
                    <a:solidFill>
                      <a:schemeClr val="accent5">
                        <a:lumMod val="50000"/>
                      </a:schemeClr>
                    </a:solidFill>
                  </a:rPr>
                  <a:t>в </a:t>
                </a:r>
                <a:r>
                  <a:rPr lang="ru-RU" sz="1600" i="1" dirty="0" err="1">
                    <a:solidFill>
                      <a:schemeClr val="accent5">
                        <a:lumMod val="50000"/>
                      </a:schemeClr>
                    </a:solidFill>
                  </a:rPr>
                  <a:t>т.ч</a:t>
                </a:r>
                <a:r>
                  <a:rPr lang="ru-RU" sz="1600" i="1" dirty="0">
                    <a:solidFill>
                      <a:schemeClr val="accent5">
                        <a:lumMod val="50000"/>
                      </a:schemeClr>
                    </a:solidFill>
                  </a:rPr>
                  <a:t>. </a:t>
                </a:r>
                <a:r>
                  <a:rPr lang="ru-RU" sz="1600" i="1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средства краевого бюджета</a:t>
                </a:r>
                <a:endParaRPr lang="ru-RU" sz="1600" i="1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0286366" y="4444423"/>
                <a:ext cx="8235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i="1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115</a:t>
                </a:r>
                <a:endParaRPr lang="ru-RU" sz="1600" i="1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11173977" y="4433214"/>
                <a:ext cx="8235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i="1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115</a:t>
                </a:r>
                <a:endParaRPr lang="ru-RU" sz="1600" i="1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p:grpSp>
      </p:grpSp>
      <p:sp>
        <p:nvSpPr>
          <p:cNvPr id="76" name="Текст 5">
            <a:extLst>
              <a:ext uri="{FF2B5EF4-FFF2-40B4-BE49-F238E27FC236}">
                <a16:creationId xmlns:a16="http://schemas.microsoft.com/office/drawing/2014/main" xmlns="" id="{C40C0D8C-B237-46C8-A575-4B7BBF50744F}"/>
              </a:ext>
            </a:extLst>
          </p:cNvPr>
          <p:cNvSpPr txBox="1">
            <a:spLocks/>
          </p:cNvSpPr>
          <p:nvPr/>
        </p:nvSpPr>
        <p:spPr>
          <a:xfrm>
            <a:off x="11858572" y="6479129"/>
            <a:ext cx="1441122" cy="58603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200" dirty="0"/>
              <a:t>9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85169" y="4528954"/>
            <a:ext cx="104335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ремонт скверов</a:t>
            </a:r>
          </a:p>
          <a:p>
            <a:r>
              <a:rPr lang="ru-RU" sz="1200" i="1" dirty="0" smtClean="0">
                <a:solidFill>
                  <a:schemeClr val="bg1"/>
                </a:solidFill>
              </a:rPr>
              <a:t>(им</a:t>
            </a:r>
            <a:r>
              <a:rPr lang="ru-RU" sz="1200" i="1" dirty="0">
                <a:solidFill>
                  <a:schemeClr val="bg1"/>
                </a:solidFill>
              </a:rPr>
              <a:t>. М.И. Субботина</a:t>
            </a:r>
            <a:r>
              <a:rPr lang="ru-RU" sz="1200" i="1" dirty="0" smtClean="0">
                <a:solidFill>
                  <a:schemeClr val="bg1"/>
                </a:solidFill>
              </a:rPr>
              <a:t>, </a:t>
            </a:r>
            <a:r>
              <a:rPr lang="ru-RU" sz="1200" i="1" dirty="0">
                <a:solidFill>
                  <a:schemeClr val="bg1"/>
                </a:solidFill>
              </a:rPr>
              <a:t>по ул. Крупской, у клуба им. Кирова, </a:t>
            </a:r>
            <a:r>
              <a:rPr lang="ru-RU" sz="1200" i="1" dirty="0" smtClean="0">
                <a:solidFill>
                  <a:schemeClr val="bg1"/>
                </a:solidFill>
              </a:rPr>
              <a:t>им</a:t>
            </a:r>
            <a:r>
              <a:rPr lang="ru-RU" sz="1200" i="1" dirty="0">
                <a:solidFill>
                  <a:schemeClr val="bg1"/>
                </a:solidFill>
              </a:rPr>
              <a:t>. Ф.Э. </a:t>
            </a:r>
            <a:r>
              <a:rPr lang="ru-RU" sz="1200" i="1" dirty="0" smtClean="0">
                <a:solidFill>
                  <a:schemeClr val="bg1"/>
                </a:solidFill>
              </a:rPr>
              <a:t>Дзержинского, сквер Победителей</a:t>
            </a:r>
            <a:r>
              <a:rPr lang="ru-RU" sz="1200" i="1" dirty="0">
                <a:solidFill>
                  <a:schemeClr val="bg1"/>
                </a:solidFill>
              </a:rPr>
              <a:t>, </a:t>
            </a:r>
            <a:r>
              <a:rPr lang="ru-RU" sz="1200" i="1" dirty="0" smtClean="0">
                <a:solidFill>
                  <a:schemeClr val="bg1"/>
                </a:solidFill>
              </a:rPr>
              <a:t>по </a:t>
            </a:r>
            <a:r>
              <a:rPr lang="ru-RU" sz="1200" i="1" dirty="0" err="1" smtClean="0">
                <a:solidFill>
                  <a:schemeClr val="bg1"/>
                </a:solidFill>
              </a:rPr>
              <a:t>ул.Героев</a:t>
            </a:r>
            <a:r>
              <a:rPr lang="ru-RU" sz="1200" i="1" dirty="0" smtClean="0">
                <a:solidFill>
                  <a:schemeClr val="bg1"/>
                </a:solidFill>
              </a:rPr>
              <a:t> Хасана-</a:t>
            </a:r>
            <a:r>
              <a:rPr lang="ru-RU" sz="1200" i="1" dirty="0" err="1" smtClean="0">
                <a:solidFill>
                  <a:schemeClr val="bg1"/>
                </a:solidFill>
              </a:rPr>
              <a:t>ул.Чкалова</a:t>
            </a:r>
            <a:r>
              <a:rPr lang="ru-RU" sz="1200" i="1" dirty="0" smtClean="0">
                <a:solidFill>
                  <a:schemeClr val="bg1"/>
                </a:solidFill>
              </a:rPr>
              <a:t>, </a:t>
            </a:r>
            <a:r>
              <a:rPr lang="ru-RU" sz="1200" i="1" dirty="0" err="1" smtClean="0">
                <a:solidFill>
                  <a:schemeClr val="bg1"/>
                </a:solidFill>
              </a:rPr>
              <a:t>ул.Космонавта</a:t>
            </a:r>
            <a:r>
              <a:rPr lang="ru-RU" sz="1200" i="1" dirty="0" smtClean="0">
                <a:solidFill>
                  <a:schemeClr val="bg1"/>
                </a:solidFill>
              </a:rPr>
              <a:t> Леонова</a:t>
            </a:r>
            <a:r>
              <a:rPr lang="ru-RU" sz="1200" i="1" dirty="0">
                <a:solidFill>
                  <a:schemeClr val="bg1"/>
                </a:solidFill>
              </a:rPr>
              <a:t>, </a:t>
            </a:r>
            <a:r>
              <a:rPr lang="ru-RU" sz="1200" i="1" dirty="0" err="1" smtClean="0">
                <a:solidFill>
                  <a:schemeClr val="bg1"/>
                </a:solidFill>
              </a:rPr>
              <a:t>ул.Академика</a:t>
            </a:r>
            <a:r>
              <a:rPr lang="ru-RU" sz="1200" i="1" dirty="0" smtClean="0">
                <a:solidFill>
                  <a:schemeClr val="bg1"/>
                </a:solidFill>
              </a:rPr>
              <a:t> </a:t>
            </a:r>
            <a:r>
              <a:rPr lang="ru-RU" sz="1200" i="1" dirty="0">
                <a:solidFill>
                  <a:schemeClr val="bg1"/>
                </a:solidFill>
              </a:rPr>
              <a:t>Веденеева,  сквер Желаний, «Мемориал Победы», по ул. Торговой, на </a:t>
            </a:r>
            <a:r>
              <a:rPr lang="ru-RU" sz="1200" i="1" dirty="0" err="1" smtClean="0">
                <a:solidFill>
                  <a:schemeClr val="bg1"/>
                </a:solidFill>
              </a:rPr>
              <a:t>Торфянке</a:t>
            </a:r>
            <a:r>
              <a:rPr lang="ru-RU" sz="1200" i="1" dirty="0" smtClean="0">
                <a:solidFill>
                  <a:schemeClr val="bg1"/>
                </a:solidFill>
              </a:rPr>
              <a:t>)</a:t>
            </a:r>
            <a:endParaRPr lang="ru-RU" sz="1200" i="1" dirty="0">
              <a:solidFill>
                <a:schemeClr val="bg1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0168604" y="4647030"/>
            <a:ext cx="1111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131</a:t>
            </a:r>
          </a:p>
        </p:txBody>
      </p:sp>
      <p:cxnSp>
        <p:nvCxnSpPr>
          <p:cNvPr id="117" name="Прямая соединительная линия 116"/>
          <p:cNvCxnSpPr/>
          <p:nvPr/>
        </p:nvCxnSpPr>
        <p:spPr>
          <a:xfrm>
            <a:off x="180020" y="5962003"/>
            <a:ext cx="1175670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Группа 3"/>
          <p:cNvGrpSpPr/>
          <p:nvPr/>
        </p:nvGrpSpPr>
        <p:grpSpPr>
          <a:xfrm>
            <a:off x="675557" y="5216528"/>
            <a:ext cx="11506008" cy="768886"/>
            <a:chOff x="762746" y="6257387"/>
            <a:chExt cx="11506008" cy="768886"/>
          </a:xfrm>
        </p:grpSpPr>
        <p:grpSp>
          <p:nvGrpSpPr>
            <p:cNvPr id="110" name="Группа 109"/>
            <p:cNvGrpSpPr/>
            <p:nvPr/>
          </p:nvGrpSpPr>
          <p:grpSpPr>
            <a:xfrm>
              <a:off x="762746" y="6257387"/>
              <a:ext cx="10614365" cy="753174"/>
              <a:chOff x="801015" y="4747734"/>
              <a:chExt cx="10614365" cy="1050636"/>
            </a:xfrm>
          </p:grpSpPr>
          <p:grpSp>
            <p:nvGrpSpPr>
              <p:cNvPr id="112" name="Группа 111"/>
              <p:cNvGrpSpPr/>
              <p:nvPr/>
            </p:nvGrpSpPr>
            <p:grpSpPr>
              <a:xfrm>
                <a:off x="801015" y="4747734"/>
                <a:ext cx="10614365" cy="901596"/>
                <a:chOff x="695221" y="5827057"/>
                <a:chExt cx="10614365" cy="901596"/>
              </a:xfrm>
            </p:grpSpPr>
            <p:sp>
              <p:nvSpPr>
                <p:cNvPr id="115" name="TextBox 114"/>
                <p:cNvSpPr txBox="1"/>
                <p:nvPr/>
              </p:nvSpPr>
              <p:spPr>
                <a:xfrm>
                  <a:off x="695221" y="5827057"/>
                  <a:ext cx="9651186" cy="9015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750" b="1" dirty="0" smtClean="0">
                      <a:solidFill>
                        <a:schemeClr val="accent4">
                          <a:lumMod val="25000"/>
                        </a:schemeClr>
                      </a:solidFill>
                    </a:rPr>
                    <a:t>Обустройство ООПТ «Черняевский лес», долин рек </a:t>
                  </a:r>
                  <a:r>
                    <a:rPr lang="ru-RU" sz="1750" b="1" dirty="0" err="1" smtClean="0">
                      <a:solidFill>
                        <a:schemeClr val="accent4">
                          <a:lumMod val="25000"/>
                        </a:schemeClr>
                      </a:solidFill>
                    </a:rPr>
                    <a:t>Данилиха</a:t>
                  </a:r>
                  <a:r>
                    <a:rPr lang="ru-RU" sz="1750" b="1" dirty="0" smtClean="0">
                      <a:solidFill>
                        <a:schemeClr val="accent4">
                          <a:lumMod val="25000"/>
                        </a:schemeClr>
                      </a:solidFill>
                    </a:rPr>
                    <a:t>, </a:t>
                  </a:r>
                  <a:r>
                    <a:rPr lang="ru-RU" sz="1750" b="1" dirty="0" err="1" smtClean="0">
                      <a:solidFill>
                        <a:schemeClr val="accent4">
                          <a:lumMod val="25000"/>
                        </a:schemeClr>
                      </a:solidFill>
                    </a:rPr>
                    <a:t>Егошиха</a:t>
                  </a:r>
                  <a:r>
                    <a:rPr lang="ru-RU" sz="1750" b="1" dirty="0" smtClean="0">
                      <a:solidFill>
                        <a:schemeClr val="accent4">
                          <a:lumMod val="25000"/>
                        </a:schemeClr>
                      </a:solidFill>
                    </a:rPr>
                    <a:t>,</a:t>
                  </a:r>
                  <a:br>
                    <a:rPr lang="ru-RU" sz="1750" b="1" dirty="0" smtClean="0">
                      <a:solidFill>
                        <a:schemeClr val="accent4">
                          <a:lumMod val="25000"/>
                        </a:schemeClr>
                      </a:solidFill>
                    </a:rPr>
                  </a:br>
                  <a:r>
                    <a:rPr lang="ru-RU" sz="1750" b="1" dirty="0" smtClean="0">
                      <a:solidFill>
                        <a:schemeClr val="accent4">
                          <a:lumMod val="25000"/>
                        </a:schemeClr>
                      </a:solidFill>
                    </a:rPr>
                    <a:t> капитальный ремонт </a:t>
                  </a:r>
                  <a:r>
                    <a:rPr lang="ru-RU" sz="1750" b="1" dirty="0" err="1" smtClean="0">
                      <a:solidFill>
                        <a:schemeClr val="accent4">
                          <a:lumMod val="25000"/>
                        </a:schemeClr>
                      </a:solidFill>
                    </a:rPr>
                    <a:t>Егошихинского</a:t>
                  </a:r>
                  <a:r>
                    <a:rPr lang="ru-RU" sz="1750" b="1" dirty="0" smtClean="0">
                      <a:solidFill>
                        <a:schemeClr val="accent4">
                          <a:lumMod val="25000"/>
                        </a:schemeClr>
                      </a:solidFill>
                    </a:rPr>
                    <a:t> кладбища (проект «Зеленое кольцо»)</a:t>
                  </a:r>
                  <a:endParaRPr lang="ru-RU" sz="1750" dirty="0" smtClean="0">
                    <a:solidFill>
                      <a:schemeClr val="bg1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116" name="TextBox 115"/>
                <p:cNvSpPr txBox="1"/>
                <p:nvPr/>
              </p:nvSpPr>
              <p:spPr>
                <a:xfrm>
                  <a:off x="10198018" y="5857926"/>
                  <a:ext cx="1111568" cy="5151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dirty="0" smtClean="0"/>
                    <a:t>940</a:t>
                  </a:r>
                </a:p>
              </p:txBody>
            </p:sp>
          </p:grpSp>
          <p:sp>
            <p:nvSpPr>
              <p:cNvPr id="113" name="TextBox 112"/>
              <p:cNvSpPr txBox="1"/>
              <p:nvPr/>
            </p:nvSpPr>
            <p:spPr>
              <a:xfrm>
                <a:off x="924207" y="5400268"/>
                <a:ext cx="55503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i="1" dirty="0">
                    <a:solidFill>
                      <a:schemeClr val="accent5">
                        <a:lumMod val="50000"/>
                      </a:schemeClr>
                    </a:solidFill>
                  </a:rPr>
                  <a:t>в </a:t>
                </a:r>
                <a:r>
                  <a:rPr lang="ru-RU" sz="1600" i="1" dirty="0" err="1">
                    <a:solidFill>
                      <a:schemeClr val="accent5">
                        <a:lumMod val="50000"/>
                      </a:schemeClr>
                    </a:solidFill>
                  </a:rPr>
                  <a:t>т.ч</a:t>
                </a:r>
                <a:r>
                  <a:rPr lang="ru-RU" sz="1600" i="1" dirty="0">
                    <a:solidFill>
                      <a:schemeClr val="accent5">
                        <a:lumMod val="50000"/>
                      </a:schemeClr>
                    </a:solidFill>
                  </a:rPr>
                  <a:t>. </a:t>
                </a:r>
                <a:r>
                  <a:rPr lang="ru-RU" sz="1600" i="1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средства краевого бюджета</a:t>
                </a:r>
                <a:endParaRPr lang="ru-RU" sz="1600" i="1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10447826" y="5326106"/>
                <a:ext cx="823540" cy="4722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i="1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601</a:t>
                </a:r>
                <a:endParaRPr lang="ru-RU" sz="1600" i="1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118" name="TextBox 117"/>
            <p:cNvSpPr txBox="1"/>
            <p:nvPr/>
          </p:nvSpPr>
          <p:spPr>
            <a:xfrm>
              <a:off x="11157186" y="6279519"/>
              <a:ext cx="11115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236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11279520" y="6687719"/>
              <a:ext cx="8235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i="1" dirty="0" smtClean="0">
                  <a:solidFill>
                    <a:schemeClr val="accent5">
                      <a:lumMod val="50000"/>
                    </a:schemeClr>
                  </a:solidFill>
                </a:rPr>
                <a:t>117</a:t>
              </a:r>
              <a:endParaRPr lang="ru-RU" sz="1600" i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</p:grpSp>
      <p:grpSp>
        <p:nvGrpSpPr>
          <p:cNvPr id="99" name="Группа 98"/>
          <p:cNvGrpSpPr/>
          <p:nvPr/>
        </p:nvGrpSpPr>
        <p:grpSpPr>
          <a:xfrm>
            <a:off x="259205" y="5306790"/>
            <a:ext cx="358795" cy="394097"/>
            <a:chOff x="0" y="0"/>
            <a:chExt cx="332105" cy="332474"/>
          </a:xfrm>
          <a:solidFill>
            <a:schemeClr val="accent1">
              <a:lumMod val="75000"/>
            </a:schemeClr>
          </a:solidFill>
        </p:grpSpPr>
        <p:grpSp>
          <p:nvGrpSpPr>
            <p:cNvPr id="100" name="Группа 99"/>
            <p:cNvGrpSpPr/>
            <p:nvPr/>
          </p:nvGrpSpPr>
          <p:grpSpPr>
            <a:xfrm>
              <a:off x="0" y="0"/>
              <a:ext cx="332105" cy="332474"/>
              <a:chOff x="0" y="0"/>
              <a:chExt cx="332105" cy="332474"/>
            </a:xfrm>
            <a:grpFill/>
          </p:grpSpPr>
          <p:sp>
            <p:nvSpPr>
              <p:cNvPr id="102" name="object 90"/>
              <p:cNvSpPr/>
              <p:nvPr/>
            </p:nvSpPr>
            <p:spPr>
              <a:xfrm>
                <a:off x="0" y="0"/>
                <a:ext cx="156845" cy="254635"/>
              </a:xfrm>
              <a:custGeom>
                <a:avLst/>
                <a:gdLst/>
                <a:ahLst/>
                <a:cxnLst/>
                <a:rect l="l" t="t" r="r" b="b"/>
                <a:pathLst>
                  <a:path w="156844" h="254635">
                    <a:moveTo>
                      <a:pt x="78447" y="0"/>
                    </a:moveTo>
                    <a:lnTo>
                      <a:pt x="55651" y="6224"/>
                    </a:lnTo>
                    <a:lnTo>
                      <a:pt x="36877" y="23136"/>
                    </a:lnTo>
                    <a:lnTo>
                      <a:pt x="24137" y="48091"/>
                    </a:lnTo>
                    <a:lnTo>
                      <a:pt x="19443" y="78447"/>
                    </a:lnTo>
                    <a:lnTo>
                      <a:pt x="19894" y="87468"/>
                    </a:lnTo>
                    <a:lnTo>
                      <a:pt x="20926" y="94907"/>
                    </a:lnTo>
                    <a:lnTo>
                      <a:pt x="22058" y="100479"/>
                    </a:lnTo>
                    <a:lnTo>
                      <a:pt x="22809" y="103898"/>
                    </a:lnTo>
                    <a:lnTo>
                      <a:pt x="18718" y="109072"/>
                    </a:lnTo>
                    <a:lnTo>
                      <a:pt x="10995" y="121134"/>
                    </a:lnTo>
                    <a:lnTo>
                      <a:pt x="3410" y="140197"/>
                    </a:lnTo>
                    <a:lnTo>
                      <a:pt x="0" y="165963"/>
                    </a:lnTo>
                    <a:lnTo>
                      <a:pt x="6224" y="200100"/>
                    </a:lnTo>
                    <a:lnTo>
                      <a:pt x="23136" y="228149"/>
                    </a:lnTo>
                    <a:lnTo>
                      <a:pt x="48091" y="247148"/>
                    </a:lnTo>
                    <a:lnTo>
                      <a:pt x="78447" y="254139"/>
                    </a:lnTo>
                    <a:lnTo>
                      <a:pt x="108697" y="247148"/>
                    </a:lnTo>
                    <a:lnTo>
                      <a:pt x="133430" y="228149"/>
                    </a:lnTo>
                    <a:lnTo>
                      <a:pt x="150122" y="200100"/>
                    </a:lnTo>
                    <a:lnTo>
                      <a:pt x="156248" y="165963"/>
                    </a:lnTo>
                    <a:lnTo>
                      <a:pt x="152837" y="140494"/>
                    </a:lnTo>
                    <a:lnTo>
                      <a:pt x="145251" y="121400"/>
                    </a:lnTo>
                    <a:lnTo>
                      <a:pt x="137458" y="109072"/>
                    </a:lnTo>
                    <a:lnTo>
                      <a:pt x="133426" y="103898"/>
                    </a:lnTo>
                    <a:lnTo>
                      <a:pt x="134187" y="100443"/>
                    </a:lnTo>
                    <a:lnTo>
                      <a:pt x="135318" y="94878"/>
                    </a:lnTo>
                    <a:lnTo>
                      <a:pt x="136344" y="87460"/>
                    </a:lnTo>
                    <a:lnTo>
                      <a:pt x="136791" y="78447"/>
                    </a:lnTo>
                    <a:lnTo>
                      <a:pt x="132199" y="48091"/>
                    </a:lnTo>
                    <a:lnTo>
                      <a:pt x="119683" y="23136"/>
                    </a:lnTo>
                    <a:lnTo>
                      <a:pt x="101135" y="6224"/>
                    </a:lnTo>
                    <a:lnTo>
                      <a:pt x="78447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 lang="ru-RU"/>
              </a:p>
            </p:txBody>
          </p:sp>
          <p:sp>
            <p:nvSpPr>
              <p:cNvPr id="103" name="object 91"/>
              <p:cNvSpPr/>
              <p:nvPr/>
            </p:nvSpPr>
            <p:spPr>
              <a:xfrm>
                <a:off x="0" y="234684"/>
                <a:ext cx="332105" cy="97790"/>
              </a:xfrm>
              <a:custGeom>
                <a:avLst/>
                <a:gdLst/>
                <a:ahLst/>
                <a:cxnLst/>
                <a:rect l="l" t="t" r="r" b="b"/>
                <a:pathLst>
                  <a:path w="332105" h="97789">
                    <a:moveTo>
                      <a:pt x="253479" y="58356"/>
                    </a:moveTo>
                    <a:lnTo>
                      <a:pt x="234048" y="58356"/>
                    </a:lnTo>
                    <a:lnTo>
                      <a:pt x="234048" y="77800"/>
                    </a:lnTo>
                    <a:lnTo>
                      <a:pt x="4343" y="77812"/>
                    </a:lnTo>
                    <a:lnTo>
                      <a:pt x="0" y="82156"/>
                    </a:lnTo>
                    <a:lnTo>
                      <a:pt x="0" y="92900"/>
                    </a:lnTo>
                    <a:lnTo>
                      <a:pt x="4356" y="97243"/>
                    </a:lnTo>
                    <a:lnTo>
                      <a:pt x="327583" y="97243"/>
                    </a:lnTo>
                    <a:lnTo>
                      <a:pt x="331939" y="92900"/>
                    </a:lnTo>
                    <a:lnTo>
                      <a:pt x="331939" y="82156"/>
                    </a:lnTo>
                    <a:lnTo>
                      <a:pt x="327596" y="77812"/>
                    </a:lnTo>
                    <a:lnTo>
                      <a:pt x="253479" y="77812"/>
                    </a:lnTo>
                    <a:lnTo>
                      <a:pt x="253479" y="58356"/>
                    </a:lnTo>
                    <a:close/>
                  </a:path>
                  <a:path w="332105" h="97789">
                    <a:moveTo>
                      <a:pt x="312483" y="58356"/>
                    </a:moveTo>
                    <a:lnTo>
                      <a:pt x="293027" y="58356"/>
                    </a:lnTo>
                    <a:lnTo>
                      <a:pt x="293027" y="77812"/>
                    </a:lnTo>
                    <a:lnTo>
                      <a:pt x="327596" y="77812"/>
                    </a:lnTo>
                    <a:lnTo>
                      <a:pt x="312483" y="77800"/>
                    </a:lnTo>
                    <a:lnTo>
                      <a:pt x="312483" y="58356"/>
                    </a:lnTo>
                    <a:close/>
                  </a:path>
                  <a:path w="332105" h="97789">
                    <a:moveTo>
                      <a:pt x="58991" y="36741"/>
                    </a:moveTo>
                    <a:lnTo>
                      <a:pt x="58991" y="77800"/>
                    </a:lnTo>
                    <a:lnTo>
                      <a:pt x="97904" y="77800"/>
                    </a:lnTo>
                    <a:lnTo>
                      <a:pt x="97904" y="38900"/>
                    </a:lnTo>
                    <a:lnTo>
                      <a:pt x="71780" y="38900"/>
                    </a:lnTo>
                    <a:lnTo>
                      <a:pt x="65278" y="38150"/>
                    </a:lnTo>
                    <a:lnTo>
                      <a:pt x="58991" y="36741"/>
                    </a:lnTo>
                    <a:close/>
                  </a:path>
                  <a:path w="332105" h="97789">
                    <a:moveTo>
                      <a:pt x="156248" y="36588"/>
                    </a:moveTo>
                    <a:lnTo>
                      <a:pt x="156248" y="77800"/>
                    </a:lnTo>
                    <a:lnTo>
                      <a:pt x="195148" y="77800"/>
                    </a:lnTo>
                    <a:lnTo>
                      <a:pt x="195148" y="38900"/>
                    </a:lnTo>
                    <a:lnTo>
                      <a:pt x="169138" y="38900"/>
                    </a:lnTo>
                    <a:lnTo>
                      <a:pt x="162648" y="38074"/>
                    </a:lnTo>
                    <a:lnTo>
                      <a:pt x="156248" y="36588"/>
                    </a:lnTo>
                    <a:close/>
                  </a:path>
                  <a:path w="332105" h="97789">
                    <a:moveTo>
                      <a:pt x="327583" y="38900"/>
                    </a:moveTo>
                    <a:lnTo>
                      <a:pt x="218948" y="38900"/>
                    </a:lnTo>
                    <a:lnTo>
                      <a:pt x="214591" y="43256"/>
                    </a:lnTo>
                    <a:lnTo>
                      <a:pt x="214591" y="54013"/>
                    </a:lnTo>
                    <a:lnTo>
                      <a:pt x="218948" y="58356"/>
                    </a:lnTo>
                    <a:lnTo>
                      <a:pt x="327583" y="58356"/>
                    </a:lnTo>
                    <a:lnTo>
                      <a:pt x="331939" y="54013"/>
                    </a:lnTo>
                    <a:lnTo>
                      <a:pt x="331939" y="43256"/>
                    </a:lnTo>
                    <a:lnTo>
                      <a:pt x="327583" y="38900"/>
                    </a:lnTo>
                    <a:close/>
                  </a:path>
                  <a:path w="332105" h="97789">
                    <a:moveTo>
                      <a:pt x="97904" y="36741"/>
                    </a:moveTo>
                    <a:lnTo>
                      <a:pt x="91617" y="38150"/>
                    </a:lnTo>
                    <a:lnTo>
                      <a:pt x="85102" y="38900"/>
                    </a:lnTo>
                    <a:lnTo>
                      <a:pt x="97904" y="38900"/>
                    </a:lnTo>
                    <a:lnTo>
                      <a:pt x="97904" y="36741"/>
                    </a:lnTo>
                    <a:close/>
                  </a:path>
                  <a:path w="332105" h="97789">
                    <a:moveTo>
                      <a:pt x="195148" y="36741"/>
                    </a:moveTo>
                    <a:lnTo>
                      <a:pt x="188861" y="38150"/>
                    </a:lnTo>
                    <a:lnTo>
                      <a:pt x="182346" y="38900"/>
                    </a:lnTo>
                    <a:lnTo>
                      <a:pt x="195148" y="38900"/>
                    </a:lnTo>
                    <a:lnTo>
                      <a:pt x="195148" y="36741"/>
                    </a:lnTo>
                    <a:close/>
                  </a:path>
                  <a:path w="332105" h="97789">
                    <a:moveTo>
                      <a:pt x="308140" y="0"/>
                    </a:moveTo>
                    <a:lnTo>
                      <a:pt x="238391" y="0"/>
                    </a:lnTo>
                    <a:lnTo>
                      <a:pt x="234048" y="4343"/>
                    </a:lnTo>
                    <a:lnTo>
                      <a:pt x="234048" y="38900"/>
                    </a:lnTo>
                    <a:lnTo>
                      <a:pt x="312483" y="38900"/>
                    </a:lnTo>
                    <a:lnTo>
                      <a:pt x="312483" y="4343"/>
                    </a:lnTo>
                    <a:lnTo>
                      <a:pt x="30814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 lang="ru-RU"/>
              </a:p>
            </p:txBody>
          </p:sp>
        </p:grpSp>
        <p:sp>
          <p:nvSpPr>
            <p:cNvPr id="101" name="object 92"/>
            <p:cNvSpPr/>
            <p:nvPr/>
          </p:nvSpPr>
          <p:spPr>
            <a:xfrm>
              <a:off x="139116" y="0"/>
              <a:ext cx="114935" cy="254635"/>
            </a:xfrm>
            <a:custGeom>
              <a:avLst/>
              <a:gdLst/>
              <a:ahLst/>
              <a:cxnLst/>
              <a:rect l="l" t="t" r="r" b="b"/>
              <a:pathLst>
                <a:path w="114935" h="254635">
                  <a:moveTo>
                    <a:pt x="36575" y="0"/>
                  </a:moveTo>
                  <a:lnTo>
                    <a:pt x="26401" y="1233"/>
                  </a:lnTo>
                  <a:lnTo>
                    <a:pt x="16835" y="4764"/>
                  </a:lnTo>
                  <a:lnTo>
                    <a:pt x="7995" y="10335"/>
                  </a:lnTo>
                  <a:lnTo>
                    <a:pt x="0" y="17691"/>
                  </a:lnTo>
                  <a:lnTo>
                    <a:pt x="7129" y="30975"/>
                  </a:lnTo>
                  <a:lnTo>
                    <a:pt x="12523" y="45740"/>
                  </a:lnTo>
                  <a:lnTo>
                    <a:pt x="15939" y="61669"/>
                  </a:lnTo>
                  <a:lnTo>
                    <a:pt x="17132" y="78447"/>
                  </a:lnTo>
                  <a:lnTo>
                    <a:pt x="17045" y="87475"/>
                  </a:lnTo>
                  <a:lnTo>
                    <a:pt x="16154" y="93992"/>
                  </a:lnTo>
                  <a:lnTo>
                    <a:pt x="15176" y="99275"/>
                  </a:lnTo>
                  <a:lnTo>
                    <a:pt x="25946" y="117837"/>
                  </a:lnTo>
                  <a:lnTo>
                    <a:pt x="32477" y="135605"/>
                  </a:lnTo>
                  <a:lnTo>
                    <a:pt x="35707" y="151880"/>
                  </a:lnTo>
                  <a:lnTo>
                    <a:pt x="36575" y="165963"/>
                  </a:lnTo>
                  <a:lnTo>
                    <a:pt x="34310" y="189013"/>
                  </a:lnTo>
                  <a:lnTo>
                    <a:pt x="27843" y="210458"/>
                  </a:lnTo>
                  <a:lnTo>
                    <a:pt x="17668" y="229664"/>
                  </a:lnTo>
                  <a:lnTo>
                    <a:pt x="4279" y="245999"/>
                  </a:lnTo>
                  <a:lnTo>
                    <a:pt x="11863" y="249424"/>
                  </a:lnTo>
                  <a:lnTo>
                    <a:pt x="19794" y="251983"/>
                  </a:lnTo>
                  <a:lnTo>
                    <a:pt x="28041" y="253585"/>
                  </a:lnTo>
                  <a:lnTo>
                    <a:pt x="36575" y="254139"/>
                  </a:lnTo>
                  <a:lnTo>
                    <a:pt x="66828" y="247148"/>
                  </a:lnTo>
                  <a:lnTo>
                    <a:pt x="91557" y="228149"/>
                  </a:lnTo>
                  <a:lnTo>
                    <a:pt x="108242" y="200100"/>
                  </a:lnTo>
                  <a:lnTo>
                    <a:pt x="114363" y="165963"/>
                  </a:lnTo>
                  <a:lnTo>
                    <a:pt x="110955" y="140197"/>
                  </a:lnTo>
                  <a:lnTo>
                    <a:pt x="103374" y="121134"/>
                  </a:lnTo>
                  <a:lnTo>
                    <a:pt x="95589" y="108968"/>
                  </a:lnTo>
                  <a:lnTo>
                    <a:pt x="91566" y="103898"/>
                  </a:lnTo>
                  <a:lnTo>
                    <a:pt x="92315" y="100486"/>
                  </a:lnTo>
                  <a:lnTo>
                    <a:pt x="93443" y="94916"/>
                  </a:lnTo>
                  <a:lnTo>
                    <a:pt x="94470" y="87475"/>
                  </a:lnTo>
                  <a:lnTo>
                    <a:pt x="94919" y="78447"/>
                  </a:lnTo>
                  <a:lnTo>
                    <a:pt x="90327" y="48091"/>
                  </a:lnTo>
                  <a:lnTo>
                    <a:pt x="77811" y="23136"/>
                  </a:lnTo>
                  <a:lnTo>
                    <a:pt x="59263" y="6224"/>
                  </a:lnTo>
                  <a:lnTo>
                    <a:pt x="36575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lang="ru-RU"/>
            </a:p>
          </p:txBody>
        </p:sp>
      </p:grpSp>
      <p:sp>
        <p:nvSpPr>
          <p:cNvPr id="98" name="Прямоугольник 97"/>
          <p:cNvSpPr/>
          <p:nvPr/>
        </p:nvSpPr>
        <p:spPr>
          <a:xfrm>
            <a:off x="702682" y="6387044"/>
            <a:ext cx="9025510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ru-RU" b="1" dirty="0" smtClean="0">
                <a:solidFill>
                  <a:schemeClr val="accent4">
                    <a:lumMod val="25000"/>
                  </a:schemeClr>
                </a:solidFill>
              </a:rPr>
              <a:t>Благоустройство микрорайонов ИЖС</a:t>
            </a:r>
            <a:r>
              <a:rPr lang="ru-RU" sz="1600" b="1" dirty="0" smtClean="0">
                <a:solidFill>
                  <a:schemeClr val="accent4">
                    <a:lumMod val="25000"/>
                  </a:schemeClr>
                </a:solidFill>
              </a:rPr>
              <a:t> </a:t>
            </a:r>
          </a:p>
          <a:p>
            <a:pPr>
              <a:lnSpc>
                <a:spcPts val="1700"/>
              </a:lnSpc>
            </a:pPr>
            <a:r>
              <a:rPr lang="ru-RU" sz="1500" i="1" dirty="0" smtClean="0">
                <a:solidFill>
                  <a:schemeClr val="bg1"/>
                </a:solidFill>
              </a:rPr>
              <a:t>(в </a:t>
            </a:r>
            <a:r>
              <a:rPr lang="ru-RU" sz="1500" i="1" dirty="0" err="1" smtClean="0">
                <a:solidFill>
                  <a:schemeClr val="bg1"/>
                </a:solidFill>
              </a:rPr>
              <a:t>т.ч</a:t>
            </a:r>
            <a:r>
              <a:rPr lang="ru-RU" sz="1500" i="1" dirty="0" smtClean="0">
                <a:solidFill>
                  <a:schemeClr val="bg1"/>
                </a:solidFill>
              </a:rPr>
              <a:t>. обустройство тротуаров, ремонт дорог, строительство сетей водоснабжения)</a:t>
            </a:r>
            <a:endParaRPr lang="ru-RU" sz="15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92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20">
            <a:extLst>
              <a:ext uri="{FF2B5EF4-FFF2-40B4-BE49-F238E27FC236}">
                <a16:creationId xmlns="" xmlns:a16="http://schemas.microsoft.com/office/drawing/2014/main" id="{B71D2BEF-F37E-4306-BC3C-FA1AE014C0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 flipV="1">
            <a:off x="9039358" y="-895214"/>
            <a:ext cx="2263709" cy="4041575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2840EDD-EBF4-4F8A-BF8F-CE7C766AB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69118" y="202301"/>
            <a:ext cx="10954731" cy="921241"/>
          </a:xfrm>
        </p:spPr>
        <p:txBody>
          <a:bodyPr>
            <a:normAutofit/>
          </a:bodyPr>
          <a:lstStyle/>
          <a:p>
            <a:r>
              <a:rPr lang="ru-RU" dirty="0" smtClean="0"/>
              <a:t>Бюджетные инвестиции </a:t>
            </a:r>
            <a:br>
              <a:rPr lang="ru-RU" dirty="0" smtClean="0"/>
            </a:br>
            <a:r>
              <a:rPr lang="ru-RU" dirty="0" smtClean="0"/>
              <a:t>в 2023-2025 году, </a:t>
            </a:r>
            <a:r>
              <a:rPr lang="ru-RU" dirty="0"/>
              <a:t>млн руб.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="" xmlns:a16="http://schemas.microsoft.com/office/drawing/2014/main" id="{C40C0D8C-B237-46C8-A575-4B7BBF5074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734651" y="6217288"/>
            <a:ext cx="1441122" cy="586033"/>
          </a:xfrm>
          <a:ln>
            <a:noFill/>
          </a:ln>
        </p:spPr>
        <p:txBody>
          <a:bodyPr/>
          <a:lstStyle/>
          <a:p>
            <a:r>
              <a:rPr lang="ru-RU" dirty="0" smtClean="0"/>
              <a:t>10</a:t>
            </a:r>
            <a:endParaRPr lang="ru-RU" dirty="0"/>
          </a:p>
        </p:txBody>
      </p:sp>
      <p:grpSp>
        <p:nvGrpSpPr>
          <p:cNvPr id="22" name="Группа 21"/>
          <p:cNvGrpSpPr/>
          <p:nvPr/>
        </p:nvGrpSpPr>
        <p:grpSpPr>
          <a:xfrm>
            <a:off x="9118261" y="737151"/>
            <a:ext cx="2901051" cy="388422"/>
            <a:chOff x="9161151" y="2507399"/>
            <a:chExt cx="2901051" cy="388422"/>
          </a:xfrm>
        </p:grpSpPr>
        <p:sp>
          <p:nvSpPr>
            <p:cNvPr id="23" name="TextBox 22"/>
            <p:cNvSpPr txBox="1"/>
            <p:nvPr/>
          </p:nvSpPr>
          <p:spPr>
            <a:xfrm>
              <a:off x="9161151" y="2507399"/>
              <a:ext cx="11115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2023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193680" y="2526489"/>
              <a:ext cx="8685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2025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0272719" y="2511415"/>
              <a:ext cx="11115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2024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138257" y="3728488"/>
            <a:ext cx="12002578" cy="608115"/>
            <a:chOff x="130908" y="4895876"/>
            <a:chExt cx="12002578" cy="608115"/>
          </a:xfrm>
        </p:grpSpPr>
        <p:grpSp>
          <p:nvGrpSpPr>
            <p:cNvPr id="32" name="Группа 31"/>
            <p:cNvGrpSpPr/>
            <p:nvPr/>
          </p:nvGrpSpPr>
          <p:grpSpPr>
            <a:xfrm>
              <a:off x="130908" y="4895876"/>
              <a:ext cx="12002578" cy="584775"/>
              <a:chOff x="223028" y="5094803"/>
              <a:chExt cx="12002578" cy="584775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647550" y="5094803"/>
                <a:ext cx="856581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Объекты коммунального хозяйства и благоустройства:</a:t>
                </a:r>
              </a:p>
              <a:p>
                <a:r>
                  <a:rPr lang="ru-RU" sz="1600" dirty="0" smtClean="0"/>
                  <a:t>питомник растений, крематорий, </a:t>
                </a:r>
                <a:r>
                  <a:rPr lang="ru-RU" sz="1600" dirty="0"/>
                  <a:t>водопроводные </a:t>
                </a:r>
                <a:r>
                  <a:rPr lang="ru-RU" sz="1600" dirty="0" smtClean="0"/>
                  <a:t>сети</a:t>
                </a:r>
                <a:endParaRPr lang="ru-RU" sz="1600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8986419" y="5170220"/>
                <a:ext cx="1111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/>
                  <a:t>705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0251238" y="5148881"/>
                <a:ext cx="1111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/>
                  <a:t>354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1114038" y="5157720"/>
                <a:ext cx="1111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/>
                  <a:t>97</a:t>
                </a:r>
              </a:p>
            </p:txBody>
          </p:sp>
          <p:pic>
            <p:nvPicPr>
              <p:cNvPr id="38" name="Рисунок 37"/>
              <p:cNvPicPr>
                <a:picLocks noChangeAspect="1"/>
              </p:cNvPicPr>
              <p:nvPr/>
            </p:nvPicPr>
            <p:blipFill rotWithShape="1">
              <a:blip r:embed="rId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26" r="4932"/>
              <a:stretch/>
            </p:blipFill>
            <p:spPr>
              <a:xfrm>
                <a:off x="223028" y="5207001"/>
                <a:ext cx="441635" cy="386561"/>
              </a:xfrm>
              <a:prstGeom prst="rect">
                <a:avLst/>
              </a:prstGeom>
            </p:spPr>
          </p:pic>
        </p:grpSp>
        <p:cxnSp>
          <p:nvCxnSpPr>
            <p:cNvPr id="33" name="Прямая соединительная линия 32"/>
            <p:cNvCxnSpPr/>
            <p:nvPr/>
          </p:nvCxnSpPr>
          <p:spPr>
            <a:xfrm>
              <a:off x="255257" y="5503991"/>
              <a:ext cx="1175670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Прямая соединительная линия 38"/>
          <p:cNvCxnSpPr/>
          <p:nvPr/>
        </p:nvCxnSpPr>
        <p:spPr>
          <a:xfrm>
            <a:off x="339464" y="1243974"/>
            <a:ext cx="1175670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Группа 39"/>
          <p:cNvGrpSpPr/>
          <p:nvPr/>
        </p:nvGrpSpPr>
        <p:grpSpPr>
          <a:xfrm>
            <a:off x="109380" y="2279910"/>
            <a:ext cx="11986209" cy="600742"/>
            <a:chOff x="-10560" y="3243514"/>
            <a:chExt cx="11986209" cy="600742"/>
          </a:xfrm>
        </p:grpSpPr>
        <p:cxnSp>
          <p:nvCxnSpPr>
            <p:cNvPr id="41" name="Прямая соединительная линия 40"/>
            <p:cNvCxnSpPr/>
            <p:nvPr/>
          </p:nvCxnSpPr>
          <p:spPr>
            <a:xfrm>
              <a:off x="115391" y="3252155"/>
              <a:ext cx="1175670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Группа 43"/>
            <p:cNvGrpSpPr/>
            <p:nvPr/>
          </p:nvGrpSpPr>
          <p:grpSpPr>
            <a:xfrm>
              <a:off x="-10560" y="3243514"/>
              <a:ext cx="11986209" cy="600742"/>
              <a:chOff x="57163" y="2844231"/>
              <a:chExt cx="11986209" cy="600742"/>
            </a:xfrm>
          </p:grpSpPr>
          <p:sp>
            <p:nvSpPr>
              <p:cNvPr id="46" name="TextBox 45"/>
              <p:cNvSpPr txBox="1"/>
              <p:nvPr/>
            </p:nvSpPr>
            <p:spPr>
              <a:xfrm>
                <a:off x="536202" y="2844231"/>
                <a:ext cx="858238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Спортивные объекты:  </a:t>
                </a:r>
              </a:p>
              <a:p>
                <a:r>
                  <a:rPr lang="ru-RU" sz="1600" dirty="0" smtClean="0"/>
                  <a:t>ФОК «Спартак», плавательный бассейн по </a:t>
                </a:r>
                <a:r>
                  <a:rPr lang="ru-RU" sz="1600" dirty="0" err="1" smtClean="0"/>
                  <a:t>ул.Гайвинская</a:t>
                </a:r>
                <a:r>
                  <a:rPr lang="ru-RU" sz="1600" dirty="0" smtClean="0"/>
                  <a:t>, лыжероллерная трасса</a:t>
                </a:r>
                <a:endParaRPr lang="ru-RU" sz="1600" dirty="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8925232" y="2913005"/>
                <a:ext cx="1111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/>
                  <a:t>333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0013590" y="2903845"/>
                <a:ext cx="1111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/>
                  <a:t>134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10931804" y="2886168"/>
                <a:ext cx="1111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/>
                  <a:t>190</a:t>
                </a:r>
              </a:p>
            </p:txBody>
          </p:sp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237073" y="3444973"/>
                <a:ext cx="11756706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51" name="Рисунок 50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163" y="2948552"/>
                <a:ext cx="504267" cy="468412"/>
              </a:xfrm>
              <a:prstGeom prst="rect">
                <a:avLst/>
              </a:prstGeom>
            </p:spPr>
          </p:pic>
        </p:grpSp>
      </p:grpSp>
      <p:grpSp>
        <p:nvGrpSpPr>
          <p:cNvPr id="53" name="Группа 52"/>
          <p:cNvGrpSpPr/>
          <p:nvPr/>
        </p:nvGrpSpPr>
        <p:grpSpPr>
          <a:xfrm>
            <a:off x="125672" y="1205432"/>
            <a:ext cx="11920324" cy="1077218"/>
            <a:chOff x="121183" y="2798468"/>
            <a:chExt cx="11920324" cy="1077218"/>
          </a:xfrm>
        </p:grpSpPr>
        <p:sp>
          <p:nvSpPr>
            <p:cNvPr id="59" name="TextBox 58"/>
            <p:cNvSpPr txBox="1"/>
            <p:nvPr/>
          </p:nvSpPr>
          <p:spPr>
            <a:xfrm>
              <a:off x="568133" y="2798468"/>
              <a:ext cx="8668788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solidFill>
                    <a:schemeClr val="accent1">
                      <a:lumMod val="50000"/>
                    </a:schemeClr>
                  </a:solidFill>
                </a:rPr>
                <a:t>Объекты образования: </a:t>
              </a:r>
            </a:p>
            <a:p>
              <a:r>
                <a:rPr lang="ru-RU" sz="1600" dirty="0" smtClean="0"/>
                <a:t>школы по ул. Уральской, Целинной</a:t>
              </a:r>
              <a:r>
                <a:rPr lang="ru-RU" sz="1600" dirty="0"/>
                <a:t>, </a:t>
              </a:r>
              <a:r>
                <a:rPr lang="ru-RU" sz="1600" dirty="0" smtClean="0"/>
                <a:t>в Индустриальном районе, районе ДКЖ, </a:t>
              </a:r>
            </a:p>
            <a:p>
              <a:r>
                <a:rPr lang="ru-RU" sz="1600" dirty="0" smtClean="0"/>
                <a:t>новый корпус школы «Точка», Гимназия № 33,</a:t>
              </a:r>
              <a:r>
                <a:rPr lang="en-US" sz="1600" dirty="0" smtClean="0"/>
                <a:t> </a:t>
              </a:r>
              <a:r>
                <a:rPr lang="ru-RU" sz="1600" dirty="0" smtClean="0"/>
                <a:t>Лицей № 10, детский сад «</a:t>
              </a:r>
              <a:r>
                <a:rPr lang="ru-RU" sz="1600" dirty="0" err="1" smtClean="0"/>
                <a:t>Легополис</a:t>
              </a:r>
              <a:r>
                <a:rPr lang="ru-RU" sz="1600" dirty="0" smtClean="0"/>
                <a:t>», ДЮЦ «Здоровье», спортивные залы СОШ № 96, № 81, № 79        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8914295" y="2870790"/>
              <a:ext cx="11115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2 486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9978377" y="2875581"/>
              <a:ext cx="11115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1 282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0929939" y="2867994"/>
              <a:ext cx="11115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1 617</a:t>
              </a:r>
            </a:p>
          </p:txBody>
        </p:sp>
        <p:pic>
          <p:nvPicPr>
            <p:cNvPr id="63" name="Рисунок 62"/>
            <p:cNvPicPr>
              <a:picLocks noChangeAspect="1"/>
            </p:cNvPicPr>
            <p:nvPr/>
          </p:nvPicPr>
          <p:blipFill>
            <a:blip r:embed="rId5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21183" y="2874433"/>
              <a:ext cx="426924" cy="395866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64" name="Группа 63"/>
          <p:cNvGrpSpPr/>
          <p:nvPr/>
        </p:nvGrpSpPr>
        <p:grpSpPr>
          <a:xfrm>
            <a:off x="167098" y="5977247"/>
            <a:ext cx="12048864" cy="830997"/>
            <a:chOff x="148585" y="5628543"/>
            <a:chExt cx="12048864" cy="830997"/>
          </a:xfrm>
        </p:grpSpPr>
        <p:grpSp>
          <p:nvGrpSpPr>
            <p:cNvPr id="65" name="Группа 64"/>
            <p:cNvGrpSpPr/>
            <p:nvPr/>
          </p:nvGrpSpPr>
          <p:grpSpPr>
            <a:xfrm>
              <a:off x="148585" y="5628543"/>
              <a:ext cx="11134365" cy="830997"/>
              <a:chOff x="197608" y="6424770"/>
              <a:chExt cx="11134365" cy="830997"/>
            </a:xfrm>
          </p:grpSpPr>
          <p:sp>
            <p:nvSpPr>
              <p:cNvPr id="67" name="TextBox 66"/>
              <p:cNvSpPr txBox="1"/>
              <p:nvPr/>
            </p:nvSpPr>
            <p:spPr>
              <a:xfrm>
                <a:off x="8955890" y="6434611"/>
                <a:ext cx="1111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/>
                  <a:t>17</a:t>
                </a: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10220405" y="6443807"/>
                <a:ext cx="1111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/>
                  <a:t>73</a:t>
                </a: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635495" y="6424770"/>
                <a:ext cx="829071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Прочие объекты: </a:t>
                </a:r>
              </a:p>
              <a:p>
                <a:r>
                  <a:rPr lang="ru-RU" sz="1600" dirty="0" smtClean="0"/>
                  <a:t>строительство противопожарных водоемов, пожарных резервуаров, противооползневого сооружения, здание для городской службы спасения</a:t>
                </a:r>
                <a:endParaRPr lang="ru-RU" sz="1600" dirty="0"/>
              </a:p>
            </p:txBody>
          </p:sp>
          <p:pic>
            <p:nvPicPr>
              <p:cNvPr id="70" name="Рисунок 69"/>
              <p:cNvPicPr>
                <a:picLocks noChangeAspect="1"/>
              </p:cNvPicPr>
              <p:nvPr/>
            </p:nvPicPr>
            <p:blipFill rotWithShape="1">
              <a:blip r:embed="rId6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saturation sat="87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1412" t="21501" r="21532" b="21442"/>
              <a:stretch/>
            </p:blipFill>
            <p:spPr>
              <a:xfrm>
                <a:off x="197608" y="6534654"/>
                <a:ext cx="385498" cy="385498"/>
              </a:xfrm>
              <a:prstGeom prst="rect">
                <a:avLst/>
              </a:prstGeom>
            </p:spPr>
          </p:pic>
        </p:grpSp>
        <p:sp>
          <p:nvSpPr>
            <p:cNvPr id="66" name="TextBox 65"/>
            <p:cNvSpPr txBox="1"/>
            <p:nvPr/>
          </p:nvSpPr>
          <p:spPr>
            <a:xfrm>
              <a:off x="11085881" y="5655263"/>
              <a:ext cx="11115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197</a:t>
              </a:r>
            </a:p>
          </p:txBody>
        </p:sp>
      </p:grpSp>
      <p:sp>
        <p:nvSpPr>
          <p:cNvPr id="77" name="TextBox 76"/>
          <p:cNvSpPr txBox="1"/>
          <p:nvPr/>
        </p:nvSpPr>
        <p:spPr>
          <a:xfrm>
            <a:off x="588329" y="5369592"/>
            <a:ext cx="8582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Транспорт:  </a:t>
            </a:r>
          </a:p>
          <a:p>
            <a:r>
              <a:rPr lang="ru-RU" sz="1600" dirty="0" smtClean="0"/>
              <a:t>комплексное развитие электрического транспорта </a:t>
            </a:r>
            <a:endParaRPr lang="ru-RU" sz="1600" dirty="0"/>
          </a:p>
        </p:txBody>
      </p:sp>
      <p:cxnSp>
        <p:nvCxnSpPr>
          <p:cNvPr id="79" name="Прямая соединительная линия 78"/>
          <p:cNvCxnSpPr/>
          <p:nvPr/>
        </p:nvCxnSpPr>
        <p:spPr>
          <a:xfrm>
            <a:off x="252698" y="5950586"/>
            <a:ext cx="1175670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8936715" y="5384641"/>
            <a:ext cx="1111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143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0218198" y="5375049"/>
            <a:ext cx="1111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71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11080432" y="5371707"/>
            <a:ext cx="1111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19</a:t>
            </a:r>
          </a:p>
        </p:txBody>
      </p:sp>
      <p:sp>
        <p:nvSpPr>
          <p:cNvPr id="86" name="object 14"/>
          <p:cNvSpPr/>
          <p:nvPr/>
        </p:nvSpPr>
        <p:spPr>
          <a:xfrm>
            <a:off x="124186" y="5457998"/>
            <a:ext cx="429895" cy="432520"/>
          </a:xfrm>
          <a:prstGeom prst="rect">
            <a:avLst/>
          </a:prstGeom>
          <a:blipFill>
            <a:blip r:embed="rId8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ru-RU"/>
          </a:p>
        </p:txBody>
      </p:sp>
      <p:grpSp>
        <p:nvGrpSpPr>
          <p:cNvPr id="71" name="Группа 70"/>
          <p:cNvGrpSpPr/>
          <p:nvPr/>
        </p:nvGrpSpPr>
        <p:grpSpPr>
          <a:xfrm>
            <a:off x="252698" y="2871588"/>
            <a:ext cx="11903052" cy="889106"/>
            <a:chOff x="191485" y="4837767"/>
            <a:chExt cx="11903052" cy="889106"/>
          </a:xfrm>
        </p:grpSpPr>
        <p:grpSp>
          <p:nvGrpSpPr>
            <p:cNvPr id="87" name="Группа 86"/>
            <p:cNvGrpSpPr/>
            <p:nvPr/>
          </p:nvGrpSpPr>
          <p:grpSpPr>
            <a:xfrm>
              <a:off x="543772" y="4837767"/>
              <a:ext cx="11550765" cy="850930"/>
              <a:chOff x="635892" y="5036694"/>
              <a:chExt cx="11550765" cy="850930"/>
            </a:xfrm>
          </p:grpSpPr>
          <p:sp>
            <p:nvSpPr>
              <p:cNvPr id="89" name="TextBox 88"/>
              <p:cNvSpPr txBox="1"/>
              <p:nvPr/>
            </p:nvSpPr>
            <p:spPr>
              <a:xfrm>
                <a:off x="635892" y="5056627"/>
                <a:ext cx="856581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Объекты жилищного хозяйства:</a:t>
                </a:r>
              </a:p>
              <a:p>
                <a:r>
                  <a:rPr lang="ru-RU" sz="1600" dirty="0" smtClean="0"/>
                  <a:t>строительство </a:t>
                </a:r>
                <a:r>
                  <a:rPr lang="ru-RU" sz="1600" b="1" dirty="0" smtClean="0"/>
                  <a:t>4</a:t>
                </a:r>
                <a:r>
                  <a:rPr lang="ru-RU" sz="1600" dirty="0" smtClean="0"/>
                  <a:t> многоквартирных домов для переселения граждан из аварийного жилья, приобретение жилых помещений</a:t>
                </a:r>
                <a:endParaRPr lang="ru-RU" sz="1600" dirty="0"/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9008356" y="5055962"/>
                <a:ext cx="1111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/>
                  <a:t>2 867</a:t>
                </a: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10089948" y="5036694"/>
                <a:ext cx="1111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/>
                  <a:t>1 522</a:t>
                </a:r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11075089" y="5053147"/>
                <a:ext cx="1111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/>
                  <a:t>759</a:t>
                </a:r>
              </a:p>
            </p:txBody>
          </p:sp>
        </p:grpSp>
        <p:cxnSp>
          <p:nvCxnSpPr>
            <p:cNvPr id="88" name="Прямая соединительная линия 87"/>
            <p:cNvCxnSpPr/>
            <p:nvPr/>
          </p:nvCxnSpPr>
          <p:spPr>
            <a:xfrm>
              <a:off x="191485" y="5726873"/>
              <a:ext cx="1175670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object 44"/>
          <p:cNvSpPr/>
          <p:nvPr/>
        </p:nvSpPr>
        <p:spPr>
          <a:xfrm>
            <a:off x="138694" y="3037505"/>
            <a:ext cx="372571" cy="463408"/>
          </a:xfrm>
          <a:custGeom>
            <a:avLst/>
            <a:gdLst/>
            <a:ahLst/>
            <a:cxnLst/>
            <a:rect l="l" t="t" r="r" b="b"/>
            <a:pathLst>
              <a:path w="302260" h="322579">
                <a:moveTo>
                  <a:pt x="301663" y="311162"/>
                </a:moveTo>
                <a:lnTo>
                  <a:pt x="0" y="311162"/>
                </a:lnTo>
                <a:lnTo>
                  <a:pt x="0" y="322325"/>
                </a:lnTo>
                <a:lnTo>
                  <a:pt x="301663" y="322325"/>
                </a:lnTo>
                <a:lnTo>
                  <a:pt x="301663" y="311162"/>
                </a:lnTo>
                <a:close/>
              </a:path>
              <a:path w="302260" h="322579">
                <a:moveTo>
                  <a:pt x="16764" y="0"/>
                </a:moveTo>
                <a:lnTo>
                  <a:pt x="16764" y="311162"/>
                </a:lnTo>
                <a:lnTo>
                  <a:pt x="44691" y="311162"/>
                </a:lnTo>
                <a:lnTo>
                  <a:pt x="44691" y="246621"/>
                </a:lnTo>
                <a:lnTo>
                  <a:pt x="47193" y="244119"/>
                </a:lnTo>
                <a:lnTo>
                  <a:pt x="173189" y="244119"/>
                </a:lnTo>
                <a:lnTo>
                  <a:pt x="173189" y="221780"/>
                </a:lnTo>
                <a:lnTo>
                  <a:pt x="52781" y="221780"/>
                </a:lnTo>
                <a:lnTo>
                  <a:pt x="50279" y="219278"/>
                </a:lnTo>
                <a:lnTo>
                  <a:pt x="50279" y="190766"/>
                </a:lnTo>
                <a:lnTo>
                  <a:pt x="52781" y="188264"/>
                </a:lnTo>
                <a:lnTo>
                  <a:pt x="173189" y="188264"/>
                </a:lnTo>
                <a:lnTo>
                  <a:pt x="173189" y="177088"/>
                </a:lnTo>
                <a:lnTo>
                  <a:pt x="52781" y="177088"/>
                </a:lnTo>
                <a:lnTo>
                  <a:pt x="50279" y="174586"/>
                </a:lnTo>
                <a:lnTo>
                  <a:pt x="50279" y="146075"/>
                </a:lnTo>
                <a:lnTo>
                  <a:pt x="52781" y="143573"/>
                </a:lnTo>
                <a:lnTo>
                  <a:pt x="173189" y="143573"/>
                </a:lnTo>
                <a:lnTo>
                  <a:pt x="173189" y="132397"/>
                </a:lnTo>
                <a:lnTo>
                  <a:pt x="52781" y="132397"/>
                </a:lnTo>
                <a:lnTo>
                  <a:pt x="50279" y="129895"/>
                </a:lnTo>
                <a:lnTo>
                  <a:pt x="50279" y="101384"/>
                </a:lnTo>
                <a:lnTo>
                  <a:pt x="52781" y="98882"/>
                </a:lnTo>
                <a:lnTo>
                  <a:pt x="173189" y="98882"/>
                </a:lnTo>
                <a:lnTo>
                  <a:pt x="173189" y="87706"/>
                </a:lnTo>
                <a:lnTo>
                  <a:pt x="52781" y="87706"/>
                </a:lnTo>
                <a:lnTo>
                  <a:pt x="50279" y="85204"/>
                </a:lnTo>
                <a:lnTo>
                  <a:pt x="50279" y="56692"/>
                </a:lnTo>
                <a:lnTo>
                  <a:pt x="52781" y="54190"/>
                </a:lnTo>
                <a:lnTo>
                  <a:pt x="173189" y="54190"/>
                </a:lnTo>
                <a:lnTo>
                  <a:pt x="173189" y="41719"/>
                </a:lnTo>
                <a:lnTo>
                  <a:pt x="16764" y="0"/>
                </a:lnTo>
                <a:close/>
              </a:path>
              <a:path w="302260" h="322579">
                <a:moveTo>
                  <a:pt x="173189" y="244119"/>
                </a:moveTo>
                <a:lnTo>
                  <a:pt x="142748" y="244119"/>
                </a:lnTo>
                <a:lnTo>
                  <a:pt x="145249" y="246621"/>
                </a:lnTo>
                <a:lnTo>
                  <a:pt x="145249" y="311162"/>
                </a:lnTo>
                <a:lnTo>
                  <a:pt x="173189" y="311162"/>
                </a:lnTo>
                <a:lnTo>
                  <a:pt x="173189" y="244119"/>
                </a:lnTo>
                <a:close/>
              </a:path>
              <a:path w="302260" h="322579">
                <a:moveTo>
                  <a:pt x="184353" y="78104"/>
                </a:moveTo>
                <a:lnTo>
                  <a:pt x="184353" y="311162"/>
                </a:lnTo>
                <a:lnTo>
                  <a:pt x="206705" y="311162"/>
                </a:lnTo>
                <a:lnTo>
                  <a:pt x="206705" y="257797"/>
                </a:lnTo>
                <a:lnTo>
                  <a:pt x="209207" y="255295"/>
                </a:lnTo>
                <a:lnTo>
                  <a:pt x="284911" y="255295"/>
                </a:lnTo>
                <a:lnTo>
                  <a:pt x="284911" y="232956"/>
                </a:lnTo>
                <a:lnTo>
                  <a:pt x="198031" y="232956"/>
                </a:lnTo>
                <a:lnTo>
                  <a:pt x="195529" y="230441"/>
                </a:lnTo>
                <a:lnTo>
                  <a:pt x="195529" y="201942"/>
                </a:lnTo>
                <a:lnTo>
                  <a:pt x="198031" y="199428"/>
                </a:lnTo>
                <a:lnTo>
                  <a:pt x="284911" y="199428"/>
                </a:lnTo>
                <a:lnTo>
                  <a:pt x="284911" y="188264"/>
                </a:lnTo>
                <a:lnTo>
                  <a:pt x="198031" y="188264"/>
                </a:lnTo>
                <a:lnTo>
                  <a:pt x="195529" y="185762"/>
                </a:lnTo>
                <a:lnTo>
                  <a:pt x="195529" y="157251"/>
                </a:lnTo>
                <a:lnTo>
                  <a:pt x="198031" y="154749"/>
                </a:lnTo>
                <a:lnTo>
                  <a:pt x="284911" y="154749"/>
                </a:lnTo>
                <a:lnTo>
                  <a:pt x="284911" y="143573"/>
                </a:lnTo>
                <a:lnTo>
                  <a:pt x="198031" y="143573"/>
                </a:lnTo>
                <a:lnTo>
                  <a:pt x="195529" y="141071"/>
                </a:lnTo>
                <a:lnTo>
                  <a:pt x="195529" y="112547"/>
                </a:lnTo>
                <a:lnTo>
                  <a:pt x="198031" y="110058"/>
                </a:lnTo>
                <a:lnTo>
                  <a:pt x="284911" y="110058"/>
                </a:lnTo>
                <a:lnTo>
                  <a:pt x="284911" y="103238"/>
                </a:lnTo>
                <a:lnTo>
                  <a:pt x="184353" y="78104"/>
                </a:lnTo>
                <a:close/>
              </a:path>
              <a:path w="302260" h="322579">
                <a:moveTo>
                  <a:pt x="284911" y="255295"/>
                </a:moveTo>
                <a:lnTo>
                  <a:pt x="260057" y="255295"/>
                </a:lnTo>
                <a:lnTo>
                  <a:pt x="262559" y="257797"/>
                </a:lnTo>
                <a:lnTo>
                  <a:pt x="262559" y="311162"/>
                </a:lnTo>
                <a:lnTo>
                  <a:pt x="284911" y="311162"/>
                </a:lnTo>
                <a:lnTo>
                  <a:pt x="284911" y="255295"/>
                </a:lnTo>
                <a:close/>
              </a:path>
              <a:path w="302260" h="322579">
                <a:moveTo>
                  <a:pt x="242722" y="199428"/>
                </a:moveTo>
                <a:lnTo>
                  <a:pt x="226542" y="199428"/>
                </a:lnTo>
                <a:lnTo>
                  <a:pt x="229044" y="201942"/>
                </a:lnTo>
                <a:lnTo>
                  <a:pt x="229044" y="230441"/>
                </a:lnTo>
                <a:lnTo>
                  <a:pt x="226542" y="232956"/>
                </a:lnTo>
                <a:lnTo>
                  <a:pt x="242722" y="232956"/>
                </a:lnTo>
                <a:lnTo>
                  <a:pt x="240220" y="230441"/>
                </a:lnTo>
                <a:lnTo>
                  <a:pt x="240220" y="201942"/>
                </a:lnTo>
                <a:lnTo>
                  <a:pt x="242722" y="199428"/>
                </a:lnTo>
                <a:close/>
              </a:path>
              <a:path w="302260" h="322579">
                <a:moveTo>
                  <a:pt x="284911" y="199428"/>
                </a:moveTo>
                <a:lnTo>
                  <a:pt x="271233" y="199428"/>
                </a:lnTo>
                <a:lnTo>
                  <a:pt x="273735" y="201942"/>
                </a:lnTo>
                <a:lnTo>
                  <a:pt x="273735" y="230441"/>
                </a:lnTo>
                <a:lnTo>
                  <a:pt x="271233" y="232956"/>
                </a:lnTo>
                <a:lnTo>
                  <a:pt x="284911" y="232956"/>
                </a:lnTo>
                <a:lnTo>
                  <a:pt x="284911" y="199428"/>
                </a:lnTo>
                <a:close/>
              </a:path>
              <a:path w="302260" h="322579">
                <a:moveTo>
                  <a:pt x="108648" y="188264"/>
                </a:moveTo>
                <a:lnTo>
                  <a:pt x="81292" y="188264"/>
                </a:lnTo>
                <a:lnTo>
                  <a:pt x="83794" y="190766"/>
                </a:lnTo>
                <a:lnTo>
                  <a:pt x="83794" y="219278"/>
                </a:lnTo>
                <a:lnTo>
                  <a:pt x="81292" y="221780"/>
                </a:lnTo>
                <a:lnTo>
                  <a:pt x="108648" y="221780"/>
                </a:lnTo>
                <a:lnTo>
                  <a:pt x="106146" y="219278"/>
                </a:lnTo>
                <a:lnTo>
                  <a:pt x="106146" y="190766"/>
                </a:lnTo>
                <a:lnTo>
                  <a:pt x="108648" y="188264"/>
                </a:lnTo>
                <a:close/>
              </a:path>
              <a:path w="302260" h="322579">
                <a:moveTo>
                  <a:pt x="173189" y="188264"/>
                </a:moveTo>
                <a:lnTo>
                  <a:pt x="137160" y="188264"/>
                </a:lnTo>
                <a:lnTo>
                  <a:pt x="139661" y="190766"/>
                </a:lnTo>
                <a:lnTo>
                  <a:pt x="139661" y="219278"/>
                </a:lnTo>
                <a:lnTo>
                  <a:pt x="137160" y="221780"/>
                </a:lnTo>
                <a:lnTo>
                  <a:pt x="173189" y="221780"/>
                </a:lnTo>
                <a:lnTo>
                  <a:pt x="173189" y="188264"/>
                </a:lnTo>
                <a:close/>
              </a:path>
              <a:path w="302260" h="322579">
                <a:moveTo>
                  <a:pt x="242722" y="154749"/>
                </a:moveTo>
                <a:lnTo>
                  <a:pt x="226542" y="154749"/>
                </a:lnTo>
                <a:lnTo>
                  <a:pt x="229044" y="157251"/>
                </a:lnTo>
                <a:lnTo>
                  <a:pt x="229044" y="185762"/>
                </a:lnTo>
                <a:lnTo>
                  <a:pt x="226542" y="188264"/>
                </a:lnTo>
                <a:lnTo>
                  <a:pt x="242722" y="188264"/>
                </a:lnTo>
                <a:lnTo>
                  <a:pt x="240220" y="185762"/>
                </a:lnTo>
                <a:lnTo>
                  <a:pt x="240220" y="157251"/>
                </a:lnTo>
                <a:lnTo>
                  <a:pt x="242722" y="154749"/>
                </a:lnTo>
                <a:close/>
              </a:path>
              <a:path w="302260" h="322579">
                <a:moveTo>
                  <a:pt x="284911" y="154749"/>
                </a:moveTo>
                <a:lnTo>
                  <a:pt x="271233" y="154749"/>
                </a:lnTo>
                <a:lnTo>
                  <a:pt x="273735" y="157251"/>
                </a:lnTo>
                <a:lnTo>
                  <a:pt x="273735" y="185762"/>
                </a:lnTo>
                <a:lnTo>
                  <a:pt x="271233" y="188264"/>
                </a:lnTo>
                <a:lnTo>
                  <a:pt x="284911" y="188264"/>
                </a:lnTo>
                <a:lnTo>
                  <a:pt x="284911" y="154749"/>
                </a:lnTo>
                <a:close/>
              </a:path>
              <a:path w="302260" h="322579">
                <a:moveTo>
                  <a:pt x="108648" y="143573"/>
                </a:moveTo>
                <a:lnTo>
                  <a:pt x="81292" y="143573"/>
                </a:lnTo>
                <a:lnTo>
                  <a:pt x="83794" y="146075"/>
                </a:lnTo>
                <a:lnTo>
                  <a:pt x="83794" y="174586"/>
                </a:lnTo>
                <a:lnTo>
                  <a:pt x="81292" y="177088"/>
                </a:lnTo>
                <a:lnTo>
                  <a:pt x="108648" y="177088"/>
                </a:lnTo>
                <a:lnTo>
                  <a:pt x="106146" y="174586"/>
                </a:lnTo>
                <a:lnTo>
                  <a:pt x="106146" y="146075"/>
                </a:lnTo>
                <a:lnTo>
                  <a:pt x="108648" y="143573"/>
                </a:lnTo>
                <a:close/>
              </a:path>
              <a:path w="302260" h="322579">
                <a:moveTo>
                  <a:pt x="173189" y="143573"/>
                </a:moveTo>
                <a:lnTo>
                  <a:pt x="137160" y="143573"/>
                </a:lnTo>
                <a:lnTo>
                  <a:pt x="139661" y="146075"/>
                </a:lnTo>
                <a:lnTo>
                  <a:pt x="139661" y="174586"/>
                </a:lnTo>
                <a:lnTo>
                  <a:pt x="137160" y="177088"/>
                </a:lnTo>
                <a:lnTo>
                  <a:pt x="173189" y="177088"/>
                </a:lnTo>
                <a:lnTo>
                  <a:pt x="173189" y="143573"/>
                </a:lnTo>
                <a:close/>
              </a:path>
              <a:path w="302260" h="322579">
                <a:moveTo>
                  <a:pt x="242722" y="110058"/>
                </a:moveTo>
                <a:lnTo>
                  <a:pt x="226542" y="110058"/>
                </a:lnTo>
                <a:lnTo>
                  <a:pt x="229044" y="112547"/>
                </a:lnTo>
                <a:lnTo>
                  <a:pt x="229044" y="141071"/>
                </a:lnTo>
                <a:lnTo>
                  <a:pt x="226542" y="143573"/>
                </a:lnTo>
                <a:lnTo>
                  <a:pt x="242722" y="143573"/>
                </a:lnTo>
                <a:lnTo>
                  <a:pt x="240220" y="141071"/>
                </a:lnTo>
                <a:lnTo>
                  <a:pt x="240220" y="112547"/>
                </a:lnTo>
                <a:lnTo>
                  <a:pt x="242722" y="110058"/>
                </a:lnTo>
                <a:close/>
              </a:path>
              <a:path w="302260" h="322579">
                <a:moveTo>
                  <a:pt x="284911" y="110058"/>
                </a:moveTo>
                <a:lnTo>
                  <a:pt x="271233" y="110058"/>
                </a:lnTo>
                <a:lnTo>
                  <a:pt x="273735" y="112547"/>
                </a:lnTo>
                <a:lnTo>
                  <a:pt x="273735" y="141071"/>
                </a:lnTo>
                <a:lnTo>
                  <a:pt x="271233" y="143573"/>
                </a:lnTo>
                <a:lnTo>
                  <a:pt x="284911" y="143573"/>
                </a:lnTo>
                <a:lnTo>
                  <a:pt x="284911" y="110058"/>
                </a:lnTo>
                <a:close/>
              </a:path>
              <a:path w="302260" h="322579">
                <a:moveTo>
                  <a:pt x="108648" y="98882"/>
                </a:moveTo>
                <a:lnTo>
                  <a:pt x="81292" y="98882"/>
                </a:lnTo>
                <a:lnTo>
                  <a:pt x="83794" y="101384"/>
                </a:lnTo>
                <a:lnTo>
                  <a:pt x="83794" y="129895"/>
                </a:lnTo>
                <a:lnTo>
                  <a:pt x="81292" y="132397"/>
                </a:lnTo>
                <a:lnTo>
                  <a:pt x="108648" y="132397"/>
                </a:lnTo>
                <a:lnTo>
                  <a:pt x="106146" y="129895"/>
                </a:lnTo>
                <a:lnTo>
                  <a:pt x="106146" y="101384"/>
                </a:lnTo>
                <a:lnTo>
                  <a:pt x="108648" y="98882"/>
                </a:lnTo>
                <a:close/>
              </a:path>
              <a:path w="302260" h="322579">
                <a:moveTo>
                  <a:pt x="173189" y="98882"/>
                </a:moveTo>
                <a:lnTo>
                  <a:pt x="137160" y="98882"/>
                </a:lnTo>
                <a:lnTo>
                  <a:pt x="139661" y="101384"/>
                </a:lnTo>
                <a:lnTo>
                  <a:pt x="139661" y="129895"/>
                </a:lnTo>
                <a:lnTo>
                  <a:pt x="137160" y="132397"/>
                </a:lnTo>
                <a:lnTo>
                  <a:pt x="173189" y="132397"/>
                </a:lnTo>
                <a:lnTo>
                  <a:pt x="173189" y="98882"/>
                </a:lnTo>
                <a:close/>
              </a:path>
              <a:path w="302260" h="322579">
                <a:moveTo>
                  <a:pt x="108648" y="54190"/>
                </a:moveTo>
                <a:lnTo>
                  <a:pt x="81292" y="54190"/>
                </a:lnTo>
                <a:lnTo>
                  <a:pt x="83794" y="56692"/>
                </a:lnTo>
                <a:lnTo>
                  <a:pt x="83794" y="85204"/>
                </a:lnTo>
                <a:lnTo>
                  <a:pt x="81292" y="87706"/>
                </a:lnTo>
                <a:lnTo>
                  <a:pt x="108648" y="87706"/>
                </a:lnTo>
                <a:lnTo>
                  <a:pt x="106146" y="85204"/>
                </a:lnTo>
                <a:lnTo>
                  <a:pt x="106146" y="56692"/>
                </a:lnTo>
                <a:lnTo>
                  <a:pt x="108648" y="54190"/>
                </a:lnTo>
                <a:close/>
              </a:path>
              <a:path w="302260" h="322579">
                <a:moveTo>
                  <a:pt x="173189" y="54190"/>
                </a:moveTo>
                <a:lnTo>
                  <a:pt x="137160" y="54190"/>
                </a:lnTo>
                <a:lnTo>
                  <a:pt x="139661" y="56692"/>
                </a:lnTo>
                <a:lnTo>
                  <a:pt x="139661" y="85204"/>
                </a:lnTo>
                <a:lnTo>
                  <a:pt x="137160" y="87706"/>
                </a:lnTo>
                <a:lnTo>
                  <a:pt x="173189" y="87706"/>
                </a:lnTo>
                <a:lnTo>
                  <a:pt x="173189" y="5419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accent6"/>
            </a:solidFill>
          </a:ln>
        </p:spPr>
        <p:txBody>
          <a:bodyPr wrap="square" lIns="0" tIns="0" rIns="0" bIns="0" rtlCol="0"/>
          <a:lstStyle/>
          <a:p>
            <a:endParaRPr lang="ru-RU"/>
          </a:p>
        </p:txBody>
      </p:sp>
      <p:grpSp>
        <p:nvGrpSpPr>
          <p:cNvPr id="96" name="Группа 95"/>
          <p:cNvGrpSpPr/>
          <p:nvPr/>
        </p:nvGrpSpPr>
        <p:grpSpPr>
          <a:xfrm>
            <a:off x="580062" y="4297994"/>
            <a:ext cx="11611938" cy="1099935"/>
            <a:chOff x="647550" y="5072086"/>
            <a:chExt cx="11611938" cy="1099935"/>
          </a:xfrm>
        </p:grpSpPr>
        <p:sp>
          <p:nvSpPr>
            <p:cNvPr id="98" name="TextBox 97"/>
            <p:cNvSpPr txBox="1"/>
            <p:nvPr/>
          </p:nvSpPr>
          <p:spPr>
            <a:xfrm>
              <a:off x="647550" y="5094803"/>
              <a:ext cx="867244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solidFill>
                    <a:schemeClr val="accent1">
                      <a:lumMod val="50000"/>
                    </a:schemeClr>
                  </a:solidFill>
                </a:rPr>
                <a:t>Объекты дорожного строительства:</a:t>
              </a:r>
            </a:p>
            <a:p>
              <a:r>
                <a:rPr lang="ru-RU" sz="1600" dirty="0" smtClean="0"/>
                <a:t>строительство дорог по </a:t>
              </a:r>
              <a:r>
                <a:rPr lang="ru-RU" sz="1600" dirty="0" err="1" smtClean="0"/>
                <a:t>ул.Сапфирной</a:t>
              </a:r>
              <a:r>
                <a:rPr lang="ru-RU" sz="1600" dirty="0" smtClean="0"/>
                <a:t>, Агатовой, Топазной, реконструкция путепровода по ул. Монастырской, подготовка ПСД на </a:t>
              </a:r>
              <a:r>
                <a:rPr lang="ru-RU" sz="1600" dirty="0"/>
                <a:t>реконструкцию </a:t>
              </a:r>
              <a:r>
                <a:rPr lang="ru-RU" sz="1600" dirty="0" err="1" smtClean="0"/>
                <a:t>ул.Чкалова</a:t>
              </a:r>
              <a:r>
                <a:rPr lang="ru-RU" sz="1600" dirty="0" smtClean="0"/>
                <a:t> от </a:t>
              </a:r>
              <a:r>
                <a:rPr lang="ru-RU" sz="1600" dirty="0" err="1" smtClean="0"/>
                <a:t>ул.Куйбышева</a:t>
              </a:r>
              <a:r>
                <a:rPr lang="ru-RU" sz="1600" dirty="0" smtClean="0"/>
                <a:t> до </a:t>
              </a:r>
              <a:r>
                <a:rPr lang="ru-RU" sz="1600" dirty="0" err="1" smtClean="0"/>
                <a:t>ул.Героев</a:t>
              </a:r>
              <a:r>
                <a:rPr lang="ru-RU" sz="1600" dirty="0" smtClean="0"/>
                <a:t> Хасана, на строительство развязки </a:t>
              </a:r>
              <a:r>
                <a:rPr lang="ru-RU" sz="1600" dirty="0" err="1" smtClean="0"/>
                <a:t>ул.Макаренко</a:t>
              </a:r>
              <a:r>
                <a:rPr lang="ru-RU" sz="1600" dirty="0" smtClean="0"/>
                <a:t> </a:t>
              </a:r>
              <a:r>
                <a:rPr lang="ru-RU" sz="1600" dirty="0"/>
                <a:t>и Бульвара </a:t>
              </a:r>
              <a:r>
                <a:rPr lang="ru-RU" sz="1600" dirty="0" smtClean="0"/>
                <a:t>Гагарина и др.</a:t>
              </a:r>
              <a:endParaRPr lang="ru-RU" sz="1600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9014961" y="5110085"/>
              <a:ext cx="11115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250</a:t>
              </a: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10233955" y="5080925"/>
              <a:ext cx="11115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920</a:t>
              </a: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11147920" y="5072086"/>
              <a:ext cx="11115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1 204</a:t>
              </a:r>
            </a:p>
          </p:txBody>
        </p:sp>
      </p:grpSp>
      <p:pic>
        <p:nvPicPr>
          <p:cNvPr id="102" name="Рисунок 101"/>
          <p:cNvPicPr>
            <a:picLocks noChangeAspect="1"/>
          </p:cNvPicPr>
          <p:nvPr/>
        </p:nvPicPr>
        <p:blipFill rotWithShape="1"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46" b="11735"/>
          <a:stretch/>
        </p:blipFill>
        <p:spPr>
          <a:xfrm>
            <a:off x="68431" y="4441350"/>
            <a:ext cx="554887" cy="428478"/>
          </a:xfrm>
          <a:prstGeom prst="rect">
            <a:avLst/>
          </a:prstGeom>
        </p:spPr>
      </p:pic>
      <p:cxnSp>
        <p:nvCxnSpPr>
          <p:cNvPr id="103" name="Прямая соединительная линия 102"/>
          <p:cNvCxnSpPr/>
          <p:nvPr/>
        </p:nvCxnSpPr>
        <p:spPr>
          <a:xfrm>
            <a:off x="138257" y="5397929"/>
            <a:ext cx="1175670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Группа 3"/>
          <p:cNvGrpSpPr/>
          <p:nvPr/>
        </p:nvGrpSpPr>
        <p:grpSpPr>
          <a:xfrm>
            <a:off x="6976300" y="5630284"/>
            <a:ext cx="5179450" cy="348802"/>
            <a:chOff x="6976300" y="5630284"/>
            <a:chExt cx="5179450" cy="348802"/>
          </a:xfrm>
        </p:grpSpPr>
        <p:sp>
          <p:nvSpPr>
            <p:cNvPr id="3" name="TextBox 2"/>
            <p:cNvSpPr txBox="1"/>
            <p:nvPr/>
          </p:nvSpPr>
          <p:spPr>
            <a:xfrm>
              <a:off x="6976300" y="5632529"/>
              <a:ext cx="35623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i="1" dirty="0" smtClean="0">
                  <a:solidFill>
                    <a:schemeClr val="accent4">
                      <a:lumMod val="25000"/>
                    </a:schemeClr>
                  </a:solidFill>
                </a:rPr>
                <a:t>плата концедента</a:t>
              </a:r>
              <a:endParaRPr lang="ru-RU" sz="1600" i="1" dirty="0">
                <a:solidFill>
                  <a:schemeClr val="accent4">
                    <a:lumMod val="25000"/>
                  </a:schemeClr>
                </a:solidFill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9219636" y="5630284"/>
              <a:ext cx="6419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i="1" dirty="0" smtClean="0">
                  <a:solidFill>
                    <a:schemeClr val="accent4">
                      <a:lumMod val="25000"/>
                    </a:schemeClr>
                  </a:solidFill>
                </a:rPr>
                <a:t>370</a:t>
              </a:r>
              <a:endParaRPr lang="ru-RU" sz="1600" i="1" dirty="0">
                <a:solidFill>
                  <a:schemeClr val="accent4">
                    <a:lumMod val="25000"/>
                  </a:schemeClr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0506295" y="5640532"/>
              <a:ext cx="6419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i="1" dirty="0" smtClean="0">
                  <a:solidFill>
                    <a:schemeClr val="accent4">
                      <a:lumMod val="25000"/>
                    </a:schemeClr>
                  </a:solidFill>
                </a:rPr>
                <a:t>681</a:t>
              </a:r>
              <a:endParaRPr lang="ru-RU" sz="1600" i="1" dirty="0">
                <a:solidFill>
                  <a:schemeClr val="accent4">
                    <a:lumMod val="25000"/>
                  </a:schemeClr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11346748" y="5640532"/>
              <a:ext cx="8090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i="1" dirty="0" smtClean="0">
                  <a:solidFill>
                    <a:schemeClr val="accent4">
                      <a:lumMod val="25000"/>
                    </a:schemeClr>
                  </a:solidFill>
                </a:rPr>
                <a:t>1 073</a:t>
              </a:r>
              <a:endParaRPr lang="ru-RU" sz="1600" i="1" dirty="0">
                <a:solidFill>
                  <a:schemeClr val="accent4">
                    <a:lumMod val="25000"/>
                  </a:schemeClr>
                </a:solidFill>
              </a:endParaRPr>
            </a:p>
          </p:txBody>
        </p:sp>
      </p:grpSp>
      <p:pic>
        <p:nvPicPr>
          <p:cNvPr id="107" name="Рисунок 106"/>
          <p:cNvPicPr>
            <a:picLocks noChangeAspect="1"/>
          </p:cNvPicPr>
          <p:nvPr/>
        </p:nvPicPr>
        <p:blipFill>
          <a:blip r:embed="rId10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265" y="629299"/>
            <a:ext cx="640129" cy="524662"/>
          </a:xfrm>
          <a:prstGeom prst="rect">
            <a:avLst/>
          </a:prstGeom>
          <a:solidFill>
            <a:schemeClr val="bg2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963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Зеленый 2">
      <a:dk1>
        <a:srgbClr val="020C2C"/>
      </a:dk1>
      <a:lt1>
        <a:srgbClr val="353D56"/>
      </a:lt1>
      <a:dk2>
        <a:srgbClr val="F7F8F9"/>
      </a:dk2>
      <a:lt2>
        <a:srgbClr val="FFFFFF"/>
      </a:lt2>
      <a:accent1>
        <a:srgbClr val="66C488"/>
      </a:accent1>
      <a:accent2>
        <a:srgbClr val="85D0A0"/>
      </a:accent2>
      <a:accent3>
        <a:srgbClr val="B3E1C3"/>
      </a:accent3>
      <a:accent4>
        <a:srgbClr val="D1EDDB"/>
      </a:accent4>
      <a:accent5>
        <a:srgbClr val="F0F9F3"/>
      </a:accent5>
      <a:accent6>
        <a:srgbClr val="E6E7EA"/>
      </a:accent6>
      <a:hlink>
        <a:srgbClr val="808595"/>
      </a:hlink>
      <a:folHlink>
        <a:srgbClr val="B3B6C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2379</TotalTime>
  <Words>1394</Words>
  <Application>Microsoft Office PowerPoint</Application>
  <PresentationFormat>Широкоэкранный</PresentationFormat>
  <Paragraphs>307</Paragraphs>
  <Slides>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Основные итоги деятельности в 2022 году:  реализация национальных проектов</vt:lpstr>
      <vt:lpstr>Основные итоги деятельности в 2022 году: благоустройство города к 300-летию</vt:lpstr>
      <vt:lpstr>Основные итоги деятельности в 2022 году:  объекты общественной инфраструктуры и ЖКХ</vt:lpstr>
      <vt:lpstr>Основные положения бюджетной политики  города Перми на 2023-2025 годы</vt:lpstr>
      <vt:lpstr>Основные характеристики проекта бюджета  в 2023-2025 годах </vt:lpstr>
      <vt:lpstr>Структура дорожного фонда 2022-2025 гг., млн руб.</vt:lpstr>
      <vt:lpstr>Презентация PowerPoint</vt:lpstr>
      <vt:lpstr>Мероприятия по благоустройству города к 300-летию, млн руб.</vt:lpstr>
      <vt:lpstr>Бюджетные инвестиции  в 2023-2025 году, млн руб.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Фефелова Ульяна Олеговна</cp:lastModifiedBy>
  <cp:revision>300</cp:revision>
  <cp:lastPrinted>2022-10-25T13:08:21Z</cp:lastPrinted>
  <dcterms:created xsi:type="dcterms:W3CDTF">2022-06-12T18:20:35Z</dcterms:created>
  <dcterms:modified xsi:type="dcterms:W3CDTF">2022-10-27T09:31:31Z</dcterms:modified>
</cp:coreProperties>
</file>