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2E53-17FB-48A5-96FD-FF96E2DBF1D7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759B4-5342-416B-A357-2EEC80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59B4-5342-416B-A357-2EEC80DC5E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1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59B4-5342-416B-A357-2EEC80DC5E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13.10.2016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505885"/>
            <a:ext cx="8424936" cy="5661805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«Год дорожного ремонта» </a:t>
            </a:r>
            <a:br>
              <a:rPr lang="ru-RU" sz="4800" dirty="0" smtClean="0"/>
            </a:br>
            <a:r>
              <a:rPr lang="ru-RU" sz="4800" dirty="0" smtClean="0"/>
              <a:t>в Перми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Итоги 2016 года</a:t>
            </a:r>
            <a:endParaRPr lang="ru-RU" sz="4800" dirty="0"/>
          </a:p>
        </p:txBody>
      </p:sp>
      <p:pic>
        <p:nvPicPr>
          <p:cNvPr id="11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38" y="316632"/>
            <a:ext cx="7626424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Орджоникидзевский район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310" y="1268760"/>
            <a:ext cx="7759824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ru-RU" dirty="0">
                <a:solidFill>
                  <a:schemeClr val="tx1"/>
                </a:solidFill>
              </a:rPr>
              <a:t>Общая площадь текущего ремонта –  более 65 тыс. кв. метров</a:t>
            </a:r>
          </a:p>
          <a:p>
            <a:pPr algn="just">
              <a:buClr>
                <a:srgbClr val="C00000"/>
              </a:buClr>
            </a:pPr>
            <a:endParaRPr lang="ru-RU" dirty="0"/>
          </a:p>
          <a:p>
            <a:pPr marL="0" indent="0" algn="just">
              <a:buClr>
                <a:srgbClr val="C00000"/>
              </a:buClr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Дорога на </a:t>
            </a:r>
            <a:r>
              <a:rPr lang="ru-RU" dirty="0">
                <a:solidFill>
                  <a:schemeClr val="tx1"/>
                </a:solidFill>
              </a:rPr>
              <a:t>Чусовской водозабор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266700" indent="0" algn="just">
              <a:buClr>
                <a:srgbClr val="C00000"/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20,7 тыс. кв. метров</a:t>
            </a:r>
            <a:r>
              <a:rPr lang="ru-RU" dirty="0" smtClean="0">
                <a:solidFill>
                  <a:schemeClr val="tx1"/>
                </a:solidFill>
              </a:rPr>
              <a:t>),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ул</a:t>
            </a:r>
            <a:r>
              <a:rPr lang="ru-RU" dirty="0">
                <a:solidFill>
                  <a:schemeClr val="tx1"/>
                </a:solidFill>
              </a:rPr>
              <a:t>. Первомайская (3,7 тыс. кв. </a:t>
            </a:r>
            <a:r>
              <a:rPr lang="ru-RU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ул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Бушмакина</a:t>
            </a:r>
            <a:r>
              <a:rPr lang="ru-RU" dirty="0">
                <a:solidFill>
                  <a:schemeClr val="tx1"/>
                </a:solidFill>
              </a:rPr>
              <a:t> (2,1 тыс. кв. метров</a:t>
            </a:r>
            <a:r>
              <a:rPr lang="ru-RU" dirty="0" smtClean="0">
                <a:solidFill>
                  <a:schemeClr val="tx1"/>
                </a:solidFill>
              </a:rPr>
              <a:t>),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ул</a:t>
            </a:r>
            <a:r>
              <a:rPr lang="ru-RU" dirty="0">
                <a:solidFill>
                  <a:schemeClr val="tx1"/>
                </a:solidFill>
              </a:rPr>
              <a:t>. Ракитная (2,2 тыс. кв. </a:t>
            </a:r>
            <a:r>
              <a:rPr lang="ru-RU" dirty="0" smtClean="0">
                <a:solidFill>
                  <a:schemeClr val="tx1"/>
                </a:solidFill>
              </a:rPr>
              <a:t>метров)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ул</a:t>
            </a:r>
            <a:r>
              <a:rPr lang="ru-RU" dirty="0">
                <a:solidFill>
                  <a:schemeClr val="tx1"/>
                </a:solidFill>
              </a:rPr>
              <a:t>. Косякова (1,8 тыс. кв. метров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ул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Кронита</a:t>
            </a:r>
            <a:r>
              <a:rPr lang="ru-RU" dirty="0">
                <a:solidFill>
                  <a:schemeClr val="tx1"/>
                </a:solidFill>
              </a:rPr>
              <a:t> (1,2 тыс. кв. </a:t>
            </a:r>
            <a:r>
              <a:rPr lang="ru-RU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ул</a:t>
            </a:r>
            <a:r>
              <a:rPr lang="ru-RU" dirty="0">
                <a:solidFill>
                  <a:schemeClr val="tx1"/>
                </a:solidFill>
              </a:rPr>
              <a:t>. Ольховская (3 тыс. кв. метров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dirty="0">
                <a:solidFill>
                  <a:schemeClr val="tx1"/>
                </a:solidFill>
              </a:rPr>
              <a:t>ул. Александра Щербакова </a:t>
            </a:r>
            <a:endParaRPr lang="ru-RU" dirty="0" smtClean="0">
              <a:solidFill>
                <a:schemeClr val="tx1"/>
              </a:solidFill>
            </a:endParaRPr>
          </a:p>
          <a:p>
            <a:pPr marL="266700" indent="0" algn="just">
              <a:buClr>
                <a:srgbClr val="C00000"/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ул. </a:t>
            </a:r>
            <a:r>
              <a:rPr lang="ru-RU" dirty="0" err="1">
                <a:solidFill>
                  <a:schemeClr val="tx1"/>
                </a:solidFill>
              </a:rPr>
              <a:t>Валежная</a:t>
            </a:r>
            <a:r>
              <a:rPr lang="ru-RU" dirty="0">
                <a:solidFill>
                  <a:schemeClr val="tx1"/>
                </a:solidFill>
              </a:rPr>
              <a:t> до ул. Александра Щербакова, 26 </a:t>
            </a:r>
            <a:endParaRPr lang="ru-RU" dirty="0" smtClean="0">
              <a:solidFill>
                <a:schemeClr val="tx1"/>
              </a:solidFill>
            </a:endParaRPr>
          </a:p>
          <a:p>
            <a:pPr marL="266700" indent="0" algn="just">
              <a:buClr>
                <a:srgbClr val="C00000"/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3 тыс. кв. метров)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путепровод </a:t>
            </a:r>
            <a:r>
              <a:rPr lang="ru-RU" dirty="0">
                <a:solidFill>
                  <a:schemeClr val="tx1"/>
                </a:solidFill>
              </a:rPr>
              <a:t>через ручей Грязный (547 кв. метров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endParaRPr lang="ru-RU" dirty="0"/>
          </a:p>
          <a:p>
            <a:pPr marL="0" indent="0" algn="just">
              <a:buClr>
                <a:srgbClr val="C00000"/>
              </a:buClr>
              <a:buNone/>
            </a:pPr>
            <a:endParaRPr lang="ru-RU" b="1" dirty="0"/>
          </a:p>
          <a:p>
            <a:pPr algn="just"/>
            <a:endParaRPr lang="ru-RU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aderina-ds\Desktop\Цимлянская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429000"/>
            <a:ext cx="1961926" cy="26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derina-ds\Desktop\дорога от Ракитной до Восточного обход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340768"/>
            <a:ext cx="2826023" cy="18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38" y="332655"/>
            <a:ext cx="6987430" cy="717489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Ленинский район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00" y="1707208"/>
            <a:ext cx="7903840" cy="4674120"/>
          </a:xfrm>
        </p:spPr>
        <p:txBody>
          <a:bodyPr>
            <a:noAutofit/>
          </a:bodyPr>
          <a:lstStyle/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Николая Островского </a:t>
            </a:r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4,4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Монастырская </a:t>
            </a:r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8,6 тыс. кв. 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Петропавловская (2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Сибирская (4,7 тыс. 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Крисанова</a:t>
            </a:r>
            <a:r>
              <a:rPr lang="ru-RU" sz="1600" dirty="0">
                <a:solidFill>
                  <a:prstClr val="black"/>
                </a:solidFill>
              </a:rPr>
              <a:t> (7,2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Пермская (3,4 тыс. 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Борчанинова (7,2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Пушкина (20,5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>
                <a:solidFill>
                  <a:prstClr val="black"/>
                </a:solidFill>
              </a:rPr>
              <a:t>ул. Советская  </a:t>
            </a:r>
            <a:r>
              <a:rPr lang="ru-RU" sz="1600" dirty="0" smtClean="0">
                <a:solidFill>
                  <a:prstClr val="black"/>
                </a:solidFill>
              </a:rPr>
              <a:t>от </a:t>
            </a:r>
            <a:r>
              <a:rPr lang="ru-RU" sz="1600" dirty="0">
                <a:solidFill>
                  <a:prstClr val="black"/>
                </a:solidFill>
              </a:rPr>
              <a:t>ул. Сибирская до ул. Островского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6,4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Советская от Комсомольского проспекта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до </a:t>
            </a:r>
            <a:r>
              <a:rPr lang="ru-RU" sz="1600" dirty="0">
                <a:solidFill>
                  <a:prstClr val="black"/>
                </a:solidFill>
              </a:rPr>
              <a:t>ул. Газеты Звезда </a:t>
            </a:r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2,8 тыс. 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</a:p>
          <a:p>
            <a:pPr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Ленина от ул. Куйбышева до ул. </a:t>
            </a:r>
            <a:r>
              <a:rPr lang="ru-RU" sz="1600" dirty="0" err="1">
                <a:solidFill>
                  <a:prstClr val="black"/>
                </a:solidFill>
              </a:rPr>
              <a:t>Крисанова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31,4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>
                <a:solidFill>
                  <a:prstClr val="black"/>
                </a:solidFill>
              </a:rPr>
              <a:t>ул. Ленина </a:t>
            </a:r>
            <a:r>
              <a:rPr lang="ru-RU" sz="1600" dirty="0" smtClean="0">
                <a:solidFill>
                  <a:prstClr val="black"/>
                </a:solidFill>
              </a:rPr>
              <a:t>от </a:t>
            </a:r>
            <a:r>
              <a:rPr lang="ru-RU" sz="1600" dirty="0">
                <a:solidFill>
                  <a:prstClr val="black"/>
                </a:solidFill>
              </a:rPr>
              <a:t>ул. 25 Октября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до </a:t>
            </a:r>
            <a:r>
              <a:rPr lang="ru-RU" sz="1600" dirty="0">
                <a:solidFill>
                  <a:prstClr val="black"/>
                </a:solidFill>
              </a:rPr>
              <a:t>Комсомольского проспекта </a:t>
            </a:r>
            <a:r>
              <a:rPr lang="ru-RU" sz="1600" dirty="0" smtClean="0">
                <a:solidFill>
                  <a:prstClr val="black"/>
                </a:solidFill>
              </a:rPr>
              <a:t> (</a:t>
            </a:r>
            <a:r>
              <a:rPr lang="ru-RU" sz="1600" dirty="0">
                <a:solidFill>
                  <a:prstClr val="black"/>
                </a:solidFill>
              </a:rPr>
              <a:t>7,6 тыс. кв. метров)</a:t>
            </a:r>
          </a:p>
          <a:p>
            <a:pPr algn="just">
              <a:buClr>
                <a:srgbClr val="C00000"/>
              </a:buClr>
            </a:pPr>
            <a:endParaRPr lang="ru-RU" sz="1600" dirty="0" smtClean="0">
              <a:solidFill>
                <a:prstClr val="black"/>
              </a:solidFill>
            </a:endParaRPr>
          </a:p>
          <a:p>
            <a:pPr algn="just">
              <a:buClr>
                <a:srgbClr val="C00000"/>
              </a:buClr>
            </a:pPr>
            <a:endParaRPr lang="ru-RU" sz="1600" dirty="0">
              <a:solidFill>
                <a:prstClr val="black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gorodperm.ru/upload/pages/196/image_1469266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8213"/>
            <a:ext cx="3096344" cy="20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9080" y="836712"/>
            <a:ext cx="684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Общая площадь текущего ремонта – около 105 тыс. кв. метров.</a:t>
            </a:r>
          </a:p>
          <a:p>
            <a:endParaRPr lang="ru-RU" sz="1600" dirty="0"/>
          </a:p>
        </p:txBody>
      </p:sp>
      <p:pic>
        <p:nvPicPr>
          <p:cNvPr id="5124" name="Picture 4" descr="http://www.gorodperm.ru/upload/pages/196/image_14707094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575" y="404664"/>
            <a:ext cx="7482408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Свердловский район и п. Новые Ляды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632848" cy="496855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ru-RU" sz="1800" dirty="0">
                <a:solidFill>
                  <a:schemeClr val="tx1"/>
                </a:solidFill>
              </a:rPr>
              <a:t>Общая площадь текущего ремонта – </a:t>
            </a:r>
            <a:r>
              <a:rPr lang="ru-RU" sz="1800" dirty="0" smtClean="0">
                <a:solidFill>
                  <a:schemeClr val="tx1"/>
                </a:solidFill>
              </a:rPr>
              <a:t>более 126 </a:t>
            </a:r>
            <a:r>
              <a:rPr lang="ru-RU" sz="1800" dirty="0">
                <a:solidFill>
                  <a:schemeClr val="tx1"/>
                </a:solidFill>
              </a:rPr>
              <a:t>тыс. кв.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метров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err="1" smtClean="0">
                <a:solidFill>
                  <a:schemeClr val="tx1"/>
                </a:solidFill>
              </a:rPr>
              <a:t>Сылвенский</a:t>
            </a:r>
            <a:r>
              <a:rPr lang="ru-RU" sz="1800" dirty="0" smtClean="0">
                <a:solidFill>
                  <a:schemeClr val="tx1"/>
                </a:solidFill>
              </a:rPr>
              <a:t> тракт (26,5 </a:t>
            </a:r>
            <a:r>
              <a:rPr lang="ru-RU" sz="1800" dirty="0">
                <a:solidFill>
                  <a:schemeClr val="tx1"/>
                </a:solidFill>
              </a:rPr>
              <a:t>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Лодыгина (</a:t>
            </a:r>
            <a:r>
              <a:rPr lang="ru-RU" sz="1800" dirty="0" smtClean="0">
                <a:solidFill>
                  <a:schemeClr val="tx1"/>
                </a:solidFill>
              </a:rPr>
              <a:t>17,2 тыс. </a:t>
            </a:r>
            <a:r>
              <a:rPr lang="ru-RU" sz="1800" dirty="0">
                <a:solidFill>
                  <a:schemeClr val="tx1"/>
                </a:solidFill>
              </a:rPr>
              <a:t>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Куйбышева (</a:t>
            </a:r>
            <a:r>
              <a:rPr lang="ru-RU" sz="1800" dirty="0" smtClean="0">
                <a:solidFill>
                  <a:schemeClr val="tx1"/>
                </a:solidFill>
              </a:rPr>
              <a:t>56,2 тыс. </a:t>
            </a:r>
            <a:r>
              <a:rPr lang="ru-RU" sz="1800" dirty="0">
                <a:solidFill>
                  <a:schemeClr val="tx1"/>
                </a:solidFill>
              </a:rPr>
              <a:t>кв. 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разворотное кольцо в м/р </a:t>
            </a:r>
            <a:r>
              <a:rPr lang="ru-RU" sz="1800" dirty="0">
                <a:solidFill>
                  <a:schemeClr val="tx1"/>
                </a:solidFill>
              </a:rPr>
              <a:t>«</a:t>
            </a:r>
            <a:r>
              <a:rPr lang="ru-RU" sz="1800" dirty="0" smtClean="0">
                <a:solidFill>
                  <a:schemeClr val="tx1"/>
                </a:solidFill>
              </a:rPr>
              <a:t>Владимирский»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(10,6 тыс. кв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Е. Ярославцева (</a:t>
            </a:r>
            <a:r>
              <a:rPr lang="ru-RU" sz="1800" dirty="0" smtClean="0">
                <a:solidFill>
                  <a:schemeClr val="tx1"/>
                </a:solidFill>
              </a:rPr>
              <a:t>11,8 тыс. </a:t>
            </a:r>
            <a:r>
              <a:rPr lang="ru-RU" sz="1800" dirty="0">
                <a:solidFill>
                  <a:schemeClr val="tx1"/>
                </a:solidFill>
              </a:rPr>
              <a:t>кв. 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Саранская </a:t>
            </a:r>
            <a:r>
              <a:rPr lang="ru-RU" sz="1800" dirty="0">
                <a:solidFill>
                  <a:schemeClr val="tx1"/>
                </a:solidFill>
              </a:rPr>
              <a:t>(</a:t>
            </a:r>
            <a:r>
              <a:rPr lang="ru-RU" sz="1800" dirty="0" smtClean="0">
                <a:solidFill>
                  <a:schemeClr val="tx1"/>
                </a:solidFill>
              </a:rPr>
              <a:t>2 тыс. </a:t>
            </a:r>
            <a:r>
              <a:rPr lang="ru-RU" sz="1800" dirty="0">
                <a:solidFill>
                  <a:schemeClr val="tx1"/>
                </a:solidFill>
              </a:rPr>
              <a:t>кв. метров) 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парковочные карманы </a:t>
            </a:r>
            <a:r>
              <a:rPr lang="ru-RU" sz="1800" dirty="0">
                <a:solidFill>
                  <a:schemeClr val="tx1"/>
                </a:solidFill>
              </a:rPr>
              <a:t>по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ул. </a:t>
            </a:r>
            <a:r>
              <a:rPr lang="ru-RU" sz="1800" dirty="0" smtClean="0">
                <a:solidFill>
                  <a:schemeClr val="tx1"/>
                </a:solidFill>
              </a:rPr>
              <a:t>Тимирязева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Газеты «Звезда», 1-я Красноармейская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(2,1 тыс. кв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ремонт </a:t>
            </a:r>
            <a:r>
              <a:rPr lang="ru-RU" sz="1800" dirty="0">
                <a:solidFill>
                  <a:schemeClr val="tx1"/>
                </a:solidFill>
              </a:rPr>
              <a:t>проезда к ТЦ «Домино</a:t>
            </a:r>
            <a:r>
              <a:rPr lang="ru-RU" sz="1800" dirty="0" smtClean="0">
                <a:solidFill>
                  <a:schemeClr val="tx1"/>
                </a:solidFill>
              </a:rPr>
              <a:t>» (4,8 тыс. </a:t>
            </a:r>
            <a:r>
              <a:rPr lang="ru-RU" sz="1800" dirty="0">
                <a:solidFill>
                  <a:schemeClr val="tx1"/>
                </a:solidFill>
              </a:rPr>
              <a:t>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ул. 40 лет Победы (5,4 тыс. кв. 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ул. Трактовая (6,1 тыс. кв. метров)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gorodperm.ru/upload/pages/196/image_1469531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92" y="1227574"/>
            <a:ext cx="2273648" cy="16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92" y="3140968"/>
            <a:ext cx="2273648" cy="156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://www.gorodperm.ru/upload/pages/196/image_14721663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92" y="4797150"/>
            <a:ext cx="2286118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30" y="404664"/>
            <a:ext cx="7554416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Обратная связь с населением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0145"/>
            <a:ext cx="5904656" cy="47525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2016 году дорожный ремонт шел при активном участии жителей Перми и общественных активистов: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Список текущего ремонта дорог был сформирован с учетом обращений и пожеланий граждан, поступивших в городскую и районные администрации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Результаты ремонта дорог были наглядно представлены на интерактивной карте на официальном сайте администрации Перми </a:t>
            </a:r>
            <a:r>
              <a:rPr lang="en-US" dirty="0" smtClean="0">
                <a:solidFill>
                  <a:schemeClr val="tx1"/>
                </a:solidFill>
              </a:rPr>
              <a:t>www.gorodperm.ru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Процесс и результат дорожного ремонта контролировался Общественной палатой Пермского края по поручению губернатора Пермского края </a:t>
            </a:r>
            <a:r>
              <a:rPr lang="ru-RU" b="1" dirty="0" smtClean="0">
                <a:solidFill>
                  <a:schemeClr val="tx1"/>
                </a:solidFill>
              </a:rPr>
              <a:t>Виктора </a:t>
            </a:r>
            <a:r>
              <a:rPr lang="ru-RU" b="1" dirty="0" err="1" smtClean="0">
                <a:solidFill>
                  <a:schemeClr val="tx1"/>
                </a:solidFill>
              </a:rPr>
              <a:t>Басаргина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командой </a:t>
            </a:r>
            <a:r>
              <a:rPr lang="ru-RU" dirty="0" smtClean="0">
                <a:solidFill>
                  <a:schemeClr val="tx1"/>
                </a:solidFill>
              </a:rPr>
              <a:t>федерального </a:t>
            </a:r>
            <a:r>
              <a:rPr lang="ru-RU" dirty="0">
                <a:solidFill>
                  <a:schemeClr val="tx1"/>
                </a:solidFill>
              </a:rPr>
              <a:t>проекта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УРБАНиЯ</a:t>
            </a:r>
            <a:r>
              <a:rPr lang="ru-RU" dirty="0" smtClean="0">
                <a:solidFill>
                  <a:schemeClr val="tx1"/>
                </a:solidFill>
              </a:rPr>
              <a:t>» ВОО «Молодая Гвардия Единой России»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Полное и всесторонне освещение </a:t>
            </a:r>
            <a:r>
              <a:rPr lang="ru-RU" dirty="0" smtClean="0">
                <a:solidFill>
                  <a:schemeClr val="tx1"/>
                </a:solidFill>
              </a:rPr>
              <a:t>хода и </a:t>
            </a:r>
            <a:r>
              <a:rPr lang="ru-RU" dirty="0" smtClean="0">
                <a:solidFill>
                  <a:schemeClr val="tx1"/>
                </a:solidFill>
              </a:rPr>
              <a:t>итогов «Года дорожного ремонта» в средствах массовой	 информации </a:t>
            </a:r>
            <a:r>
              <a:rPr lang="ru-RU" dirty="0" smtClean="0">
                <a:solidFill>
                  <a:schemeClr val="tx1"/>
                </a:solidFill>
              </a:rPr>
              <a:t>и социальных сетях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0145"/>
            <a:ext cx="2578900" cy="2808312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59171"/>
            <a:ext cx="2578900" cy="16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81800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Планы на 2017 – 2020 годы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615771" cy="46805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2017 году </a:t>
            </a:r>
            <a:r>
              <a:rPr lang="ru-RU" dirty="0" smtClean="0">
                <a:solidFill>
                  <a:schemeClr val="tx1"/>
                </a:solidFill>
              </a:rPr>
              <a:t>планируется старт строительства </a:t>
            </a:r>
            <a:r>
              <a:rPr lang="ru-RU" dirty="0">
                <a:solidFill>
                  <a:schemeClr val="tx1"/>
                </a:solidFill>
              </a:rPr>
              <a:t>развязки «Транссиб – ул. Героев Хасана</a:t>
            </a:r>
            <a:r>
              <a:rPr lang="ru-RU" dirty="0" smtClean="0">
                <a:solidFill>
                  <a:schemeClr val="tx1"/>
                </a:solidFill>
              </a:rPr>
              <a:t>». Получено </a:t>
            </a:r>
            <a:r>
              <a:rPr lang="ru-RU" dirty="0">
                <a:solidFill>
                  <a:schemeClr val="tx1"/>
                </a:solidFill>
              </a:rPr>
              <a:t>положительное заключение на проект реконструкции ул. Героев Хасана на участке от ул. Васильева до пересечения с Транссибирской магистралью. Строительство качественно новой развязки позволит ликвидировать одно из наиболее «узких» мест в системе городских транспортных коммуникаций и обеспечить беспрепятственное и безопасное движение автомобильного </a:t>
            </a:r>
            <a:r>
              <a:rPr lang="ru-RU" dirty="0" smtClean="0">
                <a:solidFill>
                  <a:schemeClr val="tx1"/>
                </a:solidFill>
              </a:rPr>
              <a:t>транспорта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Реконструкция ул. Революции от </a:t>
            </a:r>
            <a:r>
              <a:rPr lang="ru-RU" dirty="0" smtClean="0">
                <a:solidFill>
                  <a:schemeClr val="tx1"/>
                </a:solidFill>
              </a:rPr>
              <a:t>Центрального рынка </a:t>
            </a:r>
            <a:r>
              <a:rPr lang="ru-RU" dirty="0">
                <a:solidFill>
                  <a:schemeClr val="tx1"/>
                </a:solidFill>
              </a:rPr>
              <a:t>до ул. </a:t>
            </a:r>
            <a:r>
              <a:rPr lang="ru-RU" dirty="0" smtClean="0">
                <a:solidFill>
                  <a:schemeClr val="tx1"/>
                </a:solidFill>
              </a:rPr>
              <a:t>Сибирская </a:t>
            </a:r>
            <a:r>
              <a:rPr lang="ru-RU" dirty="0">
                <a:solidFill>
                  <a:schemeClr val="tx1"/>
                </a:solidFill>
              </a:rPr>
              <a:t>с обустройством трамвайной </a:t>
            </a:r>
            <a:r>
              <a:rPr lang="ru-RU" dirty="0" smtClean="0">
                <a:solidFill>
                  <a:schemeClr val="tx1"/>
                </a:solidFill>
              </a:rPr>
              <a:t>линии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Строительство ул. Строителей. Эта улица соединяет </a:t>
            </a:r>
            <a:r>
              <a:rPr lang="ru-RU" dirty="0" err="1">
                <a:solidFill>
                  <a:schemeClr val="tx1"/>
                </a:solidFill>
              </a:rPr>
              <a:t>Красавинский</a:t>
            </a:r>
            <a:r>
              <a:rPr lang="ru-RU" dirty="0">
                <a:solidFill>
                  <a:schemeClr val="tx1"/>
                </a:solidFill>
              </a:rPr>
              <a:t> мост и дорогу </a:t>
            </a:r>
            <a:r>
              <a:rPr lang="ru-RU" dirty="0" smtClean="0">
                <a:solidFill>
                  <a:schemeClr val="tx1"/>
                </a:solidFill>
              </a:rPr>
              <a:t>Стаханова – Чкалова. </a:t>
            </a:r>
            <a:r>
              <a:rPr lang="ru-RU" dirty="0">
                <a:solidFill>
                  <a:schemeClr val="tx1"/>
                </a:solidFill>
              </a:rPr>
              <a:t>Это один из важнейших </a:t>
            </a:r>
            <a:r>
              <a:rPr lang="ru-RU" dirty="0" smtClean="0">
                <a:solidFill>
                  <a:schemeClr val="tx1"/>
                </a:solidFill>
              </a:rPr>
              <a:t>проектов, </a:t>
            </a:r>
            <a:r>
              <a:rPr lang="ru-RU" dirty="0">
                <a:solidFill>
                  <a:schemeClr val="tx1"/>
                </a:solidFill>
              </a:rPr>
              <a:t>который позволит частично разгрузить центр Перми от </a:t>
            </a:r>
            <a:r>
              <a:rPr lang="ru-RU" dirty="0" smtClean="0">
                <a:solidFill>
                  <a:schemeClr val="tx1"/>
                </a:solidFill>
              </a:rPr>
              <a:t>транспорта</a:t>
            </a:r>
            <a:r>
              <a:rPr lang="ru-RU" dirty="0">
                <a:solidFill>
                  <a:schemeClr val="tx1"/>
                </a:solidFill>
              </a:rPr>
              <a:t>, который идет через Коммунальный мост. </a:t>
            </a:r>
            <a:r>
              <a:rPr lang="ru-RU" dirty="0" smtClean="0">
                <a:solidFill>
                  <a:schemeClr val="tx1"/>
                </a:solidFill>
              </a:rPr>
              <a:t>В настоящее время проектируется </a:t>
            </a:r>
            <a:r>
              <a:rPr lang="ru-RU" dirty="0">
                <a:solidFill>
                  <a:schemeClr val="tx1"/>
                </a:solidFill>
              </a:rPr>
              <a:t>первый этап ул. Строителей от ул. </a:t>
            </a:r>
            <a:r>
              <a:rPr lang="ru-RU" dirty="0" err="1">
                <a:solidFill>
                  <a:schemeClr val="tx1"/>
                </a:solidFill>
              </a:rPr>
              <a:t>Куфонина</a:t>
            </a:r>
            <a:r>
              <a:rPr lang="ru-RU" dirty="0">
                <a:solidFill>
                  <a:schemeClr val="tx1"/>
                </a:solidFill>
              </a:rPr>
              <a:t> до ул. </a:t>
            </a:r>
            <a:r>
              <a:rPr lang="ru-RU" dirty="0" smtClean="0">
                <a:solidFill>
                  <a:schemeClr val="tx1"/>
                </a:solidFill>
              </a:rPr>
              <a:t>Локомотивной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6938" y="510395"/>
            <a:ext cx="8139558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Динамика дорожного ремонта 2014-2016 гг.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69409"/>
              </p:ext>
            </p:extLst>
          </p:nvPr>
        </p:nvGraphicFramePr>
        <p:xfrm>
          <a:off x="448469" y="1340768"/>
          <a:ext cx="8136903" cy="461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411"/>
                <a:gridCol w="1864065"/>
                <a:gridCol w="2019403"/>
                <a:gridCol w="2001024"/>
              </a:tblGrid>
              <a:tr h="5365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Финансирование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г.,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млн руб.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г.,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млн руб.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г.,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млн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72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сумма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946,566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013,328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1 629,517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053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финансирование из бюджета г.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Перми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100,000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200,000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382,000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13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Софинансирование</a:t>
                      </a:r>
                      <a:r>
                        <a:rPr lang="ru-RU" baseline="0" dirty="0" smtClean="0"/>
                        <a:t> из бюджета Пермского края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344,046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419,603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407,000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13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Софинансирование</a:t>
                      </a:r>
                      <a:r>
                        <a:rPr lang="ru-RU" dirty="0" smtClean="0"/>
                        <a:t> из бюджета Российской Федерации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350,000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12" y="332656"/>
            <a:ext cx="8016167" cy="936104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«Расшивка» узких мест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069530"/>
            <a:ext cx="5112568" cy="48123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ул. Горького </a:t>
            </a:r>
            <a:r>
              <a:rPr lang="ru-RU" sz="1400" dirty="0" smtClean="0">
                <a:solidFill>
                  <a:schemeClr val="tx1"/>
                </a:solidFill>
              </a:rPr>
              <a:t>– была обновлена проезжая часть, завершен </a:t>
            </a:r>
            <a:r>
              <a:rPr lang="ru-RU" sz="1400" dirty="0">
                <a:solidFill>
                  <a:schemeClr val="tx1"/>
                </a:solidFill>
              </a:rPr>
              <a:t>монтаж контактного провода, а также работы по укладке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ru-RU" sz="1400" dirty="0">
                <a:solidFill>
                  <a:schemeClr val="tx1"/>
                </a:solidFill>
              </a:rPr>
              <a:t>проверке трамвайных путей на участке от ул. Малышева </a:t>
            </a:r>
            <a:r>
              <a:rPr lang="ru-RU" sz="1400" dirty="0" smtClean="0">
                <a:solidFill>
                  <a:schemeClr val="tx1"/>
                </a:solidFill>
              </a:rPr>
              <a:t>до </a:t>
            </a:r>
            <a:r>
              <a:rPr lang="ru-RU" sz="1400" dirty="0">
                <a:solidFill>
                  <a:schemeClr val="tx1"/>
                </a:solidFill>
              </a:rPr>
              <a:t>ул. </a:t>
            </a:r>
            <a:r>
              <a:rPr lang="ru-RU" sz="1400" dirty="0" smtClean="0">
                <a:solidFill>
                  <a:schemeClr val="tx1"/>
                </a:solidFill>
              </a:rPr>
              <a:t>Петропавловской, уложено </a:t>
            </a:r>
            <a:r>
              <a:rPr lang="ru-RU" sz="1400" dirty="0">
                <a:solidFill>
                  <a:schemeClr val="tx1"/>
                </a:solidFill>
              </a:rPr>
              <a:t>плиточное покрытие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пешеходных дорожках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проведены работы по </a:t>
            </a:r>
            <a:r>
              <a:rPr lang="ru-RU" sz="1400" dirty="0" smtClean="0">
                <a:solidFill>
                  <a:schemeClr val="tx1"/>
                </a:solidFill>
              </a:rPr>
              <a:t>озеленению</a:t>
            </a:r>
          </a:p>
          <a:p>
            <a:pPr marL="26670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Стоимость реконструкции составила </a:t>
            </a:r>
            <a:r>
              <a:rPr lang="ru-RU" sz="1400" b="1" dirty="0" smtClean="0">
                <a:solidFill>
                  <a:schemeClr val="tx1"/>
                </a:solidFill>
              </a:rPr>
              <a:t>237 млн руб.,</a:t>
            </a:r>
            <a:r>
              <a:rPr lang="ru-RU" sz="1400" dirty="0" smtClean="0">
                <a:solidFill>
                  <a:schemeClr val="tx1"/>
                </a:solidFill>
              </a:rPr>
              <a:t> из которых </a:t>
            </a:r>
            <a:r>
              <a:rPr lang="ru-RU" sz="1400" b="1" dirty="0" smtClean="0">
                <a:solidFill>
                  <a:schemeClr val="tx1"/>
                </a:solidFill>
              </a:rPr>
              <a:t>200 млн (85%) </a:t>
            </a:r>
            <a:r>
              <a:rPr lang="ru-RU" sz="1400" dirty="0" smtClean="0">
                <a:solidFill>
                  <a:schemeClr val="tx1"/>
                </a:solidFill>
              </a:rPr>
              <a:t>выделил бюджет Пермского края</a:t>
            </a:r>
          </a:p>
          <a:p>
            <a:pPr marL="0" indent="0" algn="just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ул. Советской Армии </a:t>
            </a:r>
            <a:r>
              <a:rPr lang="ru-RU" sz="1400" dirty="0">
                <a:solidFill>
                  <a:schemeClr val="tx1"/>
                </a:solidFill>
              </a:rPr>
              <a:t>-  </a:t>
            </a:r>
            <a:r>
              <a:rPr lang="ru-RU" sz="1400" dirty="0" smtClean="0">
                <a:solidFill>
                  <a:schemeClr val="tx1"/>
                </a:solidFill>
              </a:rPr>
              <a:t>новая двух-полосная </a:t>
            </a:r>
            <a:r>
              <a:rPr lang="ru-RU" sz="1400" dirty="0">
                <a:solidFill>
                  <a:schemeClr val="tx1"/>
                </a:solidFill>
              </a:rPr>
              <a:t>дорога была построена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с нуля». </a:t>
            </a:r>
            <a:r>
              <a:rPr lang="ru-RU" sz="1400" dirty="0" smtClean="0">
                <a:solidFill>
                  <a:schemeClr val="tx1"/>
                </a:solidFill>
              </a:rPr>
              <a:t>При </a:t>
            </a:r>
            <a:r>
              <a:rPr lang="ru-RU" sz="1400" dirty="0">
                <a:solidFill>
                  <a:schemeClr val="tx1"/>
                </a:solidFill>
              </a:rPr>
              <a:t>строительстве дороги были полностью заменены подземные коммуникации, построена ливневая канализация, установлены новые </a:t>
            </a:r>
            <a:r>
              <a:rPr lang="ru-RU" sz="1400" dirty="0" smtClean="0">
                <a:solidFill>
                  <a:schemeClr val="tx1"/>
                </a:solidFill>
              </a:rPr>
              <a:t>светильники, обустроен </a:t>
            </a:r>
            <a:r>
              <a:rPr lang="ru-RU" sz="1400" dirty="0">
                <a:solidFill>
                  <a:schemeClr val="tx1"/>
                </a:solidFill>
              </a:rPr>
              <a:t>тротуар с газонами и пешеходными ограждениями, для велосипедистов выделена велодорожка. Выполнено благоустройство прилегающей </a:t>
            </a:r>
            <a:r>
              <a:rPr lang="ru-RU" sz="1400" dirty="0" smtClean="0">
                <a:solidFill>
                  <a:schemeClr val="tx1"/>
                </a:solidFill>
              </a:rPr>
              <a:t>территории</a:t>
            </a:r>
          </a:p>
          <a:p>
            <a:pPr marL="26670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Стоимость </a:t>
            </a:r>
            <a:r>
              <a:rPr lang="ru-RU" sz="1400" dirty="0">
                <a:solidFill>
                  <a:schemeClr val="tx1"/>
                </a:solidFill>
              </a:rPr>
              <a:t>реконструкции составила </a:t>
            </a:r>
            <a:r>
              <a:rPr lang="ru-RU" sz="1400" b="1" dirty="0" smtClean="0">
                <a:solidFill>
                  <a:schemeClr val="tx1"/>
                </a:solidFill>
              </a:rPr>
              <a:t>124,3 </a:t>
            </a:r>
            <a:r>
              <a:rPr lang="ru-RU" sz="1400" b="1" dirty="0">
                <a:solidFill>
                  <a:schemeClr val="tx1"/>
                </a:solidFill>
              </a:rPr>
              <a:t>млн руб., </a:t>
            </a:r>
            <a:r>
              <a:rPr lang="ru-RU" sz="1400" dirty="0">
                <a:solidFill>
                  <a:schemeClr val="tx1"/>
                </a:solidFill>
              </a:rPr>
              <a:t>из которых </a:t>
            </a:r>
            <a:r>
              <a:rPr lang="ru-RU" sz="1400" b="1" dirty="0" smtClean="0">
                <a:solidFill>
                  <a:schemeClr val="tx1"/>
                </a:solidFill>
              </a:rPr>
              <a:t>89,7 млн (75</a:t>
            </a:r>
            <a:r>
              <a:rPr lang="ru-RU" sz="1400" b="1" dirty="0">
                <a:solidFill>
                  <a:schemeClr val="tx1"/>
                </a:solidFill>
              </a:rPr>
              <a:t>%) </a:t>
            </a:r>
            <a:r>
              <a:rPr lang="ru-RU" sz="1400" dirty="0">
                <a:solidFill>
                  <a:schemeClr val="tx1"/>
                </a:solidFill>
              </a:rPr>
              <a:t>выделил бюджет </a:t>
            </a:r>
            <a:r>
              <a:rPr lang="ru-RU" sz="1400" dirty="0" smtClean="0">
                <a:solidFill>
                  <a:schemeClr val="tx1"/>
                </a:solidFill>
              </a:rPr>
              <a:t>Пермского края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:\ФГР\ИАУ\Дарья Падерина\РК Юбилеи р-нов\Ленинский\Б7 Ленинский ул. Горьког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78271"/>
            <a:ext cx="2738958" cy="17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908720"/>
            <a:ext cx="7707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капитальном ремонте дорог в 2016 году акцент был сделан на «расшивку» узких мест дорожной сети, что позволило увеличить их пропускную способность и решить вопросы с транспортной доступностью отдельных микрорайонов.</a:t>
            </a:r>
          </a:p>
          <a:p>
            <a:r>
              <a:rPr lang="ru-RU" sz="1400" dirty="0" smtClean="0"/>
              <a:t>С помощью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из бюджета Пермского края были капитально отремонтированы и реконструированы:</a:t>
            </a:r>
            <a:endParaRPr lang="ru-RU" sz="1400" dirty="0"/>
          </a:p>
        </p:txBody>
      </p:sp>
      <p:pic>
        <p:nvPicPr>
          <p:cNvPr id="2050" name="Picture 2" descr="K:\ФГР\ИАУ\Дарья Падерина\Объекты\Индустриальный\Сов. Армии\IMG_5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73895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6938" y="2481440"/>
            <a:ext cx="4570726" cy="3767328"/>
          </a:xfrm>
        </p:spPr>
        <p:txBody>
          <a:bodyPr>
            <a:noAutofit/>
          </a:bodyPr>
          <a:lstStyle/>
          <a:p>
            <a:pPr marL="0" algn="just"/>
            <a:r>
              <a:rPr lang="ru-RU" sz="1400" b="1" dirty="0">
                <a:solidFill>
                  <a:schemeClr val="tx1"/>
                </a:solidFill>
              </a:rPr>
              <a:t>ул. Макаренко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- заменены </a:t>
            </a:r>
            <a:r>
              <a:rPr lang="ru-RU" sz="1400" dirty="0">
                <a:solidFill>
                  <a:schemeClr val="tx1"/>
                </a:solidFill>
              </a:rPr>
              <a:t>подземные коммуникации, построена ливневая канализация, установлено уличное освещение, обустроены пешеходные тротуары, </a:t>
            </a:r>
            <a:r>
              <a:rPr lang="ru-RU" sz="1400" dirty="0" smtClean="0">
                <a:solidFill>
                  <a:schemeClr val="tx1"/>
                </a:solidFill>
              </a:rPr>
              <a:t>обновлена проезжая </a:t>
            </a:r>
            <a:r>
              <a:rPr lang="ru-RU" sz="1400" dirty="0">
                <a:solidFill>
                  <a:schemeClr val="tx1"/>
                </a:solidFill>
              </a:rPr>
              <a:t>часть, установлены </a:t>
            </a:r>
            <a:r>
              <a:rPr lang="ru-RU" sz="1400" dirty="0" err="1" smtClean="0">
                <a:solidFill>
                  <a:schemeClr val="tx1"/>
                </a:solidFill>
              </a:rPr>
              <a:t>шумозащитные</a:t>
            </a:r>
            <a:r>
              <a:rPr lang="ru-RU" sz="1400" dirty="0" smtClean="0">
                <a:solidFill>
                  <a:schemeClr val="tx1"/>
                </a:solidFill>
              </a:rPr>
              <a:t> экраны </a:t>
            </a:r>
            <a:r>
              <a:rPr lang="ru-RU" sz="1400" dirty="0">
                <a:solidFill>
                  <a:schemeClr val="tx1"/>
                </a:solidFill>
              </a:rPr>
              <a:t>и остановочные павильоны, выполнено </a:t>
            </a:r>
            <a:r>
              <a:rPr lang="ru-RU" sz="1400" dirty="0" smtClean="0">
                <a:solidFill>
                  <a:schemeClr val="tx1"/>
                </a:solidFill>
              </a:rPr>
              <a:t>озеленение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Стоимость реконструкции составила </a:t>
            </a:r>
            <a:r>
              <a:rPr lang="ru-RU" sz="1400" b="1" dirty="0" smtClean="0">
                <a:solidFill>
                  <a:schemeClr val="tx1"/>
                </a:solidFill>
              </a:rPr>
              <a:t>364 млн руб</a:t>
            </a:r>
            <a:r>
              <a:rPr lang="ru-RU" sz="1400" dirty="0" smtClean="0">
                <a:solidFill>
                  <a:schemeClr val="tx1"/>
                </a:solidFill>
              </a:rPr>
              <a:t>., из которых </a:t>
            </a:r>
            <a:r>
              <a:rPr lang="ru-RU" sz="1400" b="1" dirty="0" smtClean="0">
                <a:solidFill>
                  <a:schemeClr val="tx1"/>
                </a:solidFill>
              </a:rPr>
              <a:t>273 млн (75%) </a:t>
            </a:r>
            <a:r>
              <a:rPr lang="ru-RU" sz="1400" dirty="0" smtClean="0">
                <a:solidFill>
                  <a:schemeClr val="tx1"/>
                </a:solidFill>
              </a:rPr>
              <a:t>выделил бюджет Пермского края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algn="just"/>
            <a:r>
              <a:rPr lang="ru-RU" sz="1400" b="1" dirty="0">
                <a:solidFill>
                  <a:schemeClr val="tx1"/>
                </a:solidFill>
              </a:rPr>
              <a:t>Площадь Восстания </a:t>
            </a:r>
            <a:r>
              <a:rPr lang="ru-RU" sz="1400" dirty="0">
                <a:solidFill>
                  <a:schemeClr val="tx1"/>
                </a:solidFill>
              </a:rPr>
              <a:t>- проведены работы по устройству проезжей части, </a:t>
            </a:r>
            <a:r>
              <a:rPr lang="ru-RU" sz="1400" dirty="0" smtClean="0">
                <a:solidFill>
                  <a:schemeClr val="tx1"/>
                </a:solidFill>
              </a:rPr>
              <a:t>реконструкция </a:t>
            </a:r>
            <a:r>
              <a:rPr lang="ru-RU" sz="1400" dirty="0">
                <a:solidFill>
                  <a:schemeClr val="tx1"/>
                </a:solidFill>
              </a:rPr>
              <a:t>2-х мостовых переходов, которые были расширены до трех полос,  нанесена разметка, проведена настройка светофорных объектов. Движение по площади осуществляется по новой, более удобной схеме, которая позволила повысить пропускную способность </a:t>
            </a:r>
            <a:r>
              <a:rPr lang="ru-RU" sz="1400" dirty="0" smtClean="0">
                <a:solidFill>
                  <a:schemeClr val="tx1"/>
                </a:solidFill>
              </a:rPr>
              <a:t>узла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Стоимость </a:t>
            </a:r>
            <a:r>
              <a:rPr lang="ru-RU" sz="1400" dirty="0">
                <a:solidFill>
                  <a:schemeClr val="tx1"/>
                </a:solidFill>
              </a:rPr>
              <a:t>реконструкции составила </a:t>
            </a:r>
            <a:r>
              <a:rPr lang="ru-RU" sz="1400" b="1" dirty="0" smtClean="0">
                <a:solidFill>
                  <a:schemeClr val="tx1"/>
                </a:solidFill>
              </a:rPr>
              <a:t>149,2 </a:t>
            </a:r>
            <a:r>
              <a:rPr lang="ru-RU" sz="1400" b="1" dirty="0">
                <a:solidFill>
                  <a:schemeClr val="tx1"/>
                </a:solidFill>
              </a:rPr>
              <a:t>млн руб.,</a:t>
            </a:r>
            <a:r>
              <a:rPr lang="ru-RU" sz="1400" dirty="0">
                <a:solidFill>
                  <a:schemeClr val="tx1"/>
                </a:solidFill>
              </a:rPr>
              <a:t> из которых </a:t>
            </a:r>
            <a:r>
              <a:rPr lang="ru-RU" sz="1400" b="1" dirty="0" smtClean="0">
                <a:solidFill>
                  <a:schemeClr val="tx1"/>
                </a:solidFill>
              </a:rPr>
              <a:t>112 </a:t>
            </a:r>
            <a:r>
              <a:rPr lang="ru-RU" sz="1400" b="1" dirty="0">
                <a:solidFill>
                  <a:schemeClr val="tx1"/>
                </a:solidFill>
              </a:rPr>
              <a:t>млн </a:t>
            </a:r>
            <a:r>
              <a:rPr lang="ru-RU" sz="1400" b="1" dirty="0" smtClean="0">
                <a:solidFill>
                  <a:schemeClr val="tx1"/>
                </a:solidFill>
              </a:rPr>
              <a:t>(75</a:t>
            </a:r>
            <a:r>
              <a:rPr lang="ru-RU" sz="1400" b="1" dirty="0">
                <a:solidFill>
                  <a:schemeClr val="tx1"/>
                </a:solidFill>
              </a:rPr>
              <a:t>%) </a:t>
            </a:r>
            <a:r>
              <a:rPr lang="ru-RU" sz="1400" dirty="0">
                <a:solidFill>
                  <a:schemeClr val="tx1"/>
                </a:solidFill>
              </a:rPr>
              <a:t>выделил бюджет </a:t>
            </a:r>
            <a:r>
              <a:rPr lang="ru-RU" sz="1400" dirty="0" smtClean="0">
                <a:solidFill>
                  <a:schemeClr val="tx1"/>
                </a:solidFill>
              </a:rPr>
              <a:t>Пермского края</a:t>
            </a:r>
            <a:endParaRPr lang="ru-RU" sz="1400" dirty="0">
              <a:solidFill>
                <a:schemeClr val="tx1"/>
              </a:solidFill>
            </a:endParaRPr>
          </a:p>
          <a:p>
            <a:pPr marL="0" algn="just"/>
            <a:endParaRPr lang="ru-RU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5370" y="332656"/>
            <a:ext cx="7451046" cy="6454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«Расшивка» узких мест </a:t>
            </a:r>
            <a:endParaRPr lang="ru-RU" sz="3200" dirty="0"/>
          </a:p>
        </p:txBody>
      </p:sp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6938" y="978137"/>
            <a:ext cx="75498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2016 году был применен комплексный подход </a:t>
            </a:r>
            <a:r>
              <a:rPr lang="ru-RU" sz="1400" dirty="0"/>
              <a:t>– прилегающие к объектам </a:t>
            </a:r>
            <a:r>
              <a:rPr lang="ru-RU" sz="1400" dirty="0" smtClean="0"/>
              <a:t>реконструкции улицы были отремонтированы с заменой покрытия. </a:t>
            </a:r>
          </a:p>
          <a:p>
            <a:pPr algn="just"/>
            <a:r>
              <a:rPr lang="ru-RU" sz="1400" dirty="0" smtClean="0"/>
              <a:t>Рядом с улицей Макаренко прошел ремонт улиц </a:t>
            </a:r>
            <a:r>
              <a:rPr lang="ru-RU" sz="1400" dirty="0" err="1" smtClean="0"/>
              <a:t>Уинская</a:t>
            </a:r>
            <a:r>
              <a:rPr lang="ru-RU" sz="1400" dirty="0" smtClean="0"/>
              <a:t> и </a:t>
            </a:r>
            <a:r>
              <a:rPr lang="ru-RU" sz="1400" dirty="0" err="1" smtClean="0"/>
              <a:t>Юрша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Завершен ремонт улиц 1905 года, Смирнова и Славянова, прилегающих к площади Восстания</a:t>
            </a:r>
          </a:p>
          <a:p>
            <a:pPr algn="just"/>
            <a:endParaRPr lang="ru-RU" dirty="0"/>
          </a:p>
        </p:txBody>
      </p:sp>
      <p:pic>
        <p:nvPicPr>
          <p:cNvPr id="3074" name="Picture 2" descr="http://www.gorodperm.ru/upload/pages/196/image_1475182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86" y="2296846"/>
            <a:ext cx="2688889" cy="16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orodperm.ru/upload/pages/196/image_1475145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365104"/>
            <a:ext cx="2722647" cy="16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10395"/>
            <a:ext cx="7626424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Текущий ремонт дорог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41415"/>
              </p:ext>
            </p:extLst>
          </p:nvPr>
        </p:nvGraphicFramePr>
        <p:xfrm>
          <a:off x="755576" y="1412776"/>
          <a:ext cx="7560840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782198"/>
              </a:tblGrid>
              <a:tr h="7980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Площадь ремонта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г.,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тыс. кв.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г., </a:t>
                      </a:r>
                    </a:p>
                    <a:p>
                      <a:pPr algn="ct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кв.</a:t>
                      </a:r>
                      <a:r>
                        <a:rPr lang="ru-RU" baseline="0" dirty="0" smtClean="0"/>
                        <a:t>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г.,</a:t>
                      </a:r>
                    </a:p>
                    <a:p>
                      <a:pPr algn="ctr"/>
                      <a:r>
                        <a:rPr lang="ru-RU" dirty="0" smtClean="0"/>
                        <a:t>тыс. кв.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50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7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/>
                        <a:t>Капитального ремонта и реконструкции</a:t>
                      </a:r>
                      <a:endParaRPr lang="ru-RU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7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Текущего ремонта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38" y="113303"/>
            <a:ext cx="6781800" cy="943000"/>
          </a:xfrm>
        </p:spPr>
        <p:txBody>
          <a:bodyPr/>
          <a:lstStyle/>
          <a:p>
            <a:r>
              <a:rPr lang="ru-RU" sz="3200" dirty="0" smtClean="0"/>
              <a:t>Дзержинский</a:t>
            </a:r>
            <a:r>
              <a:rPr lang="ru-RU" dirty="0" smtClean="0"/>
              <a:t> </a:t>
            </a:r>
            <a:r>
              <a:rPr lang="ru-RU" sz="3200" dirty="0" smtClean="0"/>
              <a:t>район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prstClr val="black"/>
                </a:solidFill>
              </a:rPr>
              <a:t>Общая площадь текущего ремонта – более 90 тыс. кв. </a:t>
            </a:r>
            <a:r>
              <a:rPr lang="ru-RU" sz="1800" dirty="0" smtClean="0">
                <a:solidFill>
                  <a:prstClr val="black"/>
                </a:solidFill>
              </a:rPr>
              <a:t>метров</a:t>
            </a:r>
          </a:p>
          <a:p>
            <a:pPr marL="0" indent="0" algn="just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</a:t>
            </a:r>
            <a:r>
              <a:rPr lang="ru-RU" sz="1800" dirty="0">
                <a:solidFill>
                  <a:prstClr val="black"/>
                </a:solidFill>
              </a:rPr>
              <a:t>. Энгельса (8 тыс. кв. </a:t>
            </a:r>
            <a:r>
              <a:rPr lang="ru-RU" sz="18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</a:t>
            </a:r>
            <a:r>
              <a:rPr lang="ru-RU" sz="1800" dirty="0">
                <a:solidFill>
                  <a:prstClr val="black"/>
                </a:solidFill>
              </a:rPr>
              <a:t>. </a:t>
            </a:r>
            <a:r>
              <a:rPr lang="ru-RU" sz="1800" dirty="0" err="1">
                <a:solidFill>
                  <a:prstClr val="black"/>
                </a:solidFill>
              </a:rPr>
              <a:t>Куфонина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(</a:t>
            </a:r>
            <a:r>
              <a:rPr lang="ru-RU" sz="1800" dirty="0">
                <a:solidFill>
                  <a:prstClr val="black"/>
                </a:solidFill>
              </a:rPr>
              <a:t>11,8 тыс. кв. метров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  <a:endParaRPr lang="ru-RU" sz="18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</a:t>
            </a:r>
            <a:r>
              <a:rPr lang="ru-RU" sz="1800" dirty="0">
                <a:solidFill>
                  <a:prstClr val="black"/>
                </a:solidFill>
              </a:rPr>
              <a:t>. Дзержинского </a:t>
            </a:r>
            <a:r>
              <a:rPr lang="ru-RU" sz="1800" dirty="0" smtClean="0">
                <a:solidFill>
                  <a:prstClr val="black"/>
                </a:solidFill>
              </a:rPr>
              <a:t>(</a:t>
            </a:r>
            <a:r>
              <a:rPr lang="ru-RU" sz="1800" dirty="0">
                <a:solidFill>
                  <a:prstClr val="black"/>
                </a:solidFill>
              </a:rPr>
              <a:t>14,3 тыс. кв. </a:t>
            </a:r>
            <a:r>
              <a:rPr lang="ru-RU" sz="18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</a:t>
            </a:r>
            <a:r>
              <a:rPr lang="ru-RU" sz="1800" dirty="0">
                <a:solidFill>
                  <a:prstClr val="black"/>
                </a:solidFill>
              </a:rPr>
              <a:t>. </a:t>
            </a:r>
            <a:r>
              <a:rPr lang="ru-RU" sz="1800" dirty="0" err="1">
                <a:solidFill>
                  <a:prstClr val="black"/>
                </a:solidFill>
              </a:rPr>
              <a:t>Данщина</a:t>
            </a:r>
            <a:r>
              <a:rPr lang="ru-RU" sz="1800" dirty="0">
                <a:solidFill>
                  <a:prstClr val="black"/>
                </a:solidFill>
              </a:rPr>
              <a:t> (6,7 тыс. кв. </a:t>
            </a:r>
            <a:r>
              <a:rPr lang="ru-RU" sz="1800" dirty="0" smtClean="0">
                <a:solidFill>
                  <a:prstClr val="black"/>
                </a:solidFill>
              </a:rPr>
              <a:t>метров)</a:t>
            </a:r>
            <a:endParaRPr lang="ru-RU" sz="18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</a:t>
            </a:r>
            <a:r>
              <a:rPr lang="ru-RU" sz="1800" dirty="0">
                <a:solidFill>
                  <a:prstClr val="black"/>
                </a:solidFill>
              </a:rPr>
              <a:t>. Ленина (22, 6 тыс. кв.  метров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  <a:endParaRPr lang="ru-RU" sz="18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площадь </a:t>
            </a:r>
            <a:r>
              <a:rPr lang="ru-RU" sz="1800" dirty="0">
                <a:solidFill>
                  <a:prstClr val="black"/>
                </a:solidFill>
              </a:rPr>
              <a:t>Гайдара </a:t>
            </a:r>
            <a:r>
              <a:rPr lang="ru-RU" sz="1800" dirty="0" smtClean="0">
                <a:solidFill>
                  <a:prstClr val="black"/>
                </a:solidFill>
              </a:rPr>
              <a:t>(</a:t>
            </a:r>
            <a:r>
              <a:rPr lang="ru-RU" sz="1800" dirty="0">
                <a:solidFill>
                  <a:prstClr val="black"/>
                </a:solidFill>
              </a:rPr>
              <a:t>8,2 тыс. кв. метров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  <a:endParaRPr lang="ru-RU" sz="18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</a:t>
            </a:r>
            <a:r>
              <a:rPr lang="ru-RU" sz="1800" dirty="0">
                <a:solidFill>
                  <a:prstClr val="black"/>
                </a:solidFill>
              </a:rPr>
              <a:t>. </a:t>
            </a:r>
            <a:r>
              <a:rPr lang="ru-RU" sz="1800" dirty="0" smtClean="0">
                <a:solidFill>
                  <a:prstClr val="black"/>
                </a:solidFill>
              </a:rPr>
              <a:t>Петропавловская (</a:t>
            </a:r>
            <a:r>
              <a:rPr lang="ru-RU" sz="1800" dirty="0">
                <a:solidFill>
                  <a:prstClr val="black"/>
                </a:solidFill>
              </a:rPr>
              <a:t>4,8 тыс. кв. </a:t>
            </a:r>
            <a:r>
              <a:rPr lang="ru-RU" sz="18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</a:t>
            </a:r>
            <a:r>
              <a:rPr lang="ru-RU" sz="1800" dirty="0">
                <a:solidFill>
                  <a:prstClr val="black"/>
                </a:solidFill>
              </a:rPr>
              <a:t>. </a:t>
            </a:r>
            <a:r>
              <a:rPr lang="ru-RU" sz="1800" dirty="0" err="1">
                <a:solidFill>
                  <a:prstClr val="black"/>
                </a:solidFill>
              </a:rPr>
              <a:t>Мильчакова</a:t>
            </a:r>
            <a:r>
              <a:rPr lang="ru-RU" sz="1800" dirty="0">
                <a:solidFill>
                  <a:prstClr val="black"/>
                </a:solidFill>
              </a:rPr>
              <a:t> (4 тыс. кв. </a:t>
            </a:r>
            <a:r>
              <a:rPr lang="ru-RU" sz="18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</a:t>
            </a:r>
            <a:r>
              <a:rPr lang="ru-RU" sz="1800" dirty="0">
                <a:solidFill>
                  <a:prstClr val="black"/>
                </a:solidFill>
              </a:rPr>
              <a:t>. Плеханова </a:t>
            </a:r>
            <a:r>
              <a:rPr lang="ru-RU" sz="1800" dirty="0" smtClean="0">
                <a:solidFill>
                  <a:prstClr val="black"/>
                </a:solidFill>
              </a:rPr>
              <a:t>(</a:t>
            </a:r>
            <a:r>
              <a:rPr lang="ru-RU" sz="1800" dirty="0">
                <a:solidFill>
                  <a:prstClr val="black"/>
                </a:solidFill>
              </a:rPr>
              <a:t>4 тыс. кв. </a:t>
            </a:r>
            <a:r>
              <a:rPr lang="ru-RU" sz="18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шоссе </a:t>
            </a:r>
            <a:r>
              <a:rPr lang="ru-RU" sz="1800" dirty="0">
                <a:solidFill>
                  <a:prstClr val="black"/>
                </a:solidFill>
              </a:rPr>
              <a:t>Космонавтов (5 тыс. кв. метров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ул. Трамвайная (5 тыс. кв. метров)</a:t>
            </a:r>
          </a:p>
          <a:p>
            <a:pPr algn="just"/>
            <a:endParaRPr lang="ru-RU" sz="1800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95" y="1699081"/>
            <a:ext cx="2952328" cy="195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gorodperm.ru/upload/pages/196/image_1470260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95" y="3861048"/>
            <a:ext cx="29523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781800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Индустриальный район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608512"/>
          </a:xfrm>
        </p:spPr>
        <p:txBody>
          <a:bodyPr>
            <a:noAutofit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ru-RU" sz="1800" dirty="0"/>
              <a:t>Общая площадь текущего ремонта – более 146 тыс. кв. </a:t>
            </a:r>
            <a:r>
              <a:rPr lang="ru-RU" sz="1800" dirty="0" smtClean="0"/>
              <a:t>метров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ru-RU" sz="1800" dirty="0"/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Верхнемуллинская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>
                <a:solidFill>
                  <a:schemeClr val="tx1"/>
                </a:solidFill>
              </a:rPr>
              <a:t>(21 тыс. 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шоссе </a:t>
            </a:r>
            <a:r>
              <a:rPr lang="ru-RU" sz="1800" dirty="0">
                <a:solidFill>
                  <a:schemeClr val="tx1"/>
                </a:solidFill>
              </a:rPr>
              <a:t>Космонавтов (</a:t>
            </a:r>
            <a:r>
              <a:rPr lang="ru-RU" sz="1800" dirty="0" smtClean="0">
                <a:solidFill>
                  <a:schemeClr val="tx1"/>
                </a:solidFill>
              </a:rPr>
              <a:t>13,7 тыс. </a:t>
            </a:r>
            <a:r>
              <a:rPr lang="ru-RU" sz="1800" dirty="0">
                <a:solidFill>
                  <a:schemeClr val="tx1"/>
                </a:solidFill>
              </a:rPr>
              <a:t>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Карпинского (20 </a:t>
            </a:r>
            <a:r>
              <a:rPr lang="ru-RU" sz="1800" dirty="0" smtClean="0">
                <a:solidFill>
                  <a:schemeClr val="tx1"/>
                </a:solidFill>
              </a:rPr>
              <a:t>тыс. </a:t>
            </a:r>
            <a:r>
              <a:rPr lang="ru-RU" sz="1800" dirty="0">
                <a:solidFill>
                  <a:schemeClr val="tx1"/>
                </a:solidFill>
              </a:rPr>
              <a:t>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Нефтяников (2 </a:t>
            </a:r>
            <a:r>
              <a:rPr lang="ru-RU" sz="1800" dirty="0" smtClean="0">
                <a:solidFill>
                  <a:schemeClr val="tx1"/>
                </a:solidFill>
              </a:rPr>
              <a:t>тыс. </a:t>
            </a:r>
            <a:r>
              <a:rPr lang="ru-RU" sz="1800" dirty="0">
                <a:solidFill>
                  <a:schemeClr val="tx1"/>
                </a:solidFill>
              </a:rPr>
              <a:t>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ул. Леонова   </a:t>
            </a:r>
          </a:p>
          <a:p>
            <a:pPr marL="0" indent="266700" algn="just">
              <a:buClr>
                <a:srgbClr val="C00000"/>
              </a:buCl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>
                <a:solidFill>
                  <a:schemeClr val="tx1"/>
                </a:solidFill>
              </a:rPr>
              <a:t>4 </a:t>
            </a:r>
            <a:r>
              <a:rPr lang="ru-RU" sz="1800" dirty="0" smtClean="0">
                <a:solidFill>
                  <a:schemeClr val="tx1"/>
                </a:solidFill>
              </a:rPr>
              <a:t>тыс. </a:t>
            </a:r>
            <a:r>
              <a:rPr lang="ru-RU" sz="1800" dirty="0">
                <a:solidFill>
                  <a:schemeClr val="tx1"/>
                </a:solidFill>
              </a:rPr>
              <a:t>кв. метров от ул. Мира до ул. Беляева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ул. Леонова  (16,9 тыс. </a:t>
            </a:r>
            <a:r>
              <a:rPr lang="ru-RU" sz="1800" dirty="0">
                <a:solidFill>
                  <a:schemeClr val="tx1"/>
                </a:solidFill>
              </a:rPr>
              <a:t>кв. метров от ул. </a:t>
            </a:r>
            <a:r>
              <a:rPr lang="ru-RU" sz="1800" dirty="0" err="1">
                <a:solidFill>
                  <a:schemeClr val="tx1"/>
                </a:solidFill>
              </a:rPr>
              <a:t>Свиязева</a:t>
            </a:r>
            <a:r>
              <a:rPr lang="ru-RU" sz="1800" dirty="0">
                <a:solidFill>
                  <a:schemeClr val="tx1"/>
                </a:solidFill>
              </a:rPr>
              <a:t> до ул. Ягодная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Комбайнеров </a:t>
            </a:r>
            <a:r>
              <a:rPr lang="ru-RU" sz="1800" dirty="0" smtClean="0">
                <a:solidFill>
                  <a:schemeClr val="tx1"/>
                </a:solidFill>
              </a:rPr>
              <a:t>(1,1 тыс. </a:t>
            </a:r>
            <a:r>
              <a:rPr lang="ru-RU" sz="1800" dirty="0">
                <a:solidFill>
                  <a:schemeClr val="tx1"/>
                </a:solidFill>
              </a:rPr>
              <a:t>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Норильская (</a:t>
            </a:r>
            <a:r>
              <a:rPr lang="ru-RU" sz="1800" dirty="0" smtClean="0">
                <a:solidFill>
                  <a:schemeClr val="tx1"/>
                </a:solidFill>
              </a:rPr>
              <a:t>1,9 тыс. </a:t>
            </a:r>
            <a:r>
              <a:rPr lang="ru-RU" sz="1800" dirty="0">
                <a:solidFill>
                  <a:schemeClr val="tx1"/>
                </a:solidFill>
              </a:rPr>
              <a:t>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М. </a:t>
            </a:r>
            <a:r>
              <a:rPr lang="ru-RU" sz="1800" dirty="0" smtClean="0">
                <a:solidFill>
                  <a:schemeClr val="tx1"/>
                </a:solidFill>
              </a:rPr>
              <a:t>Власова (2 тыс. кв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Рязанская (</a:t>
            </a:r>
            <a:r>
              <a:rPr lang="ru-RU" sz="1800" dirty="0" smtClean="0">
                <a:solidFill>
                  <a:schemeClr val="tx1"/>
                </a:solidFill>
              </a:rPr>
              <a:t>6,5 тыс. </a:t>
            </a:r>
            <a:r>
              <a:rPr lang="ru-RU" sz="1800" dirty="0">
                <a:solidFill>
                  <a:schemeClr val="tx1"/>
                </a:solidFill>
              </a:rPr>
              <a:t>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Чердынская (2 тыс. </a:t>
            </a:r>
            <a:r>
              <a:rPr lang="ru-RU" sz="1800" dirty="0">
                <a:solidFill>
                  <a:schemeClr val="tx1"/>
                </a:solidFill>
              </a:rPr>
              <a:t>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Мира (</a:t>
            </a:r>
            <a:r>
              <a:rPr lang="ru-RU" sz="1800" dirty="0" smtClean="0">
                <a:solidFill>
                  <a:schemeClr val="tx1"/>
                </a:solidFill>
              </a:rPr>
              <a:t>49,7 тыс. </a:t>
            </a:r>
            <a:r>
              <a:rPr lang="ru-RU" sz="1800" dirty="0">
                <a:solidFill>
                  <a:schemeClr val="tx1"/>
                </a:solidFill>
              </a:rPr>
              <a:t>кв. метров) </a:t>
            </a:r>
          </a:p>
          <a:p>
            <a:pPr algn="just">
              <a:buClr>
                <a:srgbClr val="C00000"/>
              </a:buClr>
            </a:pPr>
            <a:endParaRPr lang="ru-RU" sz="1800" dirty="0"/>
          </a:p>
          <a:p>
            <a:pPr algn="just"/>
            <a:endParaRPr lang="ru-RU" sz="1800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gorodperm.ru/upload/pages/196/image_1475033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78" y="1412776"/>
            <a:ext cx="28323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orodperm.ru/upload/pages/196/image_1469871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29" y="4205518"/>
            <a:ext cx="2829764" cy="188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781800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Кировский район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542" y="764704"/>
            <a:ext cx="7419478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prstClr val="black"/>
                </a:solidFill>
              </a:rPr>
              <a:t>Общая площадь текущего ремонта – более 126 тыс. кв. метров</a:t>
            </a:r>
          </a:p>
          <a:p>
            <a:pPr algn="just"/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ул. 5-я Каховская </a:t>
            </a:r>
            <a:r>
              <a:rPr lang="ru-RU" sz="1600" dirty="0">
                <a:solidFill>
                  <a:prstClr val="black"/>
                </a:solidFill>
              </a:rPr>
              <a:t>(7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ул. </a:t>
            </a:r>
            <a:r>
              <a:rPr lang="ru-RU" sz="1600" dirty="0" err="1">
                <a:solidFill>
                  <a:prstClr val="black"/>
                </a:solidFill>
              </a:rPr>
              <a:t>Ласьвинская</a:t>
            </a:r>
            <a:r>
              <a:rPr lang="ru-RU" sz="1600" dirty="0">
                <a:solidFill>
                  <a:prstClr val="black"/>
                </a:solidFill>
              </a:rPr>
              <a:t> (16 тыс. кв. метров</a:t>
            </a:r>
            <a:r>
              <a:rPr lang="ru-RU" sz="1600" dirty="0" smtClean="0">
                <a:solidFill>
                  <a:prstClr val="black"/>
                </a:solidFill>
              </a:rPr>
              <a:t>).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Гальперина (39 тыс. 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err="1" smtClean="0">
                <a:solidFill>
                  <a:prstClr val="black"/>
                </a:solidFill>
              </a:rPr>
              <a:t>техпроезд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на ГШМ (</a:t>
            </a:r>
            <a:r>
              <a:rPr lang="ru-RU" sz="1600" dirty="0" smtClean="0">
                <a:solidFill>
                  <a:prstClr val="black"/>
                </a:solidFill>
              </a:rPr>
              <a:t>2,9 тыс. </a:t>
            </a:r>
            <a:r>
              <a:rPr lang="ru-RU" sz="1600" dirty="0">
                <a:solidFill>
                  <a:prstClr val="black"/>
                </a:solidFill>
              </a:rPr>
              <a:t>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Магистральная (</a:t>
            </a:r>
            <a:r>
              <a:rPr lang="ru-RU" sz="1600" dirty="0" smtClean="0">
                <a:solidFill>
                  <a:prstClr val="black"/>
                </a:solidFill>
              </a:rPr>
              <a:t>2 тыс. </a:t>
            </a:r>
            <a:r>
              <a:rPr lang="ru-RU" sz="1600" dirty="0">
                <a:solidFill>
                  <a:prstClr val="black"/>
                </a:solidFill>
              </a:rPr>
              <a:t>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smtClean="0">
                <a:solidFill>
                  <a:prstClr val="black"/>
                </a:solidFill>
              </a:rPr>
              <a:t>Автозаводская (2,2 тыс. </a:t>
            </a:r>
            <a:r>
              <a:rPr lang="ru-RU" sz="1600" dirty="0">
                <a:solidFill>
                  <a:prstClr val="black"/>
                </a:solidFill>
              </a:rPr>
              <a:t>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Причальная (</a:t>
            </a:r>
            <a:r>
              <a:rPr lang="ru-RU" sz="1600" dirty="0" smtClean="0">
                <a:solidFill>
                  <a:prstClr val="black"/>
                </a:solidFill>
              </a:rPr>
              <a:t>1,5 тыс. </a:t>
            </a:r>
            <a:r>
              <a:rPr lang="ru-RU" sz="1600" dirty="0">
                <a:solidFill>
                  <a:prstClr val="black"/>
                </a:solidFill>
              </a:rPr>
              <a:t>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>
                <a:solidFill>
                  <a:prstClr val="black"/>
                </a:solidFill>
              </a:rPr>
              <a:t>внутриквартальный проезд по ул. М. Рыбалко, 99-101б (</a:t>
            </a:r>
            <a:r>
              <a:rPr lang="ru-RU" sz="1600" dirty="0" smtClean="0">
                <a:solidFill>
                  <a:prstClr val="black"/>
                </a:solidFill>
              </a:rPr>
              <a:t>1,5 тыс. </a:t>
            </a:r>
            <a:r>
              <a:rPr lang="ru-RU" sz="1600" dirty="0">
                <a:solidFill>
                  <a:prstClr val="black"/>
                </a:solidFill>
              </a:rPr>
              <a:t>кв. 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Чистопольская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(2,3 тыс. </a:t>
            </a:r>
            <a:r>
              <a:rPr lang="ru-RU" sz="1600" dirty="0">
                <a:solidFill>
                  <a:prstClr val="black"/>
                </a:solidFill>
              </a:rPr>
              <a:t>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Воронежская (</a:t>
            </a:r>
            <a:r>
              <a:rPr lang="ru-RU" sz="1600" dirty="0" smtClean="0">
                <a:solidFill>
                  <a:prstClr val="black"/>
                </a:solidFill>
              </a:rPr>
              <a:t>2,6 тыс. </a:t>
            </a:r>
            <a:r>
              <a:rPr lang="ru-RU" sz="1600" dirty="0">
                <a:solidFill>
                  <a:prstClr val="black"/>
                </a:solidFill>
              </a:rPr>
              <a:t>кв. </a:t>
            </a:r>
            <a:r>
              <a:rPr lang="ru-RU" sz="1600" dirty="0" smtClean="0">
                <a:solidFill>
                  <a:prstClr val="black"/>
                </a:solidFill>
              </a:rPr>
              <a:t>метров) 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ул. Адм. Ушакова, 53 (1,1 тыс. кв. 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Ласьвинская</a:t>
            </a:r>
            <a:r>
              <a:rPr lang="ru-RU" sz="1600" dirty="0">
                <a:solidFill>
                  <a:prstClr val="black"/>
                </a:solidFill>
              </a:rPr>
              <a:t>, 102 (Лесная) (</a:t>
            </a:r>
            <a:r>
              <a:rPr lang="ru-RU" sz="1600" dirty="0" smtClean="0">
                <a:solidFill>
                  <a:prstClr val="black"/>
                </a:solidFill>
              </a:rPr>
              <a:t>2,4 </a:t>
            </a:r>
            <a:r>
              <a:rPr lang="ru-RU" sz="1600" dirty="0" err="1" smtClean="0">
                <a:solidFill>
                  <a:prstClr val="black"/>
                </a:solidFill>
              </a:rPr>
              <a:t>тыс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кв. метров),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развязка Адм. </a:t>
            </a:r>
            <a:r>
              <a:rPr lang="ru-RU" sz="1600" dirty="0">
                <a:solidFill>
                  <a:prstClr val="black"/>
                </a:solidFill>
              </a:rPr>
              <a:t>Ушакова – Калинина (</a:t>
            </a:r>
            <a:r>
              <a:rPr lang="ru-RU" sz="1600" dirty="0" smtClean="0">
                <a:solidFill>
                  <a:prstClr val="black"/>
                </a:solidFill>
              </a:rPr>
              <a:t>3,8 тыс. </a:t>
            </a:r>
            <a:r>
              <a:rPr lang="ru-RU" sz="1600" dirty="0">
                <a:solidFill>
                  <a:prstClr val="black"/>
                </a:solidFill>
              </a:rPr>
              <a:t>кв. метров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smtClean="0">
                <a:solidFill>
                  <a:prstClr val="black"/>
                </a:solidFill>
              </a:rPr>
              <a:t>Светлогорская (3300 </a:t>
            </a:r>
            <a:r>
              <a:rPr lang="ru-RU" sz="1600" dirty="0">
                <a:solidFill>
                  <a:prstClr val="black"/>
                </a:solidFill>
              </a:rPr>
              <a:t>кв. </a:t>
            </a:r>
            <a:r>
              <a:rPr lang="ru-RU" sz="1600" dirty="0" smtClean="0">
                <a:solidFill>
                  <a:prstClr val="black"/>
                </a:solidFill>
              </a:rPr>
              <a:t>метров)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ул. </a:t>
            </a:r>
            <a:r>
              <a:rPr lang="ru-RU" sz="1600" dirty="0" err="1" smtClean="0">
                <a:solidFill>
                  <a:prstClr val="black"/>
                </a:solidFill>
              </a:rPr>
              <a:t>Налимихинская</a:t>
            </a:r>
            <a:r>
              <a:rPr lang="ru-RU" sz="1600" dirty="0" smtClean="0">
                <a:solidFill>
                  <a:prstClr val="black"/>
                </a:solidFill>
              </a:rPr>
              <a:t> (1000 кв. метров)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gorodperm.ru/upload/pages/196/image_1475273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66" y="1484784"/>
            <a:ext cx="3259424" cy="22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orodperm.ru/upload/pages/196/image_14752152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10994"/>
            <a:ext cx="2621206" cy="18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38" y="404664"/>
            <a:ext cx="7626424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Мотовилихинский район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851" y="1268760"/>
            <a:ext cx="7543800" cy="3886200"/>
          </a:xfrm>
        </p:spPr>
        <p:txBody>
          <a:bodyPr>
            <a:noAutofit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ru-RU" sz="1800" dirty="0">
                <a:solidFill>
                  <a:schemeClr val="tx1"/>
                </a:solidFill>
              </a:rPr>
              <a:t>Общая площадь текущего ремонта –  более 165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</a:t>
            </a:r>
          </a:p>
          <a:p>
            <a:pPr marL="285750" indent="-285750" algn="just">
              <a:buClr>
                <a:srgbClr val="C00000"/>
              </a:buClr>
            </a:pP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1905 </a:t>
            </a:r>
            <a:r>
              <a:rPr lang="ru-RU" sz="1800" dirty="0" smtClean="0">
                <a:solidFill>
                  <a:schemeClr val="tx1"/>
                </a:solidFill>
              </a:rPr>
              <a:t>года </a:t>
            </a:r>
            <a:r>
              <a:rPr lang="ru-RU" sz="1800" dirty="0">
                <a:solidFill>
                  <a:schemeClr val="tx1"/>
                </a:solidFill>
              </a:rPr>
              <a:t>(11 тыс. 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Уральская </a:t>
            </a:r>
            <a:r>
              <a:rPr lang="ru-RU" sz="1800" dirty="0">
                <a:solidFill>
                  <a:schemeClr val="tx1"/>
                </a:solidFill>
              </a:rPr>
              <a:t>(15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Уинская</a:t>
            </a:r>
            <a:r>
              <a:rPr lang="ru-RU" sz="1800" dirty="0">
                <a:solidFill>
                  <a:schemeClr val="tx1"/>
                </a:solidFill>
              </a:rPr>
              <a:t> (13,2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Целинная (41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Юрша</a:t>
            </a:r>
            <a:r>
              <a:rPr lang="ru-RU" sz="1800" dirty="0">
                <a:solidFill>
                  <a:schemeClr val="tx1"/>
                </a:solidFill>
              </a:rPr>
              <a:t> (</a:t>
            </a:r>
            <a:r>
              <a:rPr lang="ru-RU" sz="1800" dirty="0" smtClean="0">
                <a:solidFill>
                  <a:schemeClr val="tx1"/>
                </a:solidFill>
              </a:rPr>
              <a:t>17,5 </a:t>
            </a:r>
            <a:r>
              <a:rPr lang="ru-RU" sz="1800" dirty="0">
                <a:solidFill>
                  <a:schemeClr val="tx1"/>
                </a:solidFill>
              </a:rPr>
              <a:t>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Гашкова (7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Грибоедова (</a:t>
            </a:r>
            <a:r>
              <a:rPr lang="ru-RU" sz="1800" dirty="0" smtClean="0">
                <a:solidFill>
                  <a:schemeClr val="tx1"/>
                </a:solidFill>
              </a:rPr>
              <a:t>7,6 </a:t>
            </a:r>
            <a:r>
              <a:rPr lang="ru-RU" sz="1800" dirty="0">
                <a:solidFill>
                  <a:schemeClr val="tx1"/>
                </a:solidFill>
              </a:rPr>
              <a:t>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Дружбы (3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Якова Свердлова (11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Славянова (2,3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ул</a:t>
            </a:r>
            <a:r>
              <a:rPr lang="ru-RU" sz="1800" dirty="0">
                <a:solidFill>
                  <a:schemeClr val="tx1"/>
                </a:solidFill>
              </a:rPr>
              <a:t>. Ушинского (4,7 тыс. кв. метров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Clr>
                <a:srgbClr val="C00000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магистраль </a:t>
            </a:r>
            <a:r>
              <a:rPr lang="ru-RU" sz="1800" dirty="0" err="1">
                <a:solidFill>
                  <a:schemeClr val="tx1"/>
                </a:solidFill>
              </a:rPr>
              <a:t>Старцева</a:t>
            </a:r>
            <a:r>
              <a:rPr lang="ru-RU" sz="1800" dirty="0">
                <a:solidFill>
                  <a:schemeClr val="tx1"/>
                </a:solidFill>
              </a:rPr>
              <a:t> – Чкалова (33 тыс. кв. </a:t>
            </a:r>
            <a:r>
              <a:rPr lang="ru-RU" sz="1800" dirty="0" smtClean="0">
                <a:solidFill>
                  <a:schemeClr val="tx1"/>
                </a:solidFill>
              </a:rPr>
              <a:t>метров)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640974" cy="18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K:\ФГР\ИАУ\День\октябрь\11 октября\площадь Дружбы\Пл. Дружбы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71" y="3212976"/>
            <a:ext cx="2624199" cy="19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1617</Words>
  <Application>Microsoft Office PowerPoint</Application>
  <PresentationFormat>Экран (4:3)</PresentationFormat>
  <Paragraphs>195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NewsPrint</vt:lpstr>
      <vt:lpstr> «Год дорожного ремонта»  в Перми    Итоги 2016 года</vt:lpstr>
      <vt:lpstr>Динамика дорожного ремонта 2014-2016 гг.</vt:lpstr>
      <vt:lpstr>«Расшивка» узких мест </vt:lpstr>
      <vt:lpstr>Презентация PowerPoint</vt:lpstr>
      <vt:lpstr>Текущий ремонт дорог </vt:lpstr>
      <vt:lpstr>Дзержинский район</vt:lpstr>
      <vt:lpstr>Индустриальный район</vt:lpstr>
      <vt:lpstr>Кировский район</vt:lpstr>
      <vt:lpstr>Мотовилихинский район</vt:lpstr>
      <vt:lpstr>Орджоникидзевский район</vt:lpstr>
      <vt:lpstr>Ленинский район</vt:lpstr>
      <vt:lpstr>Свердловский район и п. Новые Ляды</vt:lpstr>
      <vt:lpstr>Обратная связь с населением</vt:lpstr>
      <vt:lpstr>Планы на 2017 – 2020 годы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«Года дорожного ремонта» - 2016</dc:title>
  <dc:creator>Падерина Дарья Сергеевна</dc:creator>
  <cp:lastModifiedBy>Пономарева Ольга Геннадьевна</cp:lastModifiedBy>
  <cp:revision>36</cp:revision>
  <dcterms:created xsi:type="dcterms:W3CDTF">2016-10-12T07:10:36Z</dcterms:created>
  <dcterms:modified xsi:type="dcterms:W3CDTF">2016-10-13T06:47:31Z</dcterms:modified>
</cp:coreProperties>
</file>