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2" r:id="rId2"/>
    <p:sldId id="263" r:id="rId3"/>
    <p:sldId id="264" r:id="rId4"/>
    <p:sldId id="261" r:id="rId5"/>
    <p:sldId id="256" r:id="rId6"/>
    <p:sldId id="257" r:id="rId7"/>
    <p:sldId id="258" r:id="rId8"/>
    <p:sldId id="259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3F13-5FE8-4955-AA54-37418454ADB8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9EEB-5173-4981-BE5E-C79AE19462C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3F13-5FE8-4955-AA54-37418454ADB8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9EEB-5173-4981-BE5E-C79AE1946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3F13-5FE8-4955-AA54-37418454ADB8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9EEB-5173-4981-BE5E-C79AE1946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3F13-5FE8-4955-AA54-37418454ADB8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9EEB-5173-4981-BE5E-C79AE1946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3F13-5FE8-4955-AA54-37418454ADB8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9EEB-5173-4981-BE5E-C79AE19462C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3F13-5FE8-4955-AA54-37418454ADB8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9EEB-5173-4981-BE5E-C79AE1946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3F13-5FE8-4955-AA54-37418454ADB8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9EEB-5173-4981-BE5E-C79AE19462C9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3F13-5FE8-4955-AA54-37418454ADB8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9EEB-5173-4981-BE5E-C79AE1946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3F13-5FE8-4955-AA54-37418454ADB8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9EEB-5173-4981-BE5E-C79AE1946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3F13-5FE8-4955-AA54-37418454ADB8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9EEB-5173-4981-BE5E-C79AE19462C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3F13-5FE8-4955-AA54-37418454ADB8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9EEB-5173-4981-BE5E-C79AE1946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583F13-5FE8-4955-AA54-37418454ADB8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08C9EEB-5173-4981-BE5E-C79AE19462C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896" y="3212976"/>
            <a:ext cx="6784848" cy="9521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Детские сады</a:t>
            </a:r>
            <a:endParaRPr lang="ru-RU" sz="3600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2" b="22632"/>
          <a:stretch>
            <a:fillRect/>
          </a:stretch>
        </p:blipFill>
        <p:spPr>
          <a:xfrm>
            <a:off x="971600" y="529379"/>
            <a:ext cx="7371821" cy="28295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5094" y="4293096"/>
            <a:ext cx="7503330" cy="1749468"/>
          </a:xfrm>
        </p:spPr>
        <p:txBody>
          <a:bodyPr>
            <a:normAutofit/>
          </a:bodyPr>
          <a:lstStyle/>
          <a:p>
            <a:r>
              <a:rPr lang="ru-RU" sz="1200" dirty="0" smtClean="0"/>
              <a:t>К концу 2015 года: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создано 3500 дополнительных мест в </a:t>
            </a:r>
            <a:r>
              <a:rPr lang="ru-RU" sz="1200" dirty="0"/>
              <a:t>ДОУ (включая открытие 12-часовых и 4-х часов групп)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приобретено 3 вновь построенных детских сада по ул. Комбайнеров, 30б, </a:t>
            </a:r>
            <a:r>
              <a:rPr lang="ru-RU" sz="1200" dirty="0"/>
              <a:t>ул. Красногвардейской, </a:t>
            </a:r>
            <a:r>
              <a:rPr lang="ru-RU" sz="1200" dirty="0" smtClean="0"/>
              <a:t>42, </a:t>
            </a:r>
            <a:r>
              <a:rPr lang="ru-RU" sz="1200" dirty="0"/>
              <a:t>ул. </a:t>
            </a:r>
            <a:r>
              <a:rPr lang="ru-RU" sz="1200" dirty="0" err="1"/>
              <a:t>Цимлянской</a:t>
            </a:r>
            <a:r>
              <a:rPr lang="ru-RU" sz="1200" dirty="0"/>
              <a:t>, </a:t>
            </a:r>
            <a:r>
              <a:rPr lang="ru-RU" sz="1200" dirty="0" smtClean="0"/>
              <a:t>21)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</a:t>
            </a:r>
            <a:r>
              <a:rPr lang="ru-RU" sz="1200" dirty="0" smtClean="0"/>
              <a:t>роизведен капитальный ремонт в 8 детских садах по ул. </a:t>
            </a:r>
            <a:r>
              <a:rPr lang="ru-RU" sz="1200" dirty="0" err="1" smtClean="0"/>
              <a:t>Судозаводской</a:t>
            </a:r>
            <a:r>
              <a:rPr lang="ru-RU" sz="1200" dirty="0" smtClean="0"/>
              <a:t>, 26, </a:t>
            </a:r>
            <a:r>
              <a:rPr lang="ru-RU" sz="1200" dirty="0"/>
              <a:t>ул</a:t>
            </a:r>
            <a:r>
              <a:rPr lang="ru-RU" sz="1200" dirty="0" smtClean="0"/>
              <a:t>. Тургенева</a:t>
            </a:r>
            <a:r>
              <a:rPr lang="ru-RU" sz="1200" dirty="0"/>
              <a:t>, 37, </a:t>
            </a:r>
            <a:r>
              <a:rPr lang="ru-RU" sz="1200" dirty="0" smtClean="0"/>
              <a:t> ул. Толмачева</a:t>
            </a:r>
            <a:r>
              <a:rPr lang="ru-RU" sz="1200" dirty="0"/>
              <a:t>, 2, </a:t>
            </a:r>
            <a:r>
              <a:rPr lang="ru-RU" sz="1200" dirty="0" smtClean="0"/>
              <a:t> ул. </a:t>
            </a:r>
            <a:r>
              <a:rPr lang="ru-RU" sz="1200" dirty="0" err="1" smtClean="0"/>
              <a:t>Корсуньской</a:t>
            </a:r>
            <a:r>
              <a:rPr lang="ru-RU" sz="1200" dirty="0"/>
              <a:t>, </a:t>
            </a:r>
            <a:r>
              <a:rPr lang="ru-RU" sz="1200" dirty="0" smtClean="0"/>
              <a:t>13, ул. </a:t>
            </a:r>
            <a:r>
              <a:rPr lang="ru-RU" sz="1200" dirty="0" err="1" smtClean="0"/>
              <a:t>Краснополянской</a:t>
            </a:r>
            <a:r>
              <a:rPr lang="ru-RU" sz="1200" dirty="0"/>
              <a:t>, </a:t>
            </a:r>
            <a:r>
              <a:rPr lang="ru-RU" sz="1200" dirty="0" smtClean="0"/>
              <a:t>39, ул. Солдатова, 17а, </a:t>
            </a:r>
            <a:r>
              <a:rPr lang="ru-RU" sz="1200" dirty="0"/>
              <a:t>ул.9 Мая, </a:t>
            </a:r>
            <a:r>
              <a:rPr lang="ru-RU" sz="1200" dirty="0" smtClean="0"/>
              <a:t>9, </a:t>
            </a:r>
            <a:r>
              <a:rPr lang="ru-RU" sz="1200" dirty="0"/>
              <a:t>ул</a:t>
            </a:r>
            <a:r>
              <a:rPr lang="ru-RU" sz="1200" dirty="0" smtClean="0"/>
              <a:t>. Никитина</a:t>
            </a:r>
            <a:r>
              <a:rPr lang="ru-RU" sz="1200" dirty="0"/>
              <a:t>, 18б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/>
          </a:p>
        </p:txBody>
      </p:sp>
      <p:pic>
        <p:nvPicPr>
          <p:cNvPr id="5" name="Picture 4" descr="гер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55"/>
            <a:ext cx="8969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75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501008"/>
            <a:ext cx="6784848" cy="798984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Дягилевская</a:t>
            </a:r>
            <a:r>
              <a:rPr lang="ru-RU" sz="3600" dirty="0" smtClean="0"/>
              <a:t> гимназия</a:t>
            </a:r>
            <a:endParaRPr lang="ru-RU" sz="36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4" b="21194"/>
          <a:stretch>
            <a:fillRect/>
          </a:stretch>
        </p:blipFill>
        <p:spPr>
          <a:xfrm>
            <a:off x="1043608" y="572749"/>
            <a:ext cx="7381352" cy="283324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6938" y="4437112"/>
            <a:ext cx="7491486" cy="1512168"/>
          </a:xfrm>
        </p:spPr>
        <p:txBody>
          <a:bodyPr>
            <a:noAutofit/>
          </a:bodyPr>
          <a:lstStyle/>
          <a:p>
            <a:r>
              <a:rPr lang="ru-RU" sz="1200" dirty="0"/>
              <a:t>1 </a:t>
            </a:r>
            <a:r>
              <a:rPr lang="ru-RU" sz="1200" dirty="0" smtClean="0"/>
              <a:t>сентября </a:t>
            </a:r>
            <a:r>
              <a:rPr lang="ru-RU" sz="1200" dirty="0"/>
              <a:t>состоялось торжественное открытие нового корпуса </a:t>
            </a:r>
            <a:r>
              <a:rPr lang="ru-RU" sz="1200" dirty="0" smtClean="0"/>
              <a:t>на 600 человек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П</a:t>
            </a:r>
            <a:r>
              <a:rPr lang="ru-RU" sz="1200" dirty="0" smtClean="0"/>
              <a:t>лощадь </a:t>
            </a:r>
            <a:r>
              <a:rPr lang="ru-RU" sz="1200" dirty="0"/>
              <a:t>составляет 9 тысяч 915 кв. </a:t>
            </a:r>
            <a:r>
              <a:rPr lang="ru-RU" sz="1200" dirty="0" smtClean="0"/>
              <a:t>метров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Д</a:t>
            </a:r>
            <a:r>
              <a:rPr lang="ru-RU" sz="1200" dirty="0" smtClean="0"/>
              <a:t>ля </a:t>
            </a:r>
            <a:r>
              <a:rPr lang="ru-RU" sz="1200" dirty="0"/>
              <a:t>учащихся с ограниченными возможностями здоровья оборудованы пандусы, туалет и отдельная </a:t>
            </a:r>
            <a:r>
              <a:rPr lang="ru-RU" sz="1200" dirty="0" smtClean="0"/>
              <a:t>парковка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Н</a:t>
            </a:r>
            <a:r>
              <a:rPr lang="ru-RU" sz="1200" dirty="0" smtClean="0"/>
              <a:t>а </a:t>
            </a:r>
            <a:r>
              <a:rPr lang="ru-RU" sz="1200" dirty="0"/>
              <a:t>входе установлены турникеты, а также системы безопасности и контроля доступа в здание, на самом здании и внутри него – системы </a:t>
            </a:r>
            <a:r>
              <a:rPr lang="ru-RU" sz="1200" dirty="0" smtClean="0"/>
              <a:t>видеонаблюдения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Г</a:t>
            </a:r>
            <a:r>
              <a:rPr lang="ru-RU" sz="1200" dirty="0" smtClean="0"/>
              <a:t>имназия </a:t>
            </a:r>
            <a:r>
              <a:rPr lang="ru-RU" sz="1200" dirty="0"/>
              <a:t>оснащена современным оборудованием: интерактивными досками, планшетами, помимо спортивного зала построен еще и тренажерный </a:t>
            </a:r>
            <a:r>
              <a:rPr lang="ru-RU" sz="1200" dirty="0" smtClean="0"/>
              <a:t>зал</a:t>
            </a:r>
            <a:endParaRPr lang="ru-RU" sz="1200" dirty="0"/>
          </a:p>
        </p:txBody>
      </p:sp>
      <p:pic>
        <p:nvPicPr>
          <p:cNvPr id="6" name="Picture 4" descr="гер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55"/>
            <a:ext cx="8969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66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429000"/>
            <a:ext cx="6784848" cy="10150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Спорткомплекс «Победа»</a:t>
            </a:r>
            <a:endParaRPr lang="ru-RU" sz="3600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2" b="21212"/>
          <a:stretch>
            <a:fillRect/>
          </a:stretch>
        </p:blipFill>
        <p:spPr>
          <a:xfrm>
            <a:off x="971600" y="620689"/>
            <a:ext cx="7344816" cy="281922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4653136"/>
            <a:ext cx="7560840" cy="1440160"/>
          </a:xfrm>
        </p:spPr>
        <p:txBody>
          <a:bodyPr>
            <a:normAutofit/>
          </a:bodyPr>
          <a:lstStyle/>
          <a:p>
            <a:r>
              <a:rPr lang="ru-RU" sz="1200" dirty="0" smtClean="0"/>
              <a:t>1 октября прошло торжественное открытие нового спорткомплекса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Четырехэтажный </a:t>
            </a:r>
            <a:r>
              <a:rPr lang="ru-RU" sz="1200" dirty="0"/>
              <a:t>спортивный комплекс общей площадью более 10 тысяч кв. </a:t>
            </a:r>
            <a:r>
              <a:rPr lang="ru-RU" sz="1200" dirty="0" smtClean="0"/>
              <a:t>метров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С</a:t>
            </a:r>
            <a:r>
              <a:rPr lang="ru-RU" sz="1200" dirty="0" smtClean="0"/>
              <a:t>овременная </a:t>
            </a:r>
            <a:r>
              <a:rPr lang="ru-RU" sz="1200" dirty="0"/>
              <a:t>ледовая арена с гибкими </a:t>
            </a:r>
            <a:r>
              <a:rPr lang="ru-RU" sz="1200" dirty="0" err="1"/>
              <a:t>травмобезопасными</a:t>
            </a:r>
            <a:r>
              <a:rPr lang="ru-RU" sz="1200" dirty="0"/>
              <a:t> бортами, универсальный спортивный зал и дополнительные залы силовой, акробатической и хореографической </a:t>
            </a:r>
            <a:r>
              <a:rPr lang="ru-RU" sz="1200" dirty="0" smtClean="0"/>
              <a:t>подготовки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С</a:t>
            </a:r>
            <a:r>
              <a:rPr lang="ru-RU" sz="1200" dirty="0" smtClean="0"/>
              <a:t>портивная площадка </a:t>
            </a:r>
            <a:r>
              <a:rPr lang="ru-RU" sz="1200" dirty="0"/>
              <a:t>с влагозащитным покрытием – для игры в волейбол и баскетбол</a:t>
            </a:r>
            <a:endParaRPr lang="ru-RU" sz="1200" b="1" dirty="0" smtClean="0"/>
          </a:p>
          <a:p>
            <a:endParaRPr lang="ru-RU" dirty="0"/>
          </a:p>
        </p:txBody>
      </p:sp>
      <p:pic>
        <p:nvPicPr>
          <p:cNvPr id="5" name="Picture 4" descr="гер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55"/>
            <a:ext cx="8969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21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501008"/>
            <a:ext cx="6784848" cy="9521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Театральный фонтан</a:t>
            </a:r>
            <a:endParaRPr lang="ru-RU" sz="3600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8" b="21268"/>
          <a:stretch>
            <a:fillRect/>
          </a:stretch>
        </p:blipFill>
        <p:spPr>
          <a:xfrm>
            <a:off x="985986" y="818964"/>
            <a:ext cx="7402438" cy="28413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6938" y="4581128"/>
            <a:ext cx="7347470" cy="1296144"/>
          </a:xfrm>
        </p:spPr>
        <p:txBody>
          <a:bodyPr>
            <a:normAutofit/>
          </a:bodyPr>
          <a:lstStyle/>
          <a:p>
            <a:r>
              <a:rPr lang="ru-RU" sz="1200" dirty="0"/>
              <a:t>30 апреля </a:t>
            </a:r>
            <a:r>
              <a:rPr lang="ru-RU" sz="1200" dirty="0" smtClean="0"/>
              <a:t>состоялось </a:t>
            </a:r>
            <a:r>
              <a:rPr lang="ru-RU" sz="1200" dirty="0"/>
              <a:t>торжественное </a:t>
            </a:r>
            <a:r>
              <a:rPr lang="ru-RU" sz="1200" dirty="0" smtClean="0"/>
              <a:t>открытие нового фонтана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К</a:t>
            </a:r>
            <a:r>
              <a:rPr lang="ru-RU" sz="1200" dirty="0" smtClean="0"/>
              <a:t>омпозиция </a:t>
            </a:r>
            <a:r>
              <a:rPr lang="ru-RU" sz="1200" dirty="0"/>
              <a:t>состоит из четырех «островов» - последовательно расположенных  групп из 119 </a:t>
            </a:r>
            <a:r>
              <a:rPr lang="ru-RU" sz="1200" dirty="0" smtClean="0"/>
              <a:t>форсунок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В</a:t>
            </a:r>
            <a:r>
              <a:rPr lang="ru-RU" sz="1200" dirty="0" smtClean="0"/>
              <a:t>ысота </a:t>
            </a:r>
            <a:r>
              <a:rPr lang="ru-RU" sz="1200" dirty="0"/>
              <a:t>струй может достигать 14 </a:t>
            </a:r>
            <a:r>
              <a:rPr lang="ru-RU" sz="1200" dirty="0" smtClean="0"/>
              <a:t>метров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Р</a:t>
            </a:r>
            <a:r>
              <a:rPr lang="ru-RU" sz="1200" dirty="0" smtClean="0"/>
              <a:t>азбиты цветники общей </a:t>
            </a:r>
            <a:r>
              <a:rPr lang="ru-RU" sz="1200" dirty="0"/>
              <a:t>площадью 500 кв. метров</a:t>
            </a:r>
            <a:r>
              <a:rPr lang="ru-RU" sz="1200" dirty="0" smtClean="0"/>
              <a:t>, посажены деревья, установлены лавочки и урны</a:t>
            </a:r>
            <a:endParaRPr lang="ru-RU" sz="1200" dirty="0"/>
          </a:p>
        </p:txBody>
      </p:sp>
      <p:pic>
        <p:nvPicPr>
          <p:cNvPr id="5" name="Picture 4" descr="гер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55"/>
            <a:ext cx="8969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88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4077072"/>
            <a:ext cx="6784848" cy="6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000" dirty="0" smtClean="0"/>
              <a:t>Улица Максима Горького</a:t>
            </a:r>
            <a:endParaRPr lang="ru-RU" sz="4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6" b="22336"/>
          <a:stretch>
            <a:fillRect/>
          </a:stretch>
        </p:blipFill>
        <p:spPr>
          <a:xfrm>
            <a:off x="896938" y="1052736"/>
            <a:ext cx="7543800" cy="2895600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896938" y="4725144"/>
            <a:ext cx="7563494" cy="1296144"/>
          </a:xfrm>
        </p:spPr>
        <p:txBody>
          <a:bodyPr>
            <a:normAutofit fontScale="4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tx1"/>
                </a:solidFill>
              </a:rPr>
              <a:t>22 августа </a:t>
            </a:r>
            <a:r>
              <a:rPr lang="ru-RU" sz="2500" dirty="0" smtClean="0">
                <a:solidFill>
                  <a:schemeClr val="tx1"/>
                </a:solidFill>
              </a:rPr>
              <a:t>открыто </a:t>
            </a:r>
            <a:r>
              <a:rPr lang="ru-RU" sz="2500" dirty="0">
                <a:solidFill>
                  <a:schemeClr val="tx1"/>
                </a:solidFill>
              </a:rPr>
              <a:t>трамвайное движение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 smtClean="0">
                <a:solidFill>
                  <a:schemeClr val="tx1"/>
                </a:solidFill>
              </a:rPr>
              <a:t>В ночь с 30.09 на 01.10 открыто автомобильное движение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 smtClean="0">
                <a:solidFill>
                  <a:schemeClr val="tx1"/>
                </a:solidFill>
              </a:rPr>
              <a:t>Установлено </a:t>
            </a:r>
            <a:r>
              <a:rPr lang="ru-RU" sz="2500" dirty="0">
                <a:solidFill>
                  <a:schemeClr val="tx1"/>
                </a:solidFill>
              </a:rPr>
              <a:t>63 новые опоры под контактную сеть, завершен монтаж контактного провода, а также работы по укладке и проверке трамвайных путей на участке от </a:t>
            </a:r>
            <a:r>
              <a:rPr lang="ru-RU" sz="2500" dirty="0" smtClean="0">
                <a:solidFill>
                  <a:schemeClr val="tx1"/>
                </a:solidFill>
              </a:rPr>
              <a:t>ул. </a:t>
            </a:r>
            <a:r>
              <a:rPr lang="ru-RU" sz="2500" dirty="0">
                <a:solidFill>
                  <a:schemeClr val="tx1"/>
                </a:solidFill>
              </a:rPr>
              <a:t>Малышева до </a:t>
            </a:r>
            <a:r>
              <a:rPr lang="ru-RU" sz="2500" dirty="0" smtClean="0">
                <a:solidFill>
                  <a:schemeClr val="tx1"/>
                </a:solidFill>
              </a:rPr>
              <a:t>ул. </a:t>
            </a:r>
            <a:r>
              <a:rPr lang="ru-RU" sz="2500" dirty="0">
                <a:solidFill>
                  <a:schemeClr val="tx1"/>
                </a:solidFill>
              </a:rPr>
              <a:t>Петропавловской длиной более 1 </a:t>
            </a:r>
            <a:r>
              <a:rPr lang="ru-RU" sz="2500" dirty="0" smtClean="0">
                <a:solidFill>
                  <a:schemeClr val="tx1"/>
                </a:solidFill>
              </a:rPr>
              <a:t>км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 smtClean="0">
                <a:solidFill>
                  <a:schemeClr val="tx1"/>
                </a:solidFill>
              </a:rPr>
              <a:t>Уложено </a:t>
            </a:r>
            <a:r>
              <a:rPr lang="ru-RU" sz="2500" dirty="0">
                <a:solidFill>
                  <a:schemeClr val="tx1"/>
                </a:solidFill>
              </a:rPr>
              <a:t>плиточное покрытие на пешеходных дорожках, проведены работы по озеленению: высажено 560 саженцев боярышника, 123 сирени и 58 саженцев лип и </a:t>
            </a:r>
            <a:r>
              <a:rPr lang="ru-RU" sz="2500" dirty="0" smtClean="0">
                <a:solidFill>
                  <a:schemeClr val="tx1"/>
                </a:solidFill>
              </a:rPr>
              <a:t>кленов</a:t>
            </a:r>
          </a:p>
          <a:p>
            <a:endParaRPr lang="ru-RU" dirty="0"/>
          </a:p>
        </p:txBody>
      </p:sp>
      <p:pic>
        <p:nvPicPr>
          <p:cNvPr id="6" name="Picture 4" descr="гер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7384"/>
            <a:ext cx="8969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81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930" y="4581128"/>
            <a:ext cx="6483374" cy="64807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Площадь Восстания</a:t>
            </a:r>
            <a:endParaRPr lang="ru-RU" sz="3600" dirty="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3" b="16223"/>
          <a:stretch>
            <a:fillRect/>
          </a:stretch>
        </p:blipFill>
        <p:spPr>
          <a:xfrm>
            <a:off x="971600" y="764704"/>
            <a:ext cx="7275462" cy="368617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5229200"/>
            <a:ext cx="7416824" cy="1296144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2 мостовых </a:t>
            </a:r>
            <a:r>
              <a:rPr lang="ru-RU" sz="1200" dirty="0"/>
              <a:t>перехода были расширены до </a:t>
            </a:r>
            <a:r>
              <a:rPr lang="ru-RU" sz="1200" dirty="0" smtClean="0"/>
              <a:t>3-х полос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На </a:t>
            </a:r>
            <a:r>
              <a:rPr lang="ru-RU" sz="1200" dirty="0"/>
              <a:t>пересечении </a:t>
            </a:r>
            <a:r>
              <a:rPr lang="ru-RU" sz="1200" dirty="0" smtClean="0"/>
              <a:t>ул. Мостовая </a:t>
            </a:r>
            <a:r>
              <a:rPr lang="ru-RU" sz="1200" dirty="0"/>
              <a:t>и Соликамская и </a:t>
            </a:r>
            <a:r>
              <a:rPr lang="ru-RU" sz="1200" dirty="0" smtClean="0"/>
              <a:t>ул. </a:t>
            </a:r>
            <a:r>
              <a:rPr lang="ru-RU" sz="1200" dirty="0"/>
              <a:t>1905 года и Восстания установлены </a:t>
            </a:r>
            <a:r>
              <a:rPr lang="ru-RU" sz="1200" dirty="0" smtClean="0"/>
              <a:t>светофоры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Ул. </a:t>
            </a:r>
            <a:r>
              <a:rPr lang="ru-RU" sz="1200" dirty="0"/>
              <a:t>1905 года на участке от </a:t>
            </a:r>
            <a:r>
              <a:rPr lang="ru-RU" sz="1200" dirty="0" smtClean="0"/>
              <a:t>ул. </a:t>
            </a:r>
            <a:r>
              <a:rPr lang="ru-RU" sz="1200" dirty="0"/>
              <a:t>Восстания до </a:t>
            </a:r>
            <a:r>
              <a:rPr lang="ru-RU" sz="1200" dirty="0" smtClean="0"/>
              <a:t>ул. </a:t>
            </a:r>
            <a:r>
              <a:rPr lang="ru-RU" sz="1200" dirty="0"/>
              <a:t>Соликамской и </a:t>
            </a:r>
            <a:r>
              <a:rPr lang="ru-RU" sz="1200" dirty="0" smtClean="0"/>
              <a:t>ул. </a:t>
            </a:r>
            <a:r>
              <a:rPr lang="ru-RU" sz="1200" dirty="0"/>
              <a:t>Соликамская от </a:t>
            </a:r>
            <a:r>
              <a:rPr lang="ru-RU" sz="1200" dirty="0" smtClean="0"/>
              <a:t>ул. </a:t>
            </a:r>
            <a:r>
              <a:rPr lang="ru-RU" sz="1200" dirty="0"/>
              <a:t>1905 года до </a:t>
            </a:r>
            <a:r>
              <a:rPr lang="ru-RU" sz="1200" dirty="0" smtClean="0"/>
              <a:t>ул. </a:t>
            </a:r>
            <a:r>
              <a:rPr lang="ru-RU" sz="1200" dirty="0"/>
              <a:t>Мостовой станут </a:t>
            </a:r>
            <a:r>
              <a:rPr lang="ru-RU" sz="1200" dirty="0" smtClean="0"/>
              <a:t>односторонними, а ул. </a:t>
            </a:r>
            <a:r>
              <a:rPr lang="ru-RU" sz="1200" dirty="0"/>
              <a:t>Восстания станет двусторонней</a:t>
            </a:r>
          </a:p>
        </p:txBody>
      </p:sp>
      <p:pic>
        <p:nvPicPr>
          <p:cNvPr id="5" name="Picture 4" descr="гер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55"/>
            <a:ext cx="8969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78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976" y="4509120"/>
            <a:ext cx="6837384" cy="7292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Улица Макаренко</a:t>
            </a:r>
            <a:endParaRPr lang="ru-RU" sz="3600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1" b="30581"/>
          <a:stretch>
            <a:fillRect/>
          </a:stretch>
        </p:blipFill>
        <p:spPr>
          <a:xfrm>
            <a:off x="1043608" y="762132"/>
            <a:ext cx="7243901" cy="375125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97024" y="5301208"/>
            <a:ext cx="7391400" cy="80486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Проезжая </a:t>
            </a:r>
            <a:r>
              <a:rPr lang="ru-RU" sz="1200" dirty="0"/>
              <a:t>часть подготовлена к зимней эксплуатации, идет процесс оборудования объекта средствами регулирования дорожного движения и наружного </a:t>
            </a:r>
            <a:r>
              <a:rPr lang="ru-RU" sz="1200" dirty="0" smtClean="0"/>
              <a:t>освещения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Окончательный </a:t>
            </a:r>
            <a:r>
              <a:rPr lang="ru-RU" sz="1200" dirty="0"/>
              <a:t>срок сдачи объекта - осень 2016 </a:t>
            </a:r>
            <a:r>
              <a:rPr lang="ru-RU" sz="1200" dirty="0" smtClean="0"/>
              <a:t>года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4" descr="гер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" y="-27384"/>
            <a:ext cx="8969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44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029" y="4365104"/>
            <a:ext cx="6784848" cy="72697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Улица Советской Армии</a:t>
            </a:r>
            <a:endParaRPr lang="ru-RU" sz="3600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90" b="30390"/>
          <a:stretch>
            <a:fillRect/>
          </a:stretch>
        </p:blipFill>
        <p:spPr>
          <a:xfrm>
            <a:off x="971600" y="692697"/>
            <a:ext cx="7297939" cy="38164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5085184"/>
            <a:ext cx="7391400" cy="804862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Участок дороги от ул. Мира до ул. Семченко готов </a:t>
            </a:r>
            <a:r>
              <a:rPr lang="ru-RU" sz="1200" dirty="0"/>
              <a:t>полностью, включая освещение, озеленение, газоны, тротуар, автобусные павильоны, ведется установка дорожных </a:t>
            </a:r>
            <a:r>
              <a:rPr lang="ru-RU" sz="1200" dirty="0" smtClean="0"/>
              <a:t>знаков</a:t>
            </a:r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На участке дороги от ул. Семченко </a:t>
            </a:r>
            <a:r>
              <a:rPr lang="ru-RU" sz="1200" dirty="0"/>
              <a:t>до </a:t>
            </a:r>
            <a:r>
              <a:rPr lang="ru-RU" sz="1200" dirty="0" smtClean="0"/>
              <a:t>пр. Декабристов </a:t>
            </a:r>
            <a:r>
              <a:rPr lang="ru-RU" sz="1200" dirty="0"/>
              <a:t>положено основание из песчано-гравийной смеси, на половине есть щебеночная основа и проложен нижний слой </a:t>
            </a:r>
            <a:r>
              <a:rPr lang="ru-RU" sz="1200" dirty="0" smtClean="0"/>
              <a:t>асфальтобетона</a:t>
            </a:r>
            <a:r>
              <a:rPr lang="ru-RU" sz="1200" dirty="0"/>
              <a:t>. Осталось восстановить тротуары, сделать бортовые камни, дорожное покрытие и установить знаки</a:t>
            </a:r>
          </a:p>
        </p:txBody>
      </p:sp>
      <p:pic>
        <p:nvPicPr>
          <p:cNvPr id="7" name="Picture 4" descr="гер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55"/>
            <a:ext cx="8969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39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149080"/>
            <a:ext cx="6784848" cy="111866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Развязка </a:t>
            </a:r>
            <a:br>
              <a:rPr lang="ru-RU" sz="4000" dirty="0" smtClean="0"/>
            </a:br>
            <a:r>
              <a:rPr lang="ru-RU" sz="4000" dirty="0" smtClean="0"/>
              <a:t>«Транссиб – ул. </a:t>
            </a:r>
            <a:r>
              <a:rPr lang="ru-RU" sz="4000" dirty="0"/>
              <a:t>Героев Хасана</a:t>
            </a:r>
            <a:r>
              <a:rPr lang="ru-RU" sz="4000" dirty="0" smtClean="0"/>
              <a:t>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6938" y="5301208"/>
            <a:ext cx="7391400" cy="804862"/>
          </a:xfrm>
        </p:spPr>
        <p:txBody>
          <a:bodyPr>
            <a:normAutofit/>
          </a:bodyPr>
          <a:lstStyle/>
          <a:p>
            <a:r>
              <a:rPr lang="ru-RU" sz="1200" dirty="0" smtClean="0"/>
              <a:t>Проектирование объекта находится в завершающей стадии, </a:t>
            </a:r>
          </a:p>
          <a:p>
            <a:r>
              <a:rPr lang="ru-RU" sz="1200" dirty="0" smtClean="0"/>
              <a:t>в 2016 году планируется приступить к строительству</a:t>
            </a:r>
            <a:endParaRPr lang="ru-RU" sz="1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3" b="15863"/>
          <a:stretch>
            <a:fillRect/>
          </a:stretch>
        </p:blipFill>
        <p:spPr bwMode="auto">
          <a:xfrm>
            <a:off x="925542" y="484992"/>
            <a:ext cx="7462882" cy="3520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гер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55"/>
            <a:ext cx="8969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9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239</TotalTime>
  <Words>531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NewsPrint</vt:lpstr>
      <vt:lpstr>Детские сады</vt:lpstr>
      <vt:lpstr>Дягилевская гимназия</vt:lpstr>
      <vt:lpstr>Спорткомплекс «Победа»</vt:lpstr>
      <vt:lpstr>Театральный фонтан</vt:lpstr>
      <vt:lpstr> Улица Максима Горького</vt:lpstr>
      <vt:lpstr>Площадь Восстания</vt:lpstr>
      <vt:lpstr>Улица Макаренко</vt:lpstr>
      <vt:lpstr>Улица Советской Армии</vt:lpstr>
      <vt:lpstr>   Развязка  «Транссиб – ул. Героев Хасана»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Улица Максима Горького</dc:title>
  <dc:creator>Падерина Дарья Сергеевна</dc:creator>
  <cp:lastModifiedBy>Падерина Дарья Сергеевна</cp:lastModifiedBy>
  <cp:revision>16</cp:revision>
  <dcterms:created xsi:type="dcterms:W3CDTF">2015-11-05T11:13:30Z</dcterms:created>
  <dcterms:modified xsi:type="dcterms:W3CDTF">2015-11-10T12:26:07Z</dcterms:modified>
</cp:coreProperties>
</file>