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12"/>
  </p:notesMasterIdLst>
  <p:sldIdLst>
    <p:sldId id="444" r:id="rId2"/>
    <p:sldId id="437" r:id="rId3"/>
    <p:sldId id="443" r:id="rId4"/>
    <p:sldId id="421" r:id="rId5"/>
    <p:sldId id="381" r:id="rId6"/>
    <p:sldId id="433" r:id="rId7"/>
    <p:sldId id="439" r:id="rId8"/>
    <p:sldId id="440" r:id="rId9"/>
    <p:sldId id="441" r:id="rId10"/>
    <p:sldId id="453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17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33" y="1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CA40CA1C-28A5-4576-9AC7-779ABBC960A6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4" y="4725746"/>
            <a:ext cx="5487033" cy="4476273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333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33" y="9448333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D1CCF98E-BA30-4B6D-90E3-89A7066AF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8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BF7ABF-B83F-4E1F-AA5C-A34F26B02466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2772541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ПРЕДЛОЖЕНИЯ ПО ВНЕСЕНИЮ ИЗМЕНЕНИЙ В ПРАВИЛА ЗЕМЛЕПОЛЬЗОВАНИЯ И ЗАСТРОЙКИ Г.ПЕРМИ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700189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территории расположенной </a:t>
            </a: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кадастровом квартале  59:01:4410998</a:t>
            </a:r>
          </a:p>
        </p:txBody>
      </p:sp>
      <p:pic>
        <p:nvPicPr>
          <p:cNvPr id="30722" name="Picture 2" descr="ПЗЗ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65237"/>
            <a:ext cx="3312368" cy="33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АВТОСТОЯНКИ</a:t>
            </a:r>
            <a:endParaRPr lang="ru-RU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9492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Внутри </a:t>
            </a:r>
            <a:r>
              <a:rPr lang="ru-RU" dirty="0" err="1" smtClean="0"/>
              <a:t>биопарка</a:t>
            </a:r>
            <a:r>
              <a:rPr lang="ru-RU" dirty="0" smtClean="0"/>
              <a:t>, возле </a:t>
            </a:r>
            <a:r>
              <a:rPr lang="ru-RU" dirty="0" err="1" smtClean="0"/>
              <a:t>периметральной</a:t>
            </a:r>
            <a:r>
              <a:rPr lang="ru-RU" dirty="0" smtClean="0"/>
              <a:t> служебной дороги, имеется значительное количество парковочных мест для сотрудников </a:t>
            </a:r>
            <a:r>
              <a:rPr lang="ru-RU" dirty="0" err="1" smtClean="0"/>
              <a:t>биопарка</a:t>
            </a:r>
            <a:r>
              <a:rPr lang="ru-RU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 связи с важностью </a:t>
            </a:r>
            <a:r>
              <a:rPr lang="ru-RU" dirty="0" err="1" smtClean="0"/>
              <a:t>биопарка</a:t>
            </a:r>
            <a:r>
              <a:rPr lang="ru-RU" dirty="0" smtClean="0"/>
              <a:t> и с учетом его ожидаемой посещаемости было принято решение предусмотреть большее количество </a:t>
            </a:r>
            <a:r>
              <a:rPr lang="ru-RU" dirty="0" err="1" smtClean="0"/>
              <a:t>машиномест</a:t>
            </a:r>
            <a:r>
              <a:rPr lang="ru-RU" dirty="0" smtClean="0"/>
              <a:t>, чем это требовалось  действующими нормами.</a:t>
            </a: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Имеются три автостоянки, привязанные к каждому из входов в </a:t>
            </a:r>
            <a:r>
              <a:rPr lang="ru-RU" dirty="0" err="1" smtClean="0"/>
              <a:t>биопарк</a:t>
            </a:r>
            <a:r>
              <a:rPr lang="ru-RU" dirty="0" smtClean="0"/>
              <a:t>.</a:t>
            </a:r>
          </a:p>
        </p:txBody>
      </p:sp>
      <p:pic>
        <p:nvPicPr>
          <p:cNvPr id="7" name="Содержимое 3" descr="ZP-0002 ZONING.jpg"/>
          <p:cNvPicPr>
            <a:picLocks noChangeAspect="1"/>
          </p:cNvPicPr>
          <p:nvPr/>
        </p:nvPicPr>
        <p:blipFill>
          <a:blip r:embed="rId2" cstate="print"/>
          <a:srcRect l="2889" t="4167" r="14770" b="4166"/>
          <a:stretch>
            <a:fillRect/>
          </a:stretch>
        </p:blipFill>
        <p:spPr>
          <a:xfrm>
            <a:off x="852132" y="2060848"/>
            <a:ext cx="4944004" cy="38164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64088" y="4221088"/>
            <a:ext cx="3600400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Восточная автостоянка рассчитана на 207 мест для автомобилей и 10 мест для автотранспорта инвалидов.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0600" y="2474312"/>
            <a:ext cx="3347864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 северной части предусмотрено 170 парковочных мест для автомобилей и 10 мест для автотранспорта инвалидов.</a:t>
            </a:r>
          </a:p>
        </p:txBody>
      </p:sp>
      <p:sp>
        <p:nvSpPr>
          <p:cNvPr id="10" name="Прямоугольник 9"/>
          <p:cNvSpPr/>
          <p:nvPr/>
        </p:nvSpPr>
        <p:spPr>
          <a:xfrm rot="1956263">
            <a:off x="-33041" y="4775447"/>
            <a:ext cx="3274342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Автостоянка предназначена для туристических автобусов (12</a:t>
            </a: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мест), такси (24) и  особых гостей (14).</a:t>
            </a:r>
            <a:endParaRPr lang="ru-RU" sz="1400" dirty="0">
              <a:solidFill>
                <a:srgbClr val="0070C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 flipV="1">
            <a:off x="4788024" y="2708920"/>
            <a:ext cx="612576" cy="24244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4653136"/>
            <a:ext cx="72008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67744" y="4869160"/>
            <a:ext cx="216024" cy="36004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611977"/>
            <a:ext cx="8821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ПРЕДЛОЖЕНИЯ ПО ВНЕСЕНИЮ ИЗМЕНЕНИЙ В ПРАВИЛА ЗЕМЛЕПОЛЬЗОВАНИЯ И ЗАСТРОЙКИ Г.ПЕРМИ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008" y="517170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Площадь рассматриваемой территории, расположенной в кадастровом квартале59:01:4410998, свободной от прав третьих лиц, составляет </a:t>
            </a:r>
            <a:r>
              <a:rPr lang="ru-RU" sz="1600" b="1" dirty="0" smtClean="0"/>
              <a:t>33,4 га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Согласно Генеральному Плану города Перми рассматриваемая территория относится к функциональной зоне </a:t>
            </a:r>
            <a:r>
              <a:rPr lang="ru-RU" sz="1600" b="1" dirty="0" smtClean="0"/>
              <a:t>ТСП-Р</a:t>
            </a:r>
            <a:r>
              <a:rPr lang="ru-RU" sz="1600" dirty="0" smtClean="0"/>
              <a:t> – Зона рекреационных и специальных объектов.</a:t>
            </a:r>
          </a:p>
          <a:p>
            <a:r>
              <a:rPr lang="ru-RU" sz="1600" dirty="0" smtClean="0"/>
              <a:t>В соответствии с ПЗЗ г. Перми рассматриваемая территория расположена в следующих зонах: ГЛ, Ц-2, ЦС-3, С-1, Р-2.</a:t>
            </a:r>
          </a:p>
        </p:txBody>
      </p:sp>
      <p:sp>
        <p:nvSpPr>
          <p:cNvPr id="2" name="AutoShape 2" descr="https://apf.mail.ru/cgi-bin/readmsg/5%20%D0%9A%D0%B0%D1%80%D1%82%D0%B8%D0%BD%D0%BA%D0%B8%20%D0%B2%20%D0%9F%D0%97%20_%20%D0%9C%D0%B0%D0%BA%D0%B5%D1%82.jpg?id=14077590110000000492%3B0%3B1&amp;x-email=natarihter%40mail.ru&amp;exif=1&amp;bs=3189&amp;bl=6807938&amp;ct=image%2Fjpeg&amp;cn=5%20%D0%9A%D0%B0%D1%80%D1%82%D0%B8%D0%BD%D0%BA%D0%B8%20%D0%B2%20%D0%9F%D0%97%20_%20%D0%9C%D0%B0%D0%BA%D0%B5%D1%82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5%20%D0%9A%D0%B0%D1%80%D1%82%D0%B8%D0%BD%D0%BA%D0%B8%20%D0%B2%20%D0%9F%D0%97%20_%20%D0%9C%D0%B0%D0%BA%D0%B5%D1%82.jpg?id=14077590110000000492%3B0%3B1&amp;x-email=natarihter%40mail.ru&amp;exif=1&amp;bs=3189&amp;bl=6807938&amp;ct=image%2Fjpeg&amp;cn=5%20%D0%9A%D0%B0%D1%80%D1%82%D0%B8%D0%BD%D0%BA%D0%B8%20%D0%B2%20%D0%9F%D0%97%20_%20%D0%9C%D0%B0%D0%BA%D0%B5%D1%82.jpg&amp;cte=base6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Николай\Downloads\5 Картинки в ПЗ _ Мак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17516"/>
          <a:stretch/>
        </p:blipFill>
        <p:spPr bwMode="auto">
          <a:xfrm>
            <a:off x="438383" y="1196752"/>
            <a:ext cx="7890124" cy="39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23928" y="1556792"/>
            <a:ext cx="1008112" cy="244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0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04866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сегодняшний день территория, свободная от застройки, представляет собой неблагоустроенную лесопарковую зону.</a:t>
            </a:r>
          </a:p>
          <a:p>
            <a:r>
              <a:rPr lang="ru-RU" sz="1600" dirty="0"/>
              <a:t>Социологический опрос жителей г. Перми выявил низкую степень удовлетворенности условиями отдыха в </a:t>
            </a:r>
            <a:r>
              <a:rPr lang="ru-RU" sz="1600" dirty="0" err="1"/>
              <a:t>Черняевском</a:t>
            </a:r>
            <a:r>
              <a:rPr lang="ru-RU" sz="1600" dirty="0"/>
              <a:t> лесопарке: большая часть горожан </a:t>
            </a:r>
            <a:r>
              <a:rPr lang="ru-RU" sz="1600" dirty="0" smtClean="0"/>
              <a:t>(70%) </a:t>
            </a:r>
            <a:r>
              <a:rPr lang="ru-RU" sz="1600" dirty="0" smtClean="0"/>
              <a:t>не довольны </a:t>
            </a:r>
            <a:r>
              <a:rPr lang="ru-RU" sz="1600" dirty="0"/>
              <a:t>существующим состоянием рекреационной инфраструктуры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109976" cy="2304256"/>
          </a:xfrm>
          <a:prstGeom prst="rect">
            <a:avLst/>
          </a:prstGeom>
          <a:noFill/>
        </p:spPr>
      </p:pic>
      <p:pic>
        <p:nvPicPr>
          <p:cNvPr id="1027" name="Picture 3" descr="D:\фото лес\P133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624478" cy="2714818"/>
          </a:xfrm>
          <a:prstGeom prst="rect">
            <a:avLst/>
          </a:prstGeom>
          <a:noFill/>
        </p:spPr>
      </p:pic>
      <p:pic>
        <p:nvPicPr>
          <p:cNvPr id="1028" name="Picture 4" descr="D:\фото лес\P133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896" y="4437112"/>
            <a:ext cx="3004592" cy="225344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1891"/>
          <a:stretch>
            <a:fillRect/>
          </a:stretch>
        </p:blipFill>
        <p:spPr bwMode="auto">
          <a:xfrm>
            <a:off x="3478298" y="4653136"/>
            <a:ext cx="2245830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570166"/>
            <a:ext cx="589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СУЩЕСТВУЮЩЕЕ СОСТОЯНИЕ ТЕРРИТОРИИ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78298" y="388253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Предлагается ПРЕОБРАЗОВАНИЕ этой территории.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9735" b="9734"/>
          <a:stretch>
            <a:fillRect/>
          </a:stretch>
        </p:blipFill>
        <p:spPr>
          <a:xfrm rot="16200000">
            <a:off x="4393265" y="1663519"/>
            <a:ext cx="4103666" cy="4610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 строительство нового зоопарка на территории за ДКЖ планируется 24га, что составляет 3,5% от общей площади </a:t>
            </a:r>
            <a:r>
              <a:rPr lang="ru-RU" sz="1600" dirty="0" err="1" smtClean="0"/>
              <a:t>Черняевского</a:t>
            </a:r>
            <a:r>
              <a:rPr lang="ru-RU" sz="1600" dirty="0" smtClean="0"/>
              <a:t> лесопарка (690 га), оставшуюся часть леса жители города могут использовать в прежнем режиме.</a:t>
            </a:r>
          </a:p>
          <a:p>
            <a:r>
              <a:rPr lang="ru-RU" sz="1600" dirty="0" smtClean="0"/>
              <a:t>Площадь застройки на 24 га составит – 3,9 га (менее 20%).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80007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80% зоопарков в крупных городах России и 71% лучших зоопарков мира расположены в центре города.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Рассматриваемый участок обладает высокой транспортной доступностью, из любого района города возможно доехать без пересадок, что очень важно для целевой аудитории зоопарка (семьи с детьми). Не потребуется введение новых автобусных маршрутов.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94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pic>
        <p:nvPicPr>
          <p:cNvPr id="1026" name="Picture 2" descr="C:\Users\goreglyad\Google Диск\SUBMISSION 20131119 DRAFT PROJECT\JPG\ZP-006 MASTER PLAN GROUND FLOOR 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4249" r="22837" b="3305"/>
          <a:stretch>
            <a:fillRect/>
          </a:stretch>
        </p:blipFill>
        <p:spPr bwMode="auto">
          <a:xfrm>
            <a:off x="2483768" y="980728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 </a:t>
            </a:r>
            <a:r>
              <a:rPr lang="ru-RU" sz="1600" dirty="0"/>
              <a:t>разработке мастер-плана территории расположение деревьев послужило скелетом проекта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Участки </a:t>
            </a:r>
            <a:r>
              <a:rPr lang="ru-RU" sz="1600" dirty="0"/>
              <a:t>без растительности оставили для строительства зданий (теплых вольеров), что позволило мах сохранить существующие деревья. </a:t>
            </a:r>
          </a:p>
          <a:p>
            <a:r>
              <a:rPr lang="ru-RU" sz="1600" dirty="0" err="1"/>
              <a:t>Тропиночная</a:t>
            </a:r>
            <a:r>
              <a:rPr lang="ru-RU" sz="1600" dirty="0"/>
              <a:t> сеть так же построена с учетом </a:t>
            </a:r>
            <a:r>
              <a:rPr lang="ru-RU" sz="1600" dirty="0" err="1"/>
              <a:t>подеревной</a:t>
            </a:r>
            <a:r>
              <a:rPr lang="ru-RU" sz="1600" dirty="0"/>
              <a:t> съемки</a:t>
            </a:r>
          </a:p>
          <a:p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2413" y="570166"/>
            <a:ext cx="251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МАСТЕР-ПЛАН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68561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Площадь застройки зоопарка составляет 3,9 га из 24га.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56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393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ТЕРРИТОРИИ СВОБОДНОГО ДОСТУПА</a:t>
            </a:r>
          </a:p>
        </p:txBody>
      </p:sp>
      <p:pic>
        <p:nvPicPr>
          <p:cNvPr id="2050" name="Picture 2" descr="C:\Users\Николай\Downloads\_ Территории свободного доступ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11451" b="11852"/>
          <a:stretch/>
        </p:blipFill>
        <p:spPr bwMode="auto">
          <a:xfrm>
            <a:off x="467544" y="987415"/>
            <a:ext cx="7632848" cy="5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60522" y="908720"/>
            <a:ext cx="2709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Предусмотрены 4 благоустроенные зоны свободного доступа, общей площадью 9га.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564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Горегляд_Зоопарк\Вид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8593"/>
            <a:ext cx="8073379" cy="60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3938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  С УЛ.МАЛКОВА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766355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Размещение на земельном участке за ДКЖ зоопарка позволит сохранить этот лесной участок, как озелененный, благоустроенный, приспособленный к отдыху населения.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967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10419"/>
            <a:ext cx="8172400" cy="612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61139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  С УЛ.ПОДЛЕСНАЯ, ШОССЕ КОСМОНАВТОВ – ГЛАВНЫЙ ВХОД</a:t>
            </a:r>
          </a:p>
        </p:txBody>
      </p:sp>
    </p:spTree>
    <p:extLst>
      <p:ext uri="{BB962C8B-B14F-4D97-AF65-F5344CB8AC3E}">
        <p14:creationId xmlns:p14="http://schemas.microsoft.com/office/powerpoint/2010/main" val="46709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9328"/>
            <a:ext cx="8064896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6113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 С УЛ. ЭНГЕЛЬСА – ВХОД СО СТОРОНЫ ДКЖ</a:t>
            </a:r>
          </a:p>
        </p:txBody>
      </p:sp>
    </p:spTree>
    <p:extLst>
      <p:ext uri="{BB962C8B-B14F-4D97-AF65-F5344CB8AC3E}">
        <p14:creationId xmlns:p14="http://schemas.microsoft.com/office/powerpoint/2010/main" val="2198423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2030</TotalTime>
  <Words>440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ПРЕДЛОЖЕНИЯ ПО ВНЕСЕНИЮ ИЗМЕНЕНИЙ В ПРАВИЛА ЗЕМЛЕПОЛЬЗОВАНИЯ И ЗАСТРОЙКИ Г.ПЕРМИ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Пользователь</cp:lastModifiedBy>
  <cp:revision>170</cp:revision>
  <cp:lastPrinted>2014-08-06T09:09:41Z</cp:lastPrinted>
  <dcterms:created xsi:type="dcterms:W3CDTF">2013-11-04T10:49:25Z</dcterms:created>
  <dcterms:modified xsi:type="dcterms:W3CDTF">2014-08-13T05:02:21Z</dcterms:modified>
</cp:coreProperties>
</file>