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5"/>
  </p:sldMasterIdLst>
  <p:notesMasterIdLst>
    <p:notesMasterId r:id="rId16"/>
  </p:notesMasterIdLst>
  <p:handoutMasterIdLst>
    <p:handoutMasterId r:id="rId17"/>
  </p:handoutMasterIdLst>
  <p:sldIdLst>
    <p:sldId id="516" r:id="rId6"/>
    <p:sldId id="534" r:id="rId7"/>
    <p:sldId id="526" r:id="rId8"/>
    <p:sldId id="527" r:id="rId9"/>
    <p:sldId id="528" r:id="rId10"/>
    <p:sldId id="531" r:id="rId11"/>
    <p:sldId id="532" r:id="rId12"/>
    <p:sldId id="533" r:id="rId13"/>
    <p:sldId id="529" r:id="rId14"/>
    <p:sldId id="530" r:id="rId15"/>
  </p:sldIdLst>
  <p:sldSz cx="9144000" cy="5715000" type="screen16x10"/>
  <p:notesSz cx="985678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516"/>
            <p14:sldId id="534"/>
            <p14:sldId id="526"/>
            <p14:sldId id="527"/>
            <p14:sldId id="528"/>
            <p14:sldId id="531"/>
            <p14:sldId id="532"/>
            <p14:sldId id="533"/>
            <p14:sldId id="529"/>
            <p14:sldId id="5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8">
          <p15:clr>
            <a:srgbClr val="A4A3A4"/>
          </p15:clr>
        </p15:guide>
        <p15:guide id="2" orient="horz" pos="840">
          <p15:clr>
            <a:srgbClr val="A4A3A4"/>
          </p15:clr>
        </p15:guide>
        <p15:guide id="3" pos="432">
          <p15:clr>
            <a:srgbClr val="A4A3A4"/>
          </p15:clr>
        </p15:guide>
        <p15:guide id="4" pos="4800">
          <p15:clr>
            <a:srgbClr val="A4A3A4"/>
          </p15:clr>
        </p15:guide>
        <p15:guide id="5" orient="horz" pos="1272">
          <p15:clr>
            <a:srgbClr val="A4A3A4"/>
          </p15:clr>
        </p15:guide>
        <p15:guide id="6" orient="horz" pos="3096">
          <p15:clr>
            <a:srgbClr val="A4A3A4"/>
          </p15:clr>
        </p15:guide>
        <p15:guide id="7" orient="horz" pos="1800">
          <p15:clr>
            <a:srgbClr val="A4A3A4"/>
          </p15:clr>
        </p15:guide>
        <p15:guide id="8" pos="3120">
          <p15:clr>
            <a:srgbClr val="A4A3A4"/>
          </p15:clr>
        </p15:guide>
        <p15:guide id="9" pos="336">
          <p15:clr>
            <a:srgbClr val="A4A3A4"/>
          </p15:clr>
        </p15:guide>
        <p15:guide id="10" orient="horz" pos="216">
          <p15:clr>
            <a:srgbClr val="A4A3A4"/>
          </p15:clr>
        </p15:guide>
        <p15:guide id="11" orient="horz" pos="3240">
          <p15:clr>
            <a:srgbClr val="A4A3A4"/>
          </p15:clr>
        </p15:guide>
        <p15:guide id="12" orient="horz" pos="1320">
          <p15:clr>
            <a:srgbClr val="A4A3A4"/>
          </p15:clr>
        </p15:guide>
        <p15:guide id="13" orient="horz" pos="744">
          <p15:clr>
            <a:srgbClr val="A4A3A4"/>
          </p15:clr>
        </p15:guide>
        <p15:guide id="14" pos="5472">
          <p15:clr>
            <a:srgbClr val="A4A3A4"/>
          </p15:clr>
        </p15:guide>
        <p15:guide id="15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  <p15:guide id="3" pos="31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ева Евгения Исмаиловна" initials="АЕ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AE7"/>
    <a:srgbClr val="EE7400"/>
    <a:srgbClr val="99DEF9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7" autoAdjust="0"/>
    <p:restoredTop sz="92362" autoAdjust="0"/>
  </p:normalViewPr>
  <p:slideViewPr>
    <p:cSldViewPr>
      <p:cViewPr>
        <p:scale>
          <a:sx n="125" d="100"/>
          <a:sy n="125" d="100"/>
        </p:scale>
        <p:origin x="-672" y="576"/>
      </p:cViewPr>
      <p:guideLst>
        <p:guide orient="horz" pos="168"/>
        <p:guide orient="horz" pos="840"/>
        <p:guide orient="horz" pos="1272"/>
        <p:guide orient="horz" pos="3096"/>
        <p:guide orient="horz" pos="1800"/>
        <p:guide orient="horz" pos="216"/>
        <p:guide orient="horz" pos="3240"/>
        <p:guide orient="horz" pos="1320"/>
        <p:guide orient="horz" pos="744"/>
        <p:guide pos="432"/>
        <p:guide pos="4800"/>
        <p:guide pos="3120"/>
        <p:guide pos="336"/>
        <p:guide pos="547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-1668" y="-84"/>
      </p:cViewPr>
      <p:guideLst>
        <p:guide orient="horz" pos="2141"/>
        <p:guide pos="3127"/>
        <p:guide pos="31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3804" y="0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8B54E5FD-8866-434C-AA33-B938461681DB}" type="datetimeFigureOut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5903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3804" y="6455903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7E00ED29-90E2-43FF-86F3-4E77C92A28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3804" y="0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/>
          <a:lstStyle>
            <a:lvl1pPr algn="r">
              <a:defRPr sz="1400"/>
            </a:lvl1pPr>
          </a:lstStyle>
          <a:p>
            <a:fld id="{D904510E-41AC-4AFE-B7D5-393418535B25}" type="datetimeFigureOut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09588"/>
            <a:ext cx="40782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925" tIns="51462" rIns="102925" bIns="514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vert="horz" lIns="102925" tIns="51462" rIns="102925" bIns="51462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5903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3804" y="6455903"/>
            <a:ext cx="4271275" cy="339884"/>
          </a:xfrm>
          <a:prstGeom prst="rect">
            <a:avLst/>
          </a:prstGeom>
        </p:spPr>
        <p:txBody>
          <a:bodyPr vert="horz" lIns="102925" tIns="51462" rIns="102925" bIns="51462" rtlCol="0" anchor="b"/>
          <a:lstStyle>
            <a:lvl1pPr algn="r">
              <a:defRPr sz="1400"/>
            </a:lvl1pPr>
          </a:lstStyle>
          <a:p>
            <a:fld id="{F38050DD-3A5E-4293-9AE9-53DA622CC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50DD-3A5E-4293-9AE9-53DA622CCA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5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3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3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8"/>
            <a:ext cx="9259576" cy="5717788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7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93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4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</a:tbl>
          </a:graphicData>
        </a:graphic>
      </p:graphicFrame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4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420526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</a:tbl>
          </a:graphicData>
        </a:graphic>
      </p:graphicFrame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7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7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4478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4478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4478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4478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4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89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39624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3886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9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39624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3886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1078903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4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29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17" name="Текст 2"/>
          <p:cNvSpPr>
            <a:spLocks noGrp="1"/>
          </p:cNvSpPr>
          <p:nvPr>
            <p:ph type="body" idx="10"/>
          </p:nvPr>
        </p:nvSpPr>
        <p:spPr>
          <a:xfrm>
            <a:off x="457200" y="69875"/>
            <a:ext cx="4800600" cy="2730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0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7010400" cy="685800"/>
          </a:xfrm>
        </p:spPr>
        <p:txBody>
          <a:bodyPr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5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4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56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7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8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0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04" r:id="rId12"/>
    <p:sldLayoutId id="2147483713" r:id="rId13"/>
    <p:sldLayoutId id="2147483715" r:id="rId14"/>
    <p:sldLayoutId id="2147483711" r:id="rId15"/>
    <p:sldLayoutId id="2147483729" r:id="rId16"/>
    <p:sldLayoutId id="2147483708" r:id="rId17"/>
    <p:sldLayoutId id="2147483730" r:id="rId18"/>
    <p:sldLayoutId id="2147483706" r:id="rId19"/>
    <p:sldLayoutId id="2147483731" r:id="rId20"/>
    <p:sldLayoutId id="2147483709" r:id="rId21"/>
    <p:sldLayoutId id="2147483732" r:id="rId22"/>
    <p:sldLayoutId id="2147483710" r:id="rId23"/>
    <p:sldLayoutId id="2147483733" r:id="rId24"/>
    <p:sldLayoutId id="2147483705" r:id="rId25"/>
    <p:sldLayoutId id="2147483712" r:id="rId26"/>
    <p:sldLayoutId id="2147483734" r:id="rId27"/>
    <p:sldLayoutId id="2147483735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14700"/>
            <a:ext cx="8229600" cy="152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организации системы платных парковок в Перми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762500"/>
            <a:ext cx="3733800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ru-RU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5181600"/>
            <a:ext cx="2209800" cy="381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13 июля 2016 г.</a:t>
            </a:r>
          </a:p>
        </p:txBody>
      </p:sp>
    </p:spTree>
    <p:extLst>
      <p:ext uri="{BB962C8B-B14F-4D97-AF65-F5344CB8AC3E}">
        <p14:creationId xmlns:p14="http://schemas.microsoft.com/office/powerpoint/2010/main" val="42566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714500"/>
            <a:ext cx="8229600" cy="1523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79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Муниципальный </a:t>
            </a:r>
            <a:r>
              <a:rPr lang="ru-RU" sz="2000" dirty="0"/>
              <a:t>контракт </a:t>
            </a:r>
            <a:r>
              <a:rPr lang="ru-RU" sz="2000" dirty="0" smtClean="0"/>
              <a:t>с </a:t>
            </a:r>
            <a:br>
              <a:rPr lang="ru-RU" sz="2000" dirty="0" smtClean="0"/>
            </a:br>
            <a:r>
              <a:rPr lang="ru-RU" sz="2000" dirty="0" smtClean="0"/>
              <a:t>МКУ «Пермская </a:t>
            </a:r>
            <a:r>
              <a:rPr lang="ru-RU" sz="2000" dirty="0"/>
              <a:t>дирекция дорожного </a:t>
            </a:r>
            <a:r>
              <a:rPr lang="ru-RU" sz="2000" dirty="0" smtClean="0"/>
              <a:t>движения»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760" y="1257299"/>
            <a:ext cx="8244840" cy="533401"/>
          </a:xfrm>
          <a:prstGeom prst="roundRect">
            <a:avLst/>
          </a:prstGeom>
          <a:solidFill>
            <a:srgbClr val="00AA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контракта: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0400" y="1965960"/>
            <a:ext cx="4876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 smtClean="0">
                <a:solidFill>
                  <a:srgbClr val="00AAE7"/>
                </a:solidFill>
              </a:rPr>
              <a:t>Создание, администрирование системы внесения платежей за использование на платной основе парковок (парковочных мест), расположенных на автомобильных дорогах общего пользования местного значения г. Перми</a:t>
            </a:r>
            <a:r>
              <a:rPr lang="ru-RU" sz="1400" dirty="0">
                <a:solidFill>
                  <a:srgbClr val="00AAE7"/>
                </a:solidFill>
              </a:rPr>
              <a:t>, а также </a:t>
            </a:r>
            <a:r>
              <a:rPr lang="ru-RU" sz="1400" dirty="0" smtClean="0">
                <a:solidFill>
                  <a:srgbClr val="00AAE7"/>
                </a:solidFill>
              </a:rPr>
              <a:t>хранение </a:t>
            </a:r>
            <a:r>
              <a:rPr lang="ru-RU" sz="1400" dirty="0">
                <a:solidFill>
                  <a:srgbClr val="00AAE7"/>
                </a:solidFill>
              </a:rPr>
              <a:t>и </a:t>
            </a:r>
            <a:r>
              <a:rPr lang="ru-RU" sz="1400" dirty="0" smtClean="0">
                <a:solidFill>
                  <a:srgbClr val="00AAE7"/>
                </a:solidFill>
              </a:rPr>
              <a:t>передача </a:t>
            </a:r>
            <a:r>
              <a:rPr lang="ru-RU" sz="1400" dirty="0">
                <a:solidFill>
                  <a:srgbClr val="00AAE7"/>
                </a:solidFill>
              </a:rPr>
              <a:t>информации по использованию парковочных мест в заинтересованные службы.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43100"/>
            <a:ext cx="2377440" cy="19191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760" y="4097238"/>
            <a:ext cx="8244840" cy="533401"/>
          </a:xfrm>
          <a:prstGeom prst="roundRect">
            <a:avLst/>
          </a:prstGeom>
          <a:solidFill>
            <a:srgbClr val="00AA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Затраты бюджета -  0 рублей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6600" y="3566398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Общее парковочное  пространство - не менее 2 500 мест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760" y="4826437"/>
            <a:ext cx="8244840" cy="533401"/>
          </a:xfrm>
          <a:prstGeom prst="roundRect">
            <a:avLst/>
          </a:prstGeom>
          <a:solidFill>
            <a:srgbClr val="00AA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парковочных зон  -  15 августа  2016г.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6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Создание </a:t>
            </a:r>
            <a:r>
              <a:rPr lang="ru-RU" sz="2000" dirty="0" smtClean="0"/>
              <a:t>системы </a:t>
            </a:r>
            <a:r>
              <a:rPr lang="ru-RU" sz="2000" dirty="0"/>
              <a:t>платных парковок </a:t>
            </a:r>
            <a:r>
              <a:rPr lang="ru-RU" sz="2000" dirty="0" smtClean="0"/>
              <a:t>в Перми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1257300"/>
            <a:ext cx="487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Установка </a:t>
            </a:r>
            <a:r>
              <a:rPr lang="ru-RU" sz="1400" dirty="0" err="1" smtClean="0">
                <a:solidFill>
                  <a:srgbClr val="00AAE7"/>
                </a:solidFill>
              </a:rPr>
              <a:t>паркоматов</a:t>
            </a:r>
            <a:r>
              <a:rPr lang="ru-RU" sz="1400" dirty="0" smtClean="0">
                <a:solidFill>
                  <a:srgbClr val="00AAE7"/>
                </a:solidFill>
              </a:rPr>
              <a:t>, их подключение </a:t>
            </a:r>
            <a:r>
              <a:rPr lang="ru-RU" sz="1400" dirty="0">
                <a:solidFill>
                  <a:srgbClr val="00AAE7"/>
                </a:solidFill>
              </a:rPr>
              <a:t>к сетям </a:t>
            </a:r>
            <a:r>
              <a:rPr lang="ru-RU" sz="1400" dirty="0" smtClean="0">
                <a:solidFill>
                  <a:srgbClr val="00AAE7"/>
                </a:solidFill>
              </a:rPr>
              <a:t>электроснабжения.</a:t>
            </a:r>
          </a:p>
          <a:p>
            <a:pPr marL="0" lvl="1"/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Обеспечение </a:t>
            </a:r>
            <a:r>
              <a:rPr lang="ru-RU" sz="1400" dirty="0" smtClean="0">
                <a:solidFill>
                  <a:srgbClr val="00AAE7"/>
                </a:solidFill>
              </a:rPr>
              <a:t>парковок дорожными </a:t>
            </a:r>
            <a:r>
              <a:rPr lang="ru-RU" sz="1400" dirty="0">
                <a:solidFill>
                  <a:srgbClr val="00AAE7"/>
                </a:solidFill>
              </a:rPr>
              <a:t>знаками и информационными </a:t>
            </a:r>
            <a:r>
              <a:rPr lang="ru-RU" sz="1400" dirty="0" smtClean="0">
                <a:solidFill>
                  <a:srgbClr val="00AAE7"/>
                </a:solidFill>
              </a:rPr>
              <a:t>щитами (</a:t>
            </a:r>
            <a:r>
              <a:rPr lang="en-US" sz="1400" dirty="0" smtClean="0">
                <a:solidFill>
                  <a:srgbClr val="00AAE7"/>
                </a:solidFill>
              </a:rPr>
              <a:t>1473 </a:t>
            </a:r>
            <a:r>
              <a:rPr lang="ru-RU" sz="1400" dirty="0" smtClean="0">
                <a:solidFill>
                  <a:srgbClr val="00AAE7"/>
                </a:solidFill>
              </a:rPr>
              <a:t>знака).</a:t>
            </a:r>
          </a:p>
          <a:p>
            <a:pPr marL="0" lvl="1"/>
            <a:endParaRPr lang="ru-RU" sz="1400" dirty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Установка серверного </a:t>
            </a:r>
            <a:r>
              <a:rPr lang="ru-RU" sz="1400" dirty="0" smtClean="0">
                <a:solidFill>
                  <a:srgbClr val="00AAE7"/>
                </a:solidFill>
                <a:latin typeface="+mj-lt"/>
              </a:rPr>
              <a:t>оборудования</a:t>
            </a:r>
            <a:r>
              <a:rPr lang="ru-RU" sz="1400" dirty="0" smtClean="0">
                <a:solidFill>
                  <a:srgbClr val="00AAE7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lvl="1"/>
            <a:endParaRPr lang="ru-RU" sz="1400" dirty="0" smtClean="0">
              <a:solidFill>
                <a:srgbClr val="00AAE7"/>
              </a:solidFill>
              <a:latin typeface="+mj-lt"/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Передача </a:t>
            </a:r>
            <a:r>
              <a:rPr lang="ru-RU" sz="1400" dirty="0">
                <a:solidFill>
                  <a:srgbClr val="00AAE7"/>
                </a:solidFill>
              </a:rPr>
              <a:t>и </a:t>
            </a:r>
            <a:r>
              <a:rPr lang="ru-RU" sz="1400" dirty="0" smtClean="0">
                <a:solidFill>
                  <a:srgbClr val="00AAE7"/>
                </a:solidFill>
              </a:rPr>
              <a:t>обработка </a:t>
            </a:r>
            <a:r>
              <a:rPr lang="ru-RU" sz="1400" dirty="0">
                <a:solidFill>
                  <a:srgbClr val="00AAE7"/>
                </a:solidFill>
              </a:rPr>
              <a:t>данных с мобильных и стационарных средств фото- и </a:t>
            </a:r>
            <a:r>
              <a:rPr lang="ru-RU" sz="1400" dirty="0" err="1" smtClean="0">
                <a:solidFill>
                  <a:srgbClr val="00AAE7"/>
                </a:solidFill>
              </a:rPr>
              <a:t>видеофиксации</a:t>
            </a:r>
            <a:r>
              <a:rPr lang="ru-RU" sz="1400" dirty="0" smtClean="0">
                <a:solidFill>
                  <a:srgbClr val="00AAE7"/>
                </a:solidFill>
              </a:rPr>
              <a:t>. </a:t>
            </a:r>
          </a:p>
          <a:p>
            <a:pPr marL="0" lvl="1"/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Соглашения </a:t>
            </a:r>
            <a:r>
              <a:rPr lang="ru-RU" sz="1400" dirty="0">
                <a:solidFill>
                  <a:srgbClr val="00AAE7"/>
                </a:solidFill>
              </a:rPr>
              <a:t>с банками-</a:t>
            </a:r>
            <a:r>
              <a:rPr lang="ru-RU" sz="1400" dirty="0" err="1">
                <a:solidFill>
                  <a:srgbClr val="00AAE7"/>
                </a:solidFill>
              </a:rPr>
              <a:t>эквайерами</a:t>
            </a:r>
            <a:r>
              <a:rPr lang="ru-RU" sz="1400" dirty="0">
                <a:solidFill>
                  <a:srgbClr val="00AAE7"/>
                </a:solidFill>
              </a:rPr>
              <a:t>, операторами мобильной коммерции, </a:t>
            </a:r>
            <a:r>
              <a:rPr lang="ru-RU" sz="1400" dirty="0" err="1">
                <a:solidFill>
                  <a:srgbClr val="00AAE7"/>
                </a:solidFill>
              </a:rPr>
              <a:t>агрегаторами</a:t>
            </a:r>
            <a:r>
              <a:rPr lang="ru-RU" sz="1400" dirty="0">
                <a:solidFill>
                  <a:srgbClr val="00AAE7"/>
                </a:solidFill>
              </a:rPr>
              <a:t> интернет-платежей, поставщиками услуг платежных </a:t>
            </a:r>
            <a:r>
              <a:rPr lang="ru-RU" sz="1400" dirty="0" smtClean="0">
                <a:solidFill>
                  <a:srgbClr val="00AAE7"/>
                </a:solidFill>
              </a:rPr>
              <a:t>терминалов</a:t>
            </a:r>
            <a:r>
              <a:rPr lang="ru-RU" sz="1400" dirty="0">
                <a:solidFill>
                  <a:srgbClr val="00AAE7"/>
                </a:solidFill>
              </a:rPr>
              <a:t>.</a:t>
            </a:r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Организация </a:t>
            </a:r>
            <a:r>
              <a:rPr lang="ru-RU" sz="1400" dirty="0">
                <a:solidFill>
                  <a:srgbClr val="00AAE7"/>
                </a:solidFill>
              </a:rPr>
              <a:t>централизованного контроля всех типов платежей за услуги платных парковок.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8" y="1485900"/>
            <a:ext cx="3238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Размещение платных парковок в Перми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181100"/>
            <a:ext cx="4114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1400" b="1" dirty="0">
                <a:solidFill>
                  <a:srgbClr val="00AAE7"/>
                </a:solidFill>
              </a:rPr>
              <a:t>Платные парковки будут ограничены </a:t>
            </a:r>
            <a:r>
              <a:rPr lang="ru-RU" sz="1400" b="1" dirty="0" smtClean="0">
                <a:solidFill>
                  <a:srgbClr val="00AAE7"/>
                </a:solidFill>
              </a:rPr>
              <a:t>улицами:</a:t>
            </a:r>
          </a:p>
          <a:p>
            <a:pPr marL="0" lvl="1" algn="ctr"/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Попова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Пушкина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Николая </a:t>
            </a:r>
            <a:r>
              <a:rPr lang="ru-RU" sz="1400" dirty="0" smtClean="0">
                <a:solidFill>
                  <a:srgbClr val="00AAE7"/>
                </a:solidFill>
              </a:rPr>
              <a:t>Островского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Советская </a:t>
            </a:r>
            <a:r>
              <a:rPr lang="ru-RU" sz="1400" dirty="0">
                <a:solidFill>
                  <a:srgbClr val="00AAE7"/>
                </a:solidFill>
              </a:rPr>
              <a:t>(от ул. Николая Островского до ул. Максима </a:t>
            </a:r>
            <a:r>
              <a:rPr lang="ru-RU" sz="1400" dirty="0" smtClean="0">
                <a:solidFill>
                  <a:srgbClr val="00AAE7"/>
                </a:solidFill>
              </a:rPr>
              <a:t>Горького) </a:t>
            </a:r>
          </a:p>
          <a:p>
            <a:pPr marL="0" lvl="1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Монастырская </a:t>
            </a:r>
            <a:r>
              <a:rPr lang="ru-RU" sz="1400" dirty="0">
                <a:solidFill>
                  <a:srgbClr val="00AAE7"/>
                </a:solidFill>
              </a:rPr>
              <a:t>(от площади Перми I до ул. Газеты «Звезда</a:t>
            </a:r>
            <a:r>
              <a:rPr lang="ru-RU" sz="1400" dirty="0" smtClean="0">
                <a:solidFill>
                  <a:srgbClr val="00AAE7"/>
                </a:solidFill>
              </a:rPr>
              <a:t>»)</a:t>
            </a:r>
          </a:p>
          <a:p>
            <a:pPr marL="0" lvl="1"/>
            <a:endParaRPr lang="ru-RU" sz="1400" dirty="0" smtClean="0">
              <a:solidFill>
                <a:srgbClr val="00AAE7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Окулова (от ул. Газеты «Звезда» до ул. Попова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86400" y="4838700"/>
            <a:ext cx="3352800" cy="6858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Режим работы: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понедельник – пятница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08:30 до 19:30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t="20809" r="11812" b="5074"/>
          <a:stretch/>
        </p:blipFill>
        <p:spPr bwMode="auto">
          <a:xfrm>
            <a:off x="228600" y="1323975"/>
            <a:ext cx="4343400" cy="3971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2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Оплата парковочных мест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1104900"/>
            <a:ext cx="8915400" cy="762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FFFFFF"/>
                </a:solidFill>
              </a:rPr>
              <a:t>На основании решения Пермской Городской Думы от 26.05.2015 №111 «Об утверждении Методики расчета и максимального размера платы за пользование на платной основе парковками (парковочными местами), расположенными на автомобильных дорогах общего пользования местного значения города Перми</a:t>
            </a:r>
            <a:r>
              <a:rPr lang="ru-RU" sz="1200" dirty="0" smtClean="0">
                <a:solidFill>
                  <a:srgbClr val="FFFFFF"/>
                </a:solidFill>
              </a:rPr>
              <a:t>», </a:t>
            </a:r>
            <a:r>
              <a:rPr lang="ru-RU" sz="1200" dirty="0"/>
              <a:t>стоимость парковки составит </a:t>
            </a:r>
            <a:r>
              <a:rPr lang="ru-RU" sz="1400" dirty="0"/>
              <a:t>15 рублей в </a:t>
            </a:r>
            <a:r>
              <a:rPr lang="ru-RU" sz="1400" dirty="0" smtClean="0"/>
              <a:t>час.</a:t>
            </a:r>
            <a:endParaRPr lang="ru-RU" sz="1400" dirty="0" smtClean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19300"/>
            <a:ext cx="3733799" cy="2590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59580" y="1943100"/>
            <a:ext cx="44161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err="1" smtClean="0">
                <a:solidFill>
                  <a:srgbClr val="00AAE7"/>
                </a:solidFill>
              </a:rPr>
              <a:t>Паркомат</a:t>
            </a:r>
            <a:endParaRPr lang="ru-RU" sz="1200" dirty="0" smtClean="0">
              <a:solidFill>
                <a:srgbClr val="00AAE7"/>
              </a:solidFill>
            </a:endParaRP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AAE7"/>
                </a:solidFill>
              </a:rPr>
              <a:t>SMS </a:t>
            </a:r>
            <a:r>
              <a:rPr lang="ru-RU" sz="1200" dirty="0">
                <a:solidFill>
                  <a:srgbClr val="00AAE7"/>
                </a:solidFill>
              </a:rPr>
              <a:t>с мобильного </a:t>
            </a:r>
            <a:r>
              <a:rPr lang="ru-RU" sz="1200" dirty="0" smtClean="0">
                <a:solidFill>
                  <a:srgbClr val="00AAE7"/>
                </a:solidFill>
              </a:rPr>
              <a:t>телефона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Банковская карта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Банковский счет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Терминалы </a:t>
            </a:r>
            <a:r>
              <a:rPr lang="ru-RU" sz="1200" dirty="0">
                <a:solidFill>
                  <a:srgbClr val="00AAE7"/>
                </a:solidFill>
              </a:rPr>
              <a:t>приема платежей</a:t>
            </a: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Приложение </a:t>
            </a:r>
            <a:r>
              <a:rPr lang="ru-RU" sz="1200" dirty="0">
                <a:solidFill>
                  <a:srgbClr val="00AAE7"/>
                </a:solidFill>
              </a:rPr>
              <a:t>для мобильных устройств </a:t>
            </a:r>
            <a:r>
              <a:rPr lang="ru-RU" sz="1200" dirty="0" smtClean="0">
                <a:solidFill>
                  <a:srgbClr val="00AAE7"/>
                </a:solidFill>
              </a:rPr>
              <a:t>под </a:t>
            </a:r>
            <a:r>
              <a:rPr lang="ru-RU" sz="1200">
                <a:solidFill>
                  <a:srgbClr val="00AAE7"/>
                </a:solidFill>
              </a:rPr>
              <a:t>управлением </a:t>
            </a:r>
            <a:r>
              <a:rPr lang="ru-RU" sz="1200" smtClean="0">
                <a:solidFill>
                  <a:srgbClr val="00AAE7"/>
                </a:solidFill>
              </a:rPr>
              <a:t>ОС iOS</a:t>
            </a:r>
            <a:r>
              <a:rPr lang="ru-RU" sz="1200" dirty="0">
                <a:solidFill>
                  <a:srgbClr val="00AAE7"/>
                </a:solidFill>
              </a:rPr>
              <a:t>, </a:t>
            </a:r>
            <a:r>
              <a:rPr lang="ru-RU" sz="1200" dirty="0" err="1">
                <a:solidFill>
                  <a:srgbClr val="00AAE7"/>
                </a:solidFill>
              </a:rPr>
              <a:t>Android</a:t>
            </a:r>
            <a:r>
              <a:rPr lang="ru-RU" sz="1200" dirty="0">
                <a:solidFill>
                  <a:srgbClr val="00AAE7"/>
                </a:solidFill>
              </a:rPr>
              <a:t>, </a:t>
            </a:r>
            <a:r>
              <a:rPr lang="ru-RU" sz="1200" dirty="0" err="1">
                <a:solidFill>
                  <a:srgbClr val="00AAE7"/>
                </a:solidFill>
              </a:rPr>
              <a:t>Windows</a:t>
            </a:r>
            <a:r>
              <a:rPr lang="ru-RU" sz="1200" dirty="0">
                <a:solidFill>
                  <a:srgbClr val="00AAE7"/>
                </a:solidFill>
              </a:rPr>
              <a:t> </a:t>
            </a:r>
            <a:r>
              <a:rPr lang="ru-RU" sz="1200" dirty="0" err="1" smtClean="0">
                <a:solidFill>
                  <a:srgbClr val="00AAE7"/>
                </a:solidFill>
              </a:rPr>
              <a:t>Phone</a:t>
            </a:r>
            <a:endParaRPr lang="ru-RU" sz="1200" dirty="0" smtClean="0">
              <a:solidFill>
                <a:srgbClr val="00AAE7"/>
              </a:solidFill>
            </a:endParaRPr>
          </a:p>
          <a:p>
            <a:pPr marL="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Личный </a:t>
            </a:r>
            <a:r>
              <a:rPr lang="ru-RU" sz="1200" dirty="0">
                <a:solidFill>
                  <a:srgbClr val="00AAE7"/>
                </a:solidFill>
              </a:rPr>
              <a:t>кабинет пользователя на информационном парковочном </a:t>
            </a:r>
            <a:r>
              <a:rPr lang="ru-RU" sz="1200" dirty="0" smtClean="0">
                <a:solidFill>
                  <a:srgbClr val="00AAE7"/>
                </a:solidFill>
              </a:rPr>
              <a:t>портале</a:t>
            </a:r>
            <a:endParaRPr lang="ru-RU" sz="1200" dirty="0">
              <a:solidFill>
                <a:srgbClr val="00AAE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89158"/>
            <a:ext cx="998395" cy="635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38700"/>
            <a:ext cx="838200" cy="691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28" y="4686300"/>
            <a:ext cx="1016372" cy="838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90" y="4838700"/>
            <a:ext cx="895810" cy="769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3824"/>
            <a:ext cx="762000" cy="810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838700"/>
            <a:ext cx="739749" cy="739749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038600" y="4343757"/>
            <a:ext cx="5029200" cy="4572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Установка информационных щитов с описанием вариантов оплаты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Оборудование системы платных парковок Перми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" y="1257300"/>
            <a:ext cx="8610600" cy="6858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рамках муниципального контракта будут установлены 45 </a:t>
            </a:r>
            <a:r>
              <a:rPr lang="ru-RU" sz="1400" dirty="0" err="1" smtClean="0">
                <a:solidFill>
                  <a:schemeClr val="bg1"/>
                </a:solidFill>
              </a:rPr>
              <a:t>паркоматов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095500"/>
            <a:ext cx="3080757" cy="3276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0400" y="2171700"/>
            <a:ext cx="5562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Интерфейс на русском и английском </a:t>
            </a:r>
            <a:r>
              <a:rPr lang="ru-RU" sz="1400" dirty="0" smtClean="0">
                <a:solidFill>
                  <a:srgbClr val="00AAE7"/>
                </a:solidFill>
              </a:rPr>
              <a:t>языках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Инструкция для </a:t>
            </a:r>
            <a:r>
              <a:rPr lang="ru-RU" sz="1400" dirty="0" smtClean="0">
                <a:solidFill>
                  <a:srgbClr val="00AAE7"/>
                </a:solidFill>
              </a:rPr>
              <a:t>пользователя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Сенсорный </a:t>
            </a:r>
            <a:r>
              <a:rPr lang="ru-RU" sz="1400" dirty="0" smtClean="0">
                <a:solidFill>
                  <a:srgbClr val="00AAE7"/>
                </a:solidFill>
              </a:rPr>
              <a:t>экран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AAE7"/>
                </a:solidFill>
              </a:rPr>
              <a:t>PIN</a:t>
            </a:r>
            <a:r>
              <a:rPr lang="ru-RU" sz="1400" dirty="0">
                <a:solidFill>
                  <a:srgbClr val="00AAE7"/>
                </a:solidFill>
              </a:rPr>
              <a:t>-клавиатура 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Автоматическое </a:t>
            </a:r>
            <a:r>
              <a:rPr lang="ru-RU" sz="1400" dirty="0">
                <a:solidFill>
                  <a:srgbClr val="00AAE7"/>
                </a:solidFill>
              </a:rPr>
              <a:t>распознавание типа предлагаемой к оплате банковской </a:t>
            </a:r>
            <a:r>
              <a:rPr lang="ru-RU" sz="1400" dirty="0" smtClean="0">
                <a:solidFill>
                  <a:srgbClr val="00AAE7"/>
                </a:solidFill>
              </a:rPr>
              <a:t>карты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AAE7"/>
                </a:solidFill>
              </a:rPr>
              <a:t>Система </a:t>
            </a:r>
            <a:r>
              <a:rPr lang="ru-RU" sz="1400" dirty="0" err="1">
                <a:solidFill>
                  <a:srgbClr val="00AAE7"/>
                </a:solidFill>
              </a:rPr>
              <a:t>антискимминга</a:t>
            </a:r>
            <a:r>
              <a:rPr lang="ru-RU" sz="1400" dirty="0">
                <a:solidFill>
                  <a:srgbClr val="00AAE7"/>
                </a:solidFill>
              </a:rPr>
              <a:t>, предотвращающая возможность похищения данных </a:t>
            </a:r>
            <a:r>
              <a:rPr lang="ru-RU" sz="1400" dirty="0" smtClean="0">
                <a:solidFill>
                  <a:srgbClr val="00AAE7"/>
                </a:solidFill>
              </a:rPr>
              <a:t>банковских </a:t>
            </a:r>
            <a:r>
              <a:rPr lang="ru-RU" sz="1400" dirty="0">
                <a:solidFill>
                  <a:srgbClr val="00AAE7"/>
                </a:solidFill>
              </a:rPr>
              <a:t>карт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Защита </a:t>
            </a:r>
            <a:r>
              <a:rPr lang="ru-RU" sz="1400" dirty="0">
                <a:solidFill>
                  <a:srgbClr val="00AAE7"/>
                </a:solidFill>
              </a:rPr>
              <a:t>от вандалов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AAE7"/>
                </a:solidFill>
              </a:rPr>
              <a:t>Работоспособность при </a:t>
            </a:r>
            <a:r>
              <a:rPr lang="ru-RU" sz="1400" dirty="0">
                <a:solidFill>
                  <a:srgbClr val="00AAE7"/>
                </a:solidFill>
              </a:rPr>
              <a:t>диапазоне температур от </a:t>
            </a:r>
            <a:r>
              <a:rPr lang="ru-RU" sz="1400" dirty="0" smtClean="0">
                <a:solidFill>
                  <a:srgbClr val="00AAE7"/>
                </a:solidFill>
              </a:rPr>
              <a:t>-40°C </a:t>
            </a:r>
            <a:r>
              <a:rPr lang="ru-RU" sz="1400" dirty="0">
                <a:solidFill>
                  <a:srgbClr val="00AAE7"/>
                </a:solidFill>
              </a:rPr>
              <a:t>до </a:t>
            </a:r>
            <a:r>
              <a:rPr lang="ru-RU" sz="1400" dirty="0" smtClean="0">
                <a:solidFill>
                  <a:srgbClr val="00AAE7"/>
                </a:solidFill>
              </a:rPr>
              <a:t>+60°C </a:t>
            </a:r>
            <a:r>
              <a:rPr lang="ru-RU" sz="1400" dirty="0">
                <a:solidFill>
                  <a:srgbClr val="00AAE7"/>
                </a:solidFill>
              </a:rPr>
              <a:t>при относительной влажности до 97% при </a:t>
            </a:r>
            <a:r>
              <a:rPr lang="ru-RU" sz="1400" dirty="0" smtClean="0">
                <a:solidFill>
                  <a:srgbClr val="00AAE7"/>
                </a:solidFill>
              </a:rPr>
              <a:t>55°C</a:t>
            </a:r>
            <a:endParaRPr lang="ru-RU" sz="1400" dirty="0">
              <a:solidFill>
                <a:srgbClr val="00AA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Техническая поддержка системы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400" y="1181100"/>
            <a:ext cx="8686800" cy="5334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Проект реализуется на телекоммуникационной инфраструктуре «Ростелеком»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395835"/>
            <a:ext cx="830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2933700"/>
            <a:ext cx="495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AAE7"/>
                </a:solidFill>
              </a:rPr>
              <a:t>Круглосуточный режим </a:t>
            </a:r>
            <a:r>
              <a:rPr lang="ru-RU" sz="1200" dirty="0" smtClean="0">
                <a:solidFill>
                  <a:srgbClr val="00AAE7"/>
                </a:solidFill>
              </a:rPr>
              <a:t>функционирования </a:t>
            </a:r>
            <a:r>
              <a:rPr lang="ru-RU" sz="1200" dirty="0">
                <a:solidFill>
                  <a:srgbClr val="00AAE7"/>
                </a:solidFill>
              </a:rPr>
              <a:t>7 дней в </a:t>
            </a:r>
            <a:r>
              <a:rPr lang="ru-RU" sz="1200" dirty="0" smtClean="0">
                <a:solidFill>
                  <a:srgbClr val="00AAE7"/>
                </a:solidFill>
              </a:rPr>
              <a:t>неделю</a:t>
            </a:r>
            <a:endParaRPr lang="ru-RU" sz="1200" dirty="0">
              <a:solidFill>
                <a:srgbClr val="00AAE7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Срок восстановления </a:t>
            </a:r>
            <a:r>
              <a:rPr lang="ru-RU" sz="1200" dirty="0">
                <a:solidFill>
                  <a:srgbClr val="00AAE7"/>
                </a:solidFill>
              </a:rPr>
              <a:t>технических </a:t>
            </a:r>
            <a:r>
              <a:rPr lang="ru-RU" sz="1200" dirty="0" smtClean="0">
                <a:solidFill>
                  <a:srgbClr val="00AAE7"/>
                </a:solidFill>
              </a:rPr>
              <a:t>сбоев - </a:t>
            </a:r>
            <a:r>
              <a:rPr lang="ru-RU" sz="1200" dirty="0">
                <a:solidFill>
                  <a:srgbClr val="00AAE7"/>
                </a:solidFill>
              </a:rPr>
              <a:t>не более 8 </a:t>
            </a:r>
            <a:r>
              <a:rPr lang="ru-RU" sz="1200" dirty="0" smtClean="0">
                <a:solidFill>
                  <a:srgbClr val="00AAE7"/>
                </a:solidFill>
              </a:rPr>
              <a:t>часов</a:t>
            </a:r>
            <a:endParaRPr lang="ru-RU" sz="1200" dirty="0">
              <a:solidFill>
                <a:srgbClr val="00AAE7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Срок восстановления </a:t>
            </a:r>
            <a:r>
              <a:rPr lang="ru-RU" sz="1200" dirty="0">
                <a:solidFill>
                  <a:srgbClr val="00AAE7"/>
                </a:solidFill>
              </a:rPr>
              <a:t>работоспособности </a:t>
            </a:r>
            <a:r>
              <a:rPr lang="ru-RU" sz="1200" dirty="0" err="1">
                <a:solidFill>
                  <a:srgbClr val="00AAE7"/>
                </a:solidFill>
              </a:rPr>
              <a:t>паркомата</a:t>
            </a:r>
            <a:r>
              <a:rPr lang="ru-RU" sz="1200" dirty="0">
                <a:solidFill>
                  <a:srgbClr val="00AAE7"/>
                </a:solidFill>
              </a:rPr>
              <a:t> - не более 14 </a:t>
            </a:r>
            <a:r>
              <a:rPr lang="ru-RU" sz="1200" dirty="0" smtClean="0">
                <a:solidFill>
                  <a:srgbClr val="00AAE7"/>
                </a:solidFill>
              </a:rPr>
              <a:t>часов</a:t>
            </a:r>
            <a:endParaRPr lang="ru-RU" sz="1200" dirty="0">
              <a:solidFill>
                <a:srgbClr val="00AAE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463415"/>
            <a:ext cx="487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AAE7"/>
                </a:solidFill>
              </a:rPr>
              <a:t>до 75 000 </a:t>
            </a:r>
            <a:r>
              <a:rPr lang="ru-RU" sz="1200" dirty="0" smtClean="0">
                <a:solidFill>
                  <a:srgbClr val="00AAE7"/>
                </a:solidFill>
              </a:rPr>
              <a:t>пользователей </a:t>
            </a:r>
            <a:r>
              <a:rPr lang="ru-RU" sz="1200" dirty="0">
                <a:solidFill>
                  <a:srgbClr val="00AAE7"/>
                </a:solidFill>
              </a:rPr>
              <a:t>в </a:t>
            </a:r>
            <a:r>
              <a:rPr lang="ru-RU" sz="1200" dirty="0" smtClean="0">
                <a:solidFill>
                  <a:srgbClr val="00AAE7"/>
                </a:solidFill>
              </a:rPr>
              <a:t>сутки</a:t>
            </a:r>
            <a:endParaRPr lang="ru-RU" sz="1200" dirty="0">
              <a:solidFill>
                <a:srgbClr val="00AAE7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до </a:t>
            </a:r>
            <a:r>
              <a:rPr lang="ru-RU" sz="1200" dirty="0">
                <a:solidFill>
                  <a:srgbClr val="00AAE7"/>
                </a:solidFill>
              </a:rPr>
              <a:t>150 транзакций начала/окончания парковочных сессий в </a:t>
            </a:r>
            <a:r>
              <a:rPr lang="ru-RU" sz="1200" dirty="0" smtClean="0">
                <a:solidFill>
                  <a:srgbClr val="00AAE7"/>
                </a:solidFill>
              </a:rPr>
              <a:t>секунду</a:t>
            </a:r>
            <a:endParaRPr lang="ru-RU" sz="1200" dirty="0">
              <a:solidFill>
                <a:srgbClr val="00AAE7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AAE7"/>
                </a:solidFill>
              </a:rPr>
              <a:t>до </a:t>
            </a:r>
            <a:r>
              <a:rPr lang="ru-RU" sz="1200" dirty="0">
                <a:solidFill>
                  <a:srgbClr val="00AAE7"/>
                </a:solidFill>
              </a:rPr>
              <a:t>150 платежных транзакций в </a:t>
            </a:r>
            <a:r>
              <a:rPr lang="ru-RU" sz="1200" dirty="0" smtClean="0">
                <a:solidFill>
                  <a:srgbClr val="00AAE7"/>
                </a:solidFill>
              </a:rPr>
              <a:t>секунду</a:t>
            </a:r>
            <a:endParaRPr lang="ru-RU" sz="1200" dirty="0">
              <a:solidFill>
                <a:srgbClr val="00AAE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9435"/>
            <a:ext cx="3609409" cy="248206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038600" y="1790700"/>
            <a:ext cx="4800600" cy="2667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Техническое обслуживание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38600" y="2171700"/>
            <a:ext cx="4800600" cy="2667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Модернизация программно-аппаратного комплекса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38600" y="2552700"/>
            <a:ext cx="4800600" cy="2667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Устранение нештатных или аварийных ситуаций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4367"/>
            <a:ext cx="2819400" cy="15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Основные функции </a:t>
            </a:r>
            <a:r>
              <a:rPr lang="ru-RU" sz="2000" dirty="0"/>
              <a:t>системы платных </a:t>
            </a:r>
            <a:r>
              <a:rPr lang="ru-RU" sz="2000" dirty="0" smtClean="0"/>
              <a:t>парковок Перми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" y="12573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Учет льготных разрешений (для </a:t>
            </a:r>
            <a:r>
              <a:rPr lang="ru-RU" sz="1200" dirty="0" smtClean="0">
                <a:solidFill>
                  <a:srgbClr val="FFFFFF"/>
                </a:solidFill>
              </a:rPr>
              <a:t>инвалидов</a:t>
            </a:r>
            <a:r>
              <a:rPr lang="en-US" sz="1200" dirty="0" smtClean="0">
                <a:solidFill>
                  <a:srgbClr val="FFFFFF"/>
                </a:solidFill>
              </a:rPr>
              <a:t>).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9560" y="17907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AAE7"/>
                </a:solidFill>
              </a:rPr>
              <a:t>-</a:t>
            </a:r>
            <a:r>
              <a:rPr lang="ru-RU" sz="1200" dirty="0">
                <a:solidFill>
                  <a:srgbClr val="FFFFFF"/>
                </a:solidFill>
              </a:rPr>
              <a:t>Учет абонементов (на 10 рабочих дней, 20 рабочих дней, квартал, год, произвольный период) соответствующей модели </a:t>
            </a:r>
            <a:r>
              <a:rPr lang="ru-RU" sz="1200" dirty="0" smtClean="0">
                <a:solidFill>
                  <a:srgbClr val="FFFFFF"/>
                </a:solidFill>
              </a:rPr>
              <a:t>тарификации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560" y="22479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Управление штрафами (выявление правонарушений, подготовка постановлений об административных правонарушениях, </a:t>
            </a:r>
            <a:r>
              <a:rPr lang="ru-RU" sz="1200" dirty="0" smtClean="0">
                <a:solidFill>
                  <a:srgbClr val="FFFFFF"/>
                </a:solidFill>
              </a:rPr>
              <a:t>рассылка, контроль оплаты, отчетность)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560" y="3162300"/>
            <a:ext cx="8549640" cy="4572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Автоматизация расчетов стоимости и продолжительности паркования, выставления счетов на оплату в соответствии с действующими </a:t>
            </a:r>
            <a:r>
              <a:rPr lang="ru-RU" sz="1200" dirty="0" smtClean="0">
                <a:solidFill>
                  <a:srgbClr val="FFFFFF"/>
                </a:solidFill>
              </a:rPr>
              <a:t>тарифами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" y="27051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Использование различных способов оплаты </a:t>
            </a:r>
            <a:r>
              <a:rPr lang="ru-RU" sz="1200" dirty="0" smtClean="0">
                <a:solidFill>
                  <a:srgbClr val="FFFFFF"/>
                </a:solidFill>
              </a:rPr>
              <a:t>парковк</a:t>
            </a:r>
            <a:r>
              <a:rPr lang="ru-RU" sz="1200" dirty="0">
                <a:solidFill>
                  <a:srgbClr val="FFFFFF"/>
                </a:solidFill>
              </a:rPr>
              <a:t>и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560" y="36957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Предоставление пользователям парковок доступа к статистике платежей пользователя, отчетным документам через личный кабинет пользователя на </a:t>
            </a:r>
            <a:r>
              <a:rPr lang="ru-RU" sz="1200" dirty="0" smtClean="0">
                <a:solidFill>
                  <a:srgbClr val="FFFFFF"/>
                </a:solidFill>
              </a:rPr>
              <a:t>интернет-портале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560" y="41529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Мониторинг работы </a:t>
            </a:r>
            <a:r>
              <a:rPr lang="ru-RU" sz="1200" dirty="0" smtClean="0">
                <a:solidFill>
                  <a:srgbClr val="FFFFFF"/>
                </a:solidFill>
              </a:rPr>
              <a:t>системы платных парковок в </a:t>
            </a:r>
            <a:r>
              <a:rPr lang="ru-RU" sz="1200" dirty="0">
                <a:solidFill>
                  <a:srgbClr val="FFFFFF"/>
                </a:solidFill>
              </a:rPr>
              <a:t>режиме реального времени, в том числе </a:t>
            </a:r>
            <a:r>
              <a:rPr lang="ru-RU" sz="1200" dirty="0" smtClean="0">
                <a:solidFill>
                  <a:srgbClr val="FFFFFF"/>
                </a:solidFill>
              </a:rPr>
              <a:t>мониторинг </a:t>
            </a:r>
            <a:r>
              <a:rPr lang="ru-RU" sz="1200" dirty="0">
                <a:solidFill>
                  <a:srgbClr val="FFFFFF"/>
                </a:solidFill>
              </a:rPr>
              <a:t>состояния </a:t>
            </a:r>
            <a:r>
              <a:rPr lang="ru-RU" sz="1200" dirty="0" err="1" smtClean="0">
                <a:solidFill>
                  <a:srgbClr val="FFFFFF"/>
                </a:solidFill>
              </a:rPr>
              <a:t>паркоматов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560" y="46101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Ведение и публикация на интернет-портале информации о парковках с указанием их параметров (тариф, парковочная зона, адрес, количество парковочных мест</a:t>
            </a:r>
            <a:r>
              <a:rPr lang="ru-RU" sz="1200" dirty="0" smtClean="0">
                <a:solidFill>
                  <a:srgbClr val="FFFFFF"/>
                </a:solidFill>
              </a:rPr>
              <a:t>)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560" y="5067300"/>
            <a:ext cx="8549640" cy="381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FFFFFF"/>
                </a:solidFill>
              </a:rPr>
              <a:t>Оказание услуг новым пользователям </a:t>
            </a:r>
            <a:r>
              <a:rPr lang="ru-RU" sz="1200" dirty="0" smtClean="0">
                <a:solidFill>
                  <a:srgbClr val="FFFFFF"/>
                </a:solidFill>
              </a:rPr>
              <a:t>без </a:t>
            </a:r>
            <a:r>
              <a:rPr lang="ru-RU" sz="1200" dirty="0">
                <a:solidFill>
                  <a:srgbClr val="FFFFFF"/>
                </a:solidFill>
              </a:rPr>
              <a:t>остановки предоставления услуг уже подключенным пользователям.</a:t>
            </a:r>
          </a:p>
        </p:txBody>
      </p:sp>
    </p:spTree>
    <p:extLst>
      <p:ext uri="{BB962C8B-B14F-4D97-AF65-F5344CB8AC3E}">
        <p14:creationId xmlns:p14="http://schemas.microsoft.com/office/powerpoint/2010/main" val="4192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304800" y="266700"/>
            <a:ext cx="7010400" cy="692479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Поддержка пользователей системы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" y="1104900"/>
            <a:ext cx="4572000" cy="22860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rgbClr val="FFFFFF"/>
                </a:solidFill>
              </a:rPr>
              <a:t>Информационный парковочный портал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</a:rPr>
              <a:t>Доступ к личным кабинетам для оплаты парковки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</a:rPr>
              <a:t>Формирование квитанции/счета </a:t>
            </a:r>
            <a:r>
              <a:rPr lang="ru-RU" sz="1200" dirty="0" smtClean="0">
                <a:solidFill>
                  <a:srgbClr val="FFFFFF"/>
                </a:solidFill>
              </a:rPr>
              <a:t>для оплаты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FFFFFF"/>
                </a:solidFill>
              </a:rPr>
              <a:t>Формирование </a:t>
            </a:r>
            <a:r>
              <a:rPr lang="ru-RU" sz="1200" dirty="0">
                <a:solidFill>
                  <a:srgbClr val="FFFFFF"/>
                </a:solidFill>
              </a:rPr>
              <a:t>отчетов </a:t>
            </a:r>
            <a:r>
              <a:rPr lang="ru-RU" sz="1200" dirty="0" smtClean="0">
                <a:solidFill>
                  <a:srgbClr val="FFFFFF"/>
                </a:solidFill>
              </a:rPr>
              <a:t>об </a:t>
            </a:r>
            <a:r>
              <a:rPr lang="ru-RU" sz="1200" dirty="0">
                <a:solidFill>
                  <a:srgbClr val="FFFFFF"/>
                </a:solidFill>
              </a:rPr>
              <a:t>истории пополнений  и списаний с парковочного счета </a:t>
            </a:r>
            <a:r>
              <a:rPr lang="ru-RU" sz="1200" dirty="0" smtClean="0">
                <a:solidFill>
                  <a:srgbClr val="FFFFFF"/>
                </a:solidFill>
              </a:rPr>
              <a:t>пользователя</a:t>
            </a:r>
            <a:endParaRPr lang="ru-RU" sz="1200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FFFF"/>
                </a:solidFill>
              </a:rPr>
              <a:t>Формирование отчетов </a:t>
            </a:r>
            <a:r>
              <a:rPr lang="ru-RU" sz="1200" dirty="0" smtClean="0">
                <a:solidFill>
                  <a:srgbClr val="FFFFFF"/>
                </a:solidFill>
              </a:rPr>
              <a:t>об </a:t>
            </a:r>
            <a:r>
              <a:rPr lang="ru-RU" sz="1200" dirty="0">
                <a:solidFill>
                  <a:srgbClr val="FFFFFF"/>
                </a:solidFill>
              </a:rPr>
              <a:t>активных и ранее оплаченных парковочных сессиях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5400" y="4000500"/>
            <a:ext cx="3834653" cy="1371600"/>
          </a:xfrm>
          <a:prstGeom prst="round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Контакт-центр:</a:t>
            </a:r>
          </a:p>
          <a:p>
            <a:pPr algn="ctr"/>
            <a:r>
              <a:rPr lang="ru-RU" sz="1400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/>
              <a:t>Голосовая связь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/>
              <a:t>Электронная почта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 smtClean="0"/>
              <a:t>Интернет-мессенджеры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333500"/>
            <a:ext cx="3834653" cy="2547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600"/>
            <a:ext cx="3505200" cy="19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A7C12E5D0FD89469DBD31BB8044B591" ma:contentTypeVersion="1" ma:contentTypeDescription="Создание документа." ma:contentTypeScope="" ma:versionID="5b7f629e66619b4cf407e131e056b0ab">
  <xsd:schema xmlns:xsd="http://www.w3.org/2001/XMLSchema" xmlns:xs="http://www.w3.org/2001/XMLSchema" xmlns:p="http://schemas.microsoft.com/office/2006/metadata/properties" xmlns:ns2="6da06412-49a4-4128-9fe2-c22ee38f4a68" targetNamespace="http://schemas.microsoft.com/office/2006/metadata/properties" ma:root="true" ma:fieldsID="e9cca1754674ccc4c16350f8bd02c53d" ns2:_="">
    <xsd:import namespace="6da06412-49a4-4128-9fe2-c22ee38f4a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06412-49a4-4128-9fe2-c22ee38f4a6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223EC-D076-43BC-8F2E-5B0C084936B8}">
  <ds:schemaRefs>
    <ds:schemaRef ds:uri="http://purl.org/dc/elements/1.1/"/>
    <ds:schemaRef ds:uri="http://purl.org/dc/dcmitype/"/>
    <ds:schemaRef ds:uri="6da06412-49a4-4128-9fe2-c22ee38f4a68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AAAD40-D382-4828-9088-CF5520998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06412-49a4-4128-9fe2-c22ee38f4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B0FF71-7E02-4566-9A5D-45AD36799B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A77E74B-11B2-49ED-BBC2-2410CBEC3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13157</TotalTime>
  <Words>613</Words>
  <Application>Microsoft Office PowerPoint</Application>
  <PresentationFormat>Экран (16:10)</PresentationFormat>
  <Paragraphs>99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Специальное оформление</vt:lpstr>
      <vt:lpstr>Проект организации системы платных парковок в Перми</vt:lpstr>
      <vt:lpstr>  Муниципальный контракт с  МКУ «Пермская дирекция дорожного движения»  </vt:lpstr>
      <vt:lpstr>  Создание системы платных парковок в Перми  </vt:lpstr>
      <vt:lpstr>  Размещение платных парковок в Перми  </vt:lpstr>
      <vt:lpstr> Оплата парковочных мест  </vt:lpstr>
      <vt:lpstr>  Оборудование системы платных парковок Перми  </vt:lpstr>
      <vt:lpstr>  Техническая поддержка системы  </vt:lpstr>
      <vt:lpstr>  Основные функции системы платных парковок Перми  </vt:lpstr>
      <vt:lpstr> Поддержка пользователей системы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Баринов Александр</dc:creator>
  <cp:lastModifiedBy>Татаринова Анастасия Викторовна</cp:lastModifiedBy>
  <cp:revision>705</cp:revision>
  <cp:lastPrinted>2015-12-02T12:56:21Z</cp:lastPrinted>
  <dcterms:created xsi:type="dcterms:W3CDTF">2015-03-27T16:01:07Z</dcterms:created>
  <dcterms:modified xsi:type="dcterms:W3CDTF">2016-07-13T07:35:27Z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  <property fmtid="{D5CDD505-2E9C-101B-9397-08002B2CF9AE}" pid="4" name="ContentTypeId">
    <vt:lpwstr>0x010100EA7C12E5D0FD89469DBD31BB8044B591</vt:lpwstr>
  </property>
</Properties>
</file>