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0" r:id="rId1"/>
    <p:sldMasterId id="2147483852" r:id="rId2"/>
  </p:sldMasterIdLst>
  <p:notesMasterIdLst>
    <p:notesMasterId r:id="rId13"/>
  </p:notesMasterIdLst>
  <p:sldIdLst>
    <p:sldId id="509" r:id="rId3"/>
    <p:sldId id="421" r:id="rId4"/>
    <p:sldId id="446" r:id="rId5"/>
    <p:sldId id="510" r:id="rId6"/>
    <p:sldId id="514" r:id="rId7"/>
    <p:sldId id="381" r:id="rId8"/>
    <p:sldId id="516" r:id="rId9"/>
    <p:sldId id="512" r:id="rId10"/>
    <p:sldId id="515" r:id="rId11"/>
    <p:sldId id="517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17" autoAdjust="0"/>
  </p:normalViewPr>
  <p:slideViewPr>
    <p:cSldViewPr>
      <p:cViewPr>
        <p:scale>
          <a:sx n="70" d="100"/>
          <a:sy n="70" d="100"/>
        </p:scale>
        <p:origin x="-1164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484" cy="49736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933" y="1"/>
            <a:ext cx="2971484" cy="49736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CA40CA1C-28A5-4576-9AC7-779ABBC960A6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9" rIns="91038" bIns="455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4" y="4725746"/>
            <a:ext cx="5487033" cy="4476273"/>
          </a:xfrm>
          <a:prstGeom prst="rect">
            <a:avLst/>
          </a:prstGeom>
        </p:spPr>
        <p:txBody>
          <a:bodyPr vert="horz" lIns="91038" tIns="45519" rIns="91038" bIns="455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333"/>
            <a:ext cx="2971484" cy="49736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933" y="9448333"/>
            <a:ext cx="2971484" cy="49736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D1CCF98E-BA30-4B6D-90E3-89A7066AF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8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88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kumimoji="1" lang="ru-RU" b="1" dirty="0">
                <a:latin typeface="Arial" charset="0"/>
              </a:rPr>
              <a:t>«Реконструкция сценического комплекса большого зрительного зала и реставрация здания государственного краевого автономного учреждения культуры «Пермский академический Театр-Театр», г. Пермь» </a:t>
            </a:r>
          </a:p>
          <a:p>
            <a:pPr defTabSz="91988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kumimoji="1" lang="ru-RU" dirty="0">
                <a:latin typeface="Arial" charset="0"/>
              </a:rPr>
              <a:t>В период с декабря 2013 г. по июнь 2014 г. четыре раза объявлялись аукционы по размещению заказа на выполнение строительно-монтажных работ по объекту, все  аукционы признаны несостоявшимися. В августе объявлена вновь конкурсная процедура, заключен договор от  22 сентября 2014 г. на сумму 194 748,1 </a:t>
            </a:r>
            <a:r>
              <a:rPr kumimoji="1" lang="ru-RU" dirty="0" err="1">
                <a:latin typeface="Arial" charset="0"/>
              </a:rPr>
              <a:t>т.р</a:t>
            </a:r>
            <a:r>
              <a:rPr kumimoji="1" lang="ru-RU" dirty="0">
                <a:latin typeface="Arial" charset="0"/>
              </a:rPr>
              <a:t>. Со сроком </a:t>
            </a:r>
            <a:r>
              <a:rPr kumimoji="1" lang="ru-RU">
                <a:latin typeface="Arial" charset="0"/>
              </a:rPr>
              <a:t>исполнения август </a:t>
            </a:r>
            <a:r>
              <a:rPr kumimoji="1" lang="ru-RU" dirty="0">
                <a:latin typeface="Arial" charset="0"/>
              </a:rPr>
              <a:t>2015г. В связи с этим средства, запланированные в бюджете на 2014 год, предлагается  предусмотреть на объект в 2015 году.</a:t>
            </a:r>
          </a:p>
          <a:p>
            <a:pPr defTabSz="91988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kumimoji="1" lang="ru-RU" b="1" dirty="0">
                <a:latin typeface="Arial" charset="0"/>
              </a:rPr>
              <a:t>Здание Пермской государственной художественной галереи:</a:t>
            </a:r>
          </a:p>
          <a:p>
            <a:pPr defTabSz="91988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kumimoji="1" lang="ru-RU" dirty="0">
                <a:latin typeface="Arial" charset="0"/>
              </a:rPr>
              <a:t>Предлагается предусмотреть средства на проектирование и реконструкцию в соответствии с принятым решением о приобретении здания по адресу </a:t>
            </a:r>
            <a:r>
              <a:rPr kumimoji="1" lang="ru-RU" dirty="0" err="1">
                <a:latin typeface="Arial" charset="0"/>
              </a:rPr>
              <a:t>г.Пермь</a:t>
            </a:r>
            <a:r>
              <a:rPr kumimoji="1" lang="ru-RU" dirty="0">
                <a:latin typeface="Arial" charset="0"/>
              </a:rPr>
              <a:t>, </a:t>
            </a:r>
            <a:r>
              <a:rPr kumimoji="1" lang="ru-RU" dirty="0" err="1">
                <a:latin typeface="Arial" charset="0"/>
              </a:rPr>
              <a:t>ул.Окулова</a:t>
            </a:r>
            <a:r>
              <a:rPr kumimoji="1" lang="ru-RU" dirty="0">
                <a:latin typeface="Arial" charset="0"/>
              </a:rPr>
              <a:t>, 4. ориентировочная стоимость приобретения здания – 600 000,0 </a:t>
            </a:r>
            <a:r>
              <a:rPr kumimoji="1" lang="ru-RU" dirty="0" err="1">
                <a:latin typeface="Arial" charset="0"/>
              </a:rPr>
              <a:t>т.р</a:t>
            </a:r>
            <a:r>
              <a:rPr kumimoji="1" lang="ru-RU" dirty="0">
                <a:latin typeface="Arial" charset="0"/>
              </a:rPr>
              <a:t>., стоимость проектирования и приспособления здания – 600 000,0 </a:t>
            </a:r>
            <a:r>
              <a:rPr kumimoji="1" lang="ru-RU" dirty="0" err="1">
                <a:latin typeface="Arial" charset="0"/>
              </a:rPr>
              <a:t>т.р</a:t>
            </a:r>
            <a:r>
              <a:rPr kumimoji="1" lang="ru-RU" dirty="0">
                <a:latin typeface="Arial" charset="0"/>
              </a:rPr>
              <a:t>. Окончательная стоимость будет определена после осуществлению работ по обследованию здания и проектированию.</a:t>
            </a:r>
          </a:p>
          <a:p>
            <a:pPr defTabSz="91988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kumimoji="1" lang="ru-RU" b="1" dirty="0">
                <a:latin typeface="Arial" charset="0"/>
              </a:rPr>
              <a:t>Приспособление здания Речного вокзала для современного использования:</a:t>
            </a:r>
          </a:p>
          <a:p>
            <a:pPr defTabSz="91988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kumimoji="1" lang="ru-RU" dirty="0">
                <a:latin typeface="Arial" charset="0"/>
              </a:rPr>
              <a:t>Предлагается сократить средства по годам в соответствии с приведением в нормативное состояние памятника истории и культуры Пермского края без строительства инженерного блока, предусмотрев при этом 25 000,0 </a:t>
            </a:r>
            <a:r>
              <a:rPr kumimoji="1" lang="ru-RU" dirty="0" err="1">
                <a:latin typeface="Arial" charset="0"/>
              </a:rPr>
              <a:t>т.р</a:t>
            </a:r>
            <a:r>
              <a:rPr kumimoji="1" lang="ru-RU" dirty="0">
                <a:latin typeface="Arial" charset="0"/>
              </a:rPr>
              <a:t>. на ПИР, 64 217,3 </a:t>
            </a:r>
            <a:r>
              <a:rPr kumimoji="1" lang="ru-RU" dirty="0" err="1">
                <a:latin typeface="Arial" charset="0"/>
              </a:rPr>
              <a:t>т.р</a:t>
            </a:r>
            <a:r>
              <a:rPr kumimoji="1" lang="ru-RU" dirty="0">
                <a:latin typeface="Arial" charset="0"/>
              </a:rPr>
              <a:t>. – на аварийно-восстановительные работы, 321 421,6 </a:t>
            </a:r>
            <a:r>
              <a:rPr kumimoji="1" lang="ru-RU" dirty="0" err="1">
                <a:latin typeface="Arial" charset="0"/>
              </a:rPr>
              <a:t>т.р</a:t>
            </a:r>
            <a:r>
              <a:rPr kumimoji="1" lang="ru-RU" dirty="0">
                <a:latin typeface="Arial" charset="0"/>
              </a:rPr>
              <a:t>. - на  СМР. Объявлен конкурс 17.10.2014 на ПИР с начальной ценой контракта 29 666,7 тыс. руб..</a:t>
            </a:r>
          </a:p>
          <a:p>
            <a:pPr defTabSz="91988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b="1" dirty="0">
                <a:latin typeface="Verdana" pitchFamily="34" charset="0"/>
                <a:ea typeface="Times New Roman"/>
              </a:rPr>
              <a:t>«Реконструкция Пермского музыкального колледжа»</a:t>
            </a:r>
          </a:p>
          <a:p>
            <a:pPr defTabSz="91988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kumimoji="1" lang="ru-RU" dirty="0">
                <a:latin typeface="Arial" charset="0"/>
              </a:rPr>
              <a:t>Финансирование  2014 г. предлагается уменьшить на 8 443,5 тыс. рублей в связи с сокращением средств на проектирование и проведение историко-культурной экспертизы в соответствии с заключенными контрактами.</a:t>
            </a:r>
          </a:p>
          <a:p>
            <a:pPr defTabSz="91988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kumimoji="1" lang="ru-RU" b="1" dirty="0">
                <a:latin typeface="Arial" charset="0"/>
              </a:rPr>
              <a:t>Зоопарк в г. Перми:</a:t>
            </a:r>
          </a:p>
          <a:p>
            <a:pPr defTabSz="91988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kumimoji="1" lang="ru-RU" dirty="0">
                <a:latin typeface="Arial" charset="0"/>
              </a:rPr>
              <a:t>Предлагается предусмотреть средства на СМР в объеме 1 100 000,0 </a:t>
            </a:r>
            <a:r>
              <a:rPr kumimoji="1" lang="ru-RU" dirty="0" err="1">
                <a:latin typeface="Arial" charset="0"/>
              </a:rPr>
              <a:t>т.р</a:t>
            </a:r>
            <a:r>
              <a:rPr kumimoji="1" lang="ru-RU" dirty="0">
                <a:latin typeface="Arial" charset="0"/>
              </a:rPr>
              <a:t>. с вводом  в эксплуатацию 1 и 2 этапов, включающих в себя административные здания и сооружения, инженерную инфраструктуру, 4 экспозиции. Проектом предусмотрено строительство в 3 этапа. Проектные работы осуществлены в 2014 году за счет </a:t>
            </a:r>
            <a:r>
              <a:rPr kumimoji="1" lang="ru-RU" dirty="0" err="1">
                <a:latin typeface="Arial" charset="0"/>
              </a:rPr>
              <a:t>внебюджета</a:t>
            </a:r>
            <a:r>
              <a:rPr kumimoji="1" lang="ru-RU" dirty="0">
                <a:latin typeface="Arial" charset="0"/>
              </a:rPr>
              <a:t>.</a:t>
            </a:r>
          </a:p>
          <a:p>
            <a:pPr defTabSz="91988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kumimoji="1" lang="ru-RU" dirty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4F84D-2240-42D3-BCEB-A9D844B5B9F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7BF7ABF-B83F-4E1F-AA5C-A34F26B02466}" type="datetimeFigureOut">
              <a:rPr lang="ru-RU" smtClean="0"/>
              <a:pPr/>
              <a:t>13.11.2014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7ABF-B83F-4E1F-AA5C-A34F26B02466}" type="datetimeFigureOut">
              <a:rPr lang="ru-RU" smtClean="0"/>
              <a:pPr/>
              <a:t>13.11.2014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7ABF-B83F-4E1F-AA5C-A34F26B02466}" type="datetimeFigureOut">
              <a:rPr lang="ru-RU" smtClean="0"/>
              <a:pPr/>
              <a:t>13.11.2014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18.04.2013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5446-98E6-4D2F-A7B5-FBC852EC72A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7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18.04.2013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C0AA-0310-4911-953B-CBF3C39F2A7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4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17.09.2012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и.о. Председателя Региональной энергетической комиссии Бородулин Д.Е.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1FC-3B79-4AB2-879C-DDEBD30619D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1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17.09.2012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и.о. Председателя Региональной энергетической комиссии Бородулин Д.Е.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7344-A5E3-44EF-B7DF-D3B446BD6C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3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17.09.2012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и.о. Председателя Региональной энергетической комиссии Бородулин Д.Е.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D6AD-3C6F-4749-B70E-2E3560851CB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1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17.09.2012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и.о. Председателя Региональной энергетической комиссии Бородулин Д.Е.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3A04-305B-41F3-9FB9-7D884C50DD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0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17.09.2012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и.о. Председателя Региональной энергетической комиссии Бородулин Д.Е.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3136-566B-4617-98E1-2AA348DA394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6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17.09.2012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и.о. Председателя Региональной энергетической комиссии Бородулин Д.Е.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27F2-BEC7-4B5A-BFCA-AA2777F733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5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7ABF-B83F-4E1F-AA5C-A34F26B02466}" type="datetimeFigureOut">
              <a:rPr lang="ru-RU" smtClean="0"/>
              <a:pPr/>
              <a:t>13.11.2014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17.09.2012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и.о. Председателя Региональной энергетической комиссии Бородулин Д.Е.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831-E2C4-441F-8A50-40B30338B9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8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17.09.2012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и.о. Председателя Региональной энергетической комиссии Бородулин Д.Е.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5207-D95E-40E0-A792-14C1E1F68D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5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17.09.2012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и.о. Председателя Региональной энергетической комиссии Бородулин Д.Е.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039F-E432-4C75-8C49-2E385A15FB1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0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7ABF-B83F-4E1F-AA5C-A34F26B02466}" type="datetimeFigureOut">
              <a:rPr lang="ru-RU" smtClean="0"/>
              <a:pPr/>
              <a:t>13.11.2014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7ABF-B83F-4E1F-AA5C-A34F26B02466}" type="datetimeFigureOut">
              <a:rPr lang="ru-RU" smtClean="0"/>
              <a:pPr/>
              <a:t>13.11.2014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BF7ABF-B83F-4E1F-AA5C-A34F26B02466}" type="datetimeFigureOut">
              <a:rPr lang="ru-RU" smtClean="0"/>
              <a:pPr/>
              <a:t>13.11.2014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7BF7ABF-B83F-4E1F-AA5C-A34F26B02466}" type="datetimeFigureOut">
              <a:rPr lang="ru-RU" smtClean="0"/>
              <a:pPr/>
              <a:t>13.11.2014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7ABF-B83F-4E1F-AA5C-A34F26B02466}" type="datetimeFigureOut">
              <a:rPr lang="ru-RU" smtClean="0"/>
              <a:pPr/>
              <a:t>13.11.2014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7ABF-B83F-4E1F-AA5C-A34F26B02466}" type="datetimeFigureOut">
              <a:rPr lang="ru-RU" smtClean="0"/>
              <a:pPr/>
              <a:t>13.11.2014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7ABF-B83F-4E1F-AA5C-A34F26B02466}" type="datetimeFigureOut">
              <a:rPr lang="ru-RU" smtClean="0"/>
              <a:pPr/>
              <a:t>13.11.2014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7BF7ABF-B83F-4E1F-AA5C-A34F26B02466}" type="datetimeFigureOut">
              <a:rPr lang="ru-RU" smtClean="0"/>
              <a:pPr/>
              <a:t>13.11.2014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B4BF35F-D61F-410B-ABD2-169323BA41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t>17.09.2012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t>и.о. Председателя Региональной энергетической комиссии Бородулин Д.Е.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043372-CEB4-43B2-85FF-8FA04B566BD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65187" cy="432047"/>
          </a:xfrm>
          <a:prstGeom prst="rect">
            <a:avLst/>
          </a:prstGeom>
          <a:noFill/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9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38890" y="404664"/>
            <a:ext cx="9069614" cy="6264696"/>
            <a:chOff x="38890" y="548680"/>
            <a:chExt cx="9069614" cy="626469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562"/>
            <a:stretch>
              <a:fillRect/>
            </a:stretch>
          </p:blipFill>
          <p:spPr bwMode="auto">
            <a:xfrm>
              <a:off x="38890" y="3312368"/>
              <a:ext cx="906961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899592" y="548680"/>
              <a:ext cx="734481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>
                  <a:solidFill>
                    <a:srgbClr val="00B050"/>
                  </a:solidFill>
                  <a:cs typeface="Microsoft Tai Le" pitchFamily="34" charset="0"/>
                </a:rPr>
                <a:t>НОВЫЙ ПЕРМСКИЙ</a:t>
              </a:r>
            </a:p>
            <a:p>
              <a:pPr algn="ctr"/>
              <a:r>
                <a:rPr lang="ru-RU" sz="8000" b="1" dirty="0" smtClean="0">
                  <a:solidFill>
                    <a:srgbClr val="00B050"/>
                  </a:solidFill>
                  <a:cs typeface="Microsoft Tai Le" pitchFamily="34" charset="0"/>
                </a:rPr>
                <a:t>ЗООПАРК </a:t>
              </a:r>
              <a:endParaRPr lang="ru-RU" sz="8000" b="1" dirty="0">
                <a:solidFill>
                  <a:srgbClr val="00B050"/>
                </a:solidFill>
                <a:cs typeface="Microsoft Tai L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C0AA-0310-4911-953B-CBF3C39F2A7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15953"/>
              </p:ext>
            </p:extLst>
          </p:nvPr>
        </p:nvGraphicFramePr>
        <p:xfrm>
          <a:off x="179512" y="1052736"/>
          <a:ext cx="8856984" cy="29523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12168"/>
                <a:gridCol w="1008112"/>
                <a:gridCol w="648072"/>
                <a:gridCol w="864096"/>
                <a:gridCol w="792088"/>
                <a:gridCol w="792088"/>
                <a:gridCol w="864096"/>
                <a:gridCol w="648072"/>
                <a:gridCol w="936104"/>
                <a:gridCol w="792088"/>
              </a:tblGrid>
              <a:tr h="566633"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Наименование объекта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14862" marR="14862" marT="14862" marB="1486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Объем финансирования из бюджета Пермского края, тыс. рублей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14862" marR="14862" marT="14862" marB="1486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466">
                <a:tc vMerge="1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62" marR="14862" marT="14862" marB="1486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2014 год</a:t>
                      </a:r>
                    </a:p>
                  </a:txBody>
                  <a:tcPr marL="14862" marR="14862" marT="14862" marB="1486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2015 год</a:t>
                      </a:r>
                    </a:p>
                  </a:txBody>
                  <a:tcPr marL="14862" marR="14862" marT="14862" marB="1486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2016 год</a:t>
                      </a:r>
                    </a:p>
                  </a:txBody>
                  <a:tcPr marL="14862" marR="14862" marT="14862" marB="1486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2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утвержден­ный объем финансиро­вания</a:t>
                      </a:r>
                    </a:p>
                  </a:txBody>
                  <a:tcPr marL="14862" marR="14862" marT="14862" marB="1486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изменения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+/ 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4862" marR="14862" marT="14862" marB="1486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всего с учетом </a:t>
                      </a: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измене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ний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14862" marR="14862" marT="14862" marB="1486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утвержден­ный объем финансиро­вания</a:t>
                      </a:r>
                    </a:p>
                  </a:txBody>
                  <a:tcPr marL="14862" marR="14862" marT="14862" marB="1486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изменения 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+ / -</a:t>
                      </a:r>
                    </a:p>
                  </a:txBody>
                  <a:tcPr marL="14862" marR="14862" marT="14862" marB="1486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всего с учетом изменений</a:t>
                      </a:r>
                    </a:p>
                  </a:txBody>
                  <a:tcPr marL="14862" marR="14862" marT="14862" marB="1486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утвержден­ный объем финансиро­вания</a:t>
                      </a:r>
                    </a:p>
                  </a:txBody>
                  <a:tcPr marL="14862" marR="14862" marT="14862" marB="1486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изменения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+ / -</a:t>
                      </a:r>
                    </a:p>
                  </a:txBody>
                  <a:tcPr marL="14862" marR="14862" marT="14862" marB="1486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всего с учетом изменений</a:t>
                      </a:r>
                    </a:p>
                  </a:txBody>
                  <a:tcPr marL="14862" marR="14862" marT="14862" marB="1486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Times New Roman"/>
                        </a:rPr>
                        <a:t>Зоопарк в г. Перми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Times New Roman"/>
                        </a:rPr>
                        <a:t>100 000,0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Times New Roman"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Times New Roman"/>
                        </a:rPr>
                        <a:t>100 000,0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Times New Roman"/>
                        </a:rPr>
                        <a:t>100 000,0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Times New Roman"/>
                        </a:rPr>
                        <a:t>+254 000,0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Times New Roman"/>
                        </a:rPr>
                        <a:t>354 000,0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Times New Roman"/>
                        </a:rPr>
                        <a:t>0,0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Times New Roman"/>
                        </a:rPr>
                        <a:t>746 000,0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Times New Roman"/>
                        </a:rPr>
                        <a:t>746 000,0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Verdana" pitchFamily="34" charset="0"/>
                        <a:ea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18864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Государственная программа 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 fontAlgn="base">
              <a:spcBef>
                <a:spcPct val="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Культура Пермского края»</a:t>
            </a:r>
            <a:endParaRPr lang="ru-RU" sz="20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02413" y="5445224"/>
            <a:ext cx="2873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" t="9735" b="9734"/>
          <a:stretch>
            <a:fillRect/>
          </a:stretch>
        </p:blipFill>
        <p:spPr>
          <a:xfrm rot="16200000">
            <a:off x="3688821" y="1433994"/>
            <a:ext cx="4698411" cy="5628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Под строительство нового зоопарка планируется 24га, что составляет 3,5% от общей площади </a:t>
            </a:r>
            <a:r>
              <a:rPr lang="ru-RU" sz="1600" dirty="0" err="1" smtClean="0"/>
              <a:t>Черняевского</a:t>
            </a:r>
            <a:r>
              <a:rPr lang="ru-RU" sz="1600" dirty="0" smtClean="0"/>
              <a:t> лесопарка (690 га), оставшуюся часть леса жители города могут использовать в прежнем режиме, в том числе 9 га вокруг территории нового зоопарка.   Площадь застройки на участке составит – 3,9 га (менее 20%).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276872"/>
            <a:ext cx="2880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Рассматриваемый </a:t>
            </a:r>
            <a:r>
              <a:rPr lang="ru-RU" dirty="0" smtClean="0"/>
              <a:t>участок, расположен в центральной части города, обладает высокой транспортной доступностью, из любого района города возможно доехать без пересадок, что очень важно для целевой аудитории зоопарка (семьи с детьми). Не потребуется введение новых автобусных маршрутов.</a:t>
            </a:r>
          </a:p>
        </p:txBody>
      </p:sp>
    </p:spTree>
    <p:extLst>
      <p:ext uri="{BB962C8B-B14F-4D97-AF65-F5344CB8AC3E}">
        <p14:creationId xmlns:p14="http://schemas.microsoft.com/office/powerpoint/2010/main" val="28994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02413" y="5445224"/>
            <a:ext cx="2873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07504" y="548680"/>
            <a:ext cx="615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ДОСТУПНОСТЬ ОБЩЕСТВЕННОГО  ТРАНСПОРТА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7740"/>
            <a:ext cx="6594296" cy="569507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5004048" y="515719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572000" y="514846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040052" y="4221088"/>
            <a:ext cx="1071127" cy="261610"/>
          </a:xfrm>
          <a:prstGeom prst="rect">
            <a:avLst/>
          </a:prstGeom>
          <a:solidFill>
            <a:srgbClr val="FF0000">
              <a:alpha val="63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1100" u="sng" dirty="0" smtClean="0"/>
              <a:t>Ост. ГОЗНАК</a:t>
            </a:r>
          </a:p>
        </p:txBody>
      </p:sp>
      <p:cxnSp>
        <p:nvCxnSpPr>
          <p:cNvPr id="4" name="Прямая со стрелкой 3"/>
          <p:cNvCxnSpPr>
            <a:endCxn id="25" idx="0"/>
          </p:cNvCxnSpPr>
          <p:nvPr/>
        </p:nvCxnSpPr>
        <p:spPr>
          <a:xfrm flipH="1">
            <a:off x="5040052" y="4437112"/>
            <a:ext cx="10801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26" idx="0"/>
          </p:cNvCxnSpPr>
          <p:nvPr/>
        </p:nvCxnSpPr>
        <p:spPr>
          <a:xfrm flipH="1">
            <a:off x="4608004" y="4437112"/>
            <a:ext cx="540060" cy="711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3923928" y="256490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779912" y="227687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257592" y="1702946"/>
            <a:ext cx="830677" cy="261610"/>
          </a:xfrm>
          <a:prstGeom prst="rect">
            <a:avLst/>
          </a:prstGeom>
          <a:solidFill>
            <a:srgbClr val="FF0000">
              <a:alpha val="63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1100" u="sng" dirty="0" smtClean="0"/>
              <a:t>Ост. ДКЖ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3995936" y="1918970"/>
            <a:ext cx="369668" cy="645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3851920" y="1918970"/>
            <a:ext cx="513684" cy="3556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76256" y="1052736"/>
            <a:ext cx="22677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«ДКЖ»: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- 11 автобусных маршрутов.</a:t>
            </a:r>
          </a:p>
          <a:p>
            <a:endParaRPr lang="ru-RU" sz="1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«ГОЗНАК»: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- 13 автобусных маршрутов; 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троллейбусных маршрута;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пригородных автобусных маршрутов.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Парк Культуры и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БАЛАТОВО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автобусных маршрута;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троллейбусных маршрута.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907704" y="443711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>
            <a:endCxn id="55" idx="3"/>
          </p:cNvCxnSpPr>
          <p:nvPr/>
        </p:nvCxnSpPr>
        <p:spPr>
          <a:xfrm flipV="1">
            <a:off x="1547664" y="4498575"/>
            <a:ext cx="370585" cy="2265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7504" y="4520376"/>
            <a:ext cx="1576201" cy="261610"/>
          </a:xfrm>
          <a:prstGeom prst="rect">
            <a:avLst/>
          </a:prstGeom>
          <a:solidFill>
            <a:srgbClr val="FF0000">
              <a:alpha val="6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100" u="sng" dirty="0" smtClean="0"/>
              <a:t>Ост. </a:t>
            </a:r>
            <a:r>
              <a:rPr lang="ru-RU" sz="1100" u="sng" dirty="0" err="1" smtClean="0"/>
              <a:t>ПКиО</a:t>
            </a:r>
            <a:r>
              <a:rPr lang="ru-RU" sz="1100" u="sng" dirty="0" smtClean="0"/>
              <a:t> </a:t>
            </a:r>
            <a:r>
              <a:rPr lang="ru-RU" sz="1100" u="sng" dirty="0" err="1" smtClean="0"/>
              <a:t>Балатово</a:t>
            </a:r>
            <a:endParaRPr lang="ru-RU" sz="1100" u="sng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68325" y="3367852"/>
            <a:ext cx="253776" cy="133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919522" y="6354167"/>
            <a:ext cx="212882" cy="2880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6588224" y="4293096"/>
            <a:ext cx="257592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6554394" y="6165304"/>
            <a:ext cx="291422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76256" y="603203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Свердловский, </a:t>
            </a:r>
          </a:p>
          <a:p>
            <a:r>
              <a:rPr lang="ru-RU" sz="800" dirty="0" smtClean="0"/>
              <a:t>Орджоникидзевский р-он</a:t>
            </a:r>
            <a:endParaRPr lang="ru-RU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6876256" y="409855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Ленинский, </a:t>
            </a:r>
          </a:p>
          <a:p>
            <a:r>
              <a:rPr lang="ru-RU" sz="800" dirty="0" smtClean="0"/>
              <a:t>Орджоникидзевский р-он</a:t>
            </a:r>
            <a:endParaRPr lang="ru-RU" sz="800" dirty="0"/>
          </a:p>
        </p:txBody>
      </p:sp>
      <p:sp>
        <p:nvSpPr>
          <p:cNvPr id="40" name="TextBox 39"/>
          <p:cNvSpPr txBox="1"/>
          <p:nvPr/>
        </p:nvSpPr>
        <p:spPr>
          <a:xfrm>
            <a:off x="1763688" y="6498182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Индустриальный р-он</a:t>
            </a:r>
            <a:endParaRPr lang="ru-RU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-11299" y="314096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Кировский р-он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6530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7382" y="-401119"/>
            <a:ext cx="6165303" cy="8352929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6113482" y="162101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818611" y="3369379"/>
            <a:ext cx="23022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u="sng" dirty="0" smtClean="0"/>
              <a:t>Граница земельного участка</a:t>
            </a:r>
          </a:p>
          <a:p>
            <a:r>
              <a:rPr lang="ru-RU" sz="1100" u="sng" dirty="0" smtClean="0"/>
              <a:t>свободного от прав третьих лиц</a:t>
            </a:r>
            <a:endParaRPr lang="ru-RU" sz="1100" u="sng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6372201" y="3728258"/>
            <a:ext cx="576063" cy="2047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6282" y="1359404"/>
            <a:ext cx="26677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u="sng" dirty="0" smtClean="0"/>
              <a:t>т.п. к газопроводу среднего давления</a:t>
            </a:r>
            <a:endParaRPr lang="ru-RU" sz="1100" u="sng" dirty="0"/>
          </a:p>
        </p:txBody>
      </p:sp>
      <p:sp>
        <p:nvSpPr>
          <p:cNvPr id="21" name="Овал 20"/>
          <p:cNvSpPr/>
          <p:nvPr/>
        </p:nvSpPr>
        <p:spPr>
          <a:xfrm>
            <a:off x="5800013" y="231651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580112" y="292494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627112" y="281789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778096" y="372825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>
            <a:endCxn id="16" idx="6"/>
          </p:cNvCxnSpPr>
          <p:nvPr/>
        </p:nvCxnSpPr>
        <p:spPr>
          <a:xfrm flipH="1">
            <a:off x="6185490" y="1556792"/>
            <a:ext cx="402734" cy="1002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68780" y="1988840"/>
            <a:ext cx="2618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u="sng" dirty="0" smtClean="0"/>
              <a:t>т.п. к городской сети водоснабжения</a:t>
            </a:r>
            <a:endParaRPr lang="ru-RU" sz="1100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6156036" y="2615199"/>
            <a:ext cx="2691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u="sng" dirty="0" smtClean="0"/>
              <a:t>т.п. к городской сети теплоснабжения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5872022" y="2204864"/>
            <a:ext cx="604260" cy="1340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652120" y="2808870"/>
            <a:ext cx="604260" cy="1340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708" y="2054900"/>
            <a:ext cx="2124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u="sng" dirty="0" smtClean="0"/>
              <a:t>т.п. к сети электроснабжения</a:t>
            </a:r>
            <a:endParaRPr lang="ru-RU" sz="1100" u="sng" dirty="0"/>
          </a:p>
        </p:txBody>
      </p:sp>
      <p:cxnSp>
        <p:nvCxnSpPr>
          <p:cNvPr id="41" name="Прямая со стрелкой 40"/>
          <p:cNvCxnSpPr>
            <a:endCxn id="23" idx="2"/>
          </p:cNvCxnSpPr>
          <p:nvPr/>
        </p:nvCxnSpPr>
        <p:spPr>
          <a:xfrm>
            <a:off x="2004060" y="2263140"/>
            <a:ext cx="623052" cy="5907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2051720" y="3775346"/>
            <a:ext cx="748780" cy="373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2413" y="3965879"/>
            <a:ext cx="17475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u="sng" dirty="0" smtClean="0"/>
              <a:t>т.п. к сети канализации</a:t>
            </a:r>
            <a:endParaRPr lang="ru-RU" sz="1100" u="sng" dirty="0"/>
          </a:p>
        </p:txBody>
      </p:sp>
      <p:sp>
        <p:nvSpPr>
          <p:cNvPr id="52" name="TextBox 51"/>
          <p:cNvSpPr txBox="1"/>
          <p:nvPr/>
        </p:nvSpPr>
        <p:spPr>
          <a:xfrm>
            <a:off x="402413" y="5445224"/>
            <a:ext cx="2873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07504" y="498158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ПОДКЛЮЧЕНИЕ К ИНЖЕНЕРНЫМ СЕТЯМ</a:t>
            </a:r>
            <a:endParaRPr lang="ru-RU" sz="1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79512" y="5520134"/>
            <a:ext cx="3970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Возможность подключения объекта к городским сетям инженерно-технического обеспечения, подтверждена сетевыми компаниями.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117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02413" y="5445224"/>
            <a:ext cx="2873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0026" y="575263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СРАВНИТЕЛЬНАЯ СТОИМОСТЬ СТРОИТЕЛЬСТВА ЗООПАРКА</a:t>
            </a:r>
            <a:endParaRPr lang="ru-RU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024"/>
              </p:ext>
            </p:extLst>
          </p:nvPr>
        </p:nvGraphicFramePr>
        <p:xfrm>
          <a:off x="835122" y="1129261"/>
          <a:ext cx="7399800" cy="4502891"/>
        </p:xfrm>
        <a:graphic>
          <a:graphicData uri="http://schemas.openxmlformats.org/drawingml/2006/table">
            <a:tbl>
              <a:tblPr/>
              <a:tblGrid>
                <a:gridCol w="444064"/>
                <a:gridCol w="2189697"/>
                <a:gridCol w="2205011"/>
                <a:gridCol w="2561028"/>
              </a:tblGrid>
              <a:tr h="4683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Дополнительные расходы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Квартал Подлесная, ш.Космонавтов, Малкова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Братская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Стоимость, тыс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Стоимость, тыс. 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Водоснабжения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14 625,00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30 932,00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Водоотведения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35 464,00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Теплоснабжения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34 265,00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нет возможности подключения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Газоснабжения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22 099,00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22 902,00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Электроснабжения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24 200,00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277 112,00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5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Реконструкция существующей дорожной сети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1 340 290,00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Организация дополнительного общественного транспорта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60 924,00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1 715 700,00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3688" y="5706834"/>
            <a:ext cx="866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у</a:t>
            </a:r>
            <a:r>
              <a:rPr lang="ru-RU" sz="1600" dirty="0">
                <a:ea typeface="Times New Roman"/>
              </a:rPr>
              <a:t>дорожание стоимости строительства зоопарка при его размещении на ул. Братская за счет более дорогой стоимости сетей инженерно-технологического обеспечения  и необходимости реконструкции участка улицы 2,7 км может составить </a:t>
            </a:r>
            <a:r>
              <a:rPr lang="ru-RU" sz="1600" dirty="0" smtClean="0">
                <a:ea typeface="Times New Roman"/>
              </a:rPr>
              <a:t> </a:t>
            </a:r>
            <a:r>
              <a:rPr lang="ru-RU" sz="1600" dirty="0">
                <a:ea typeface="Times New Roman"/>
              </a:rPr>
              <a:t>до 1640 млн. руб.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624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402413" y="5445224"/>
            <a:ext cx="2873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pic>
        <p:nvPicPr>
          <p:cNvPr id="1026" name="Picture 2" descr="C:\Users\goreglyad\Google Диск\SUBMISSION 20131119 DRAFT PROJECT\JPG\ZP-006 MASTER PLAN GROUND FLOOR 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t="4249" r="22837" b="3305"/>
          <a:stretch>
            <a:fillRect/>
          </a:stretch>
        </p:blipFill>
        <p:spPr bwMode="auto">
          <a:xfrm>
            <a:off x="2483768" y="980728"/>
            <a:ext cx="65527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908720"/>
            <a:ext cx="43924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Новый Пермский зоопарк – это современный зоопарк европейского уровня. </a:t>
            </a:r>
          </a:p>
          <a:p>
            <a:r>
              <a:rPr lang="ru-RU" sz="1600" dirty="0" smtClean="0"/>
              <a:t>Исходя из концепции нового зоопарка, рассматривается участок с существующим лесным массивом, для создания естественной среды обитания животным.</a:t>
            </a:r>
          </a:p>
          <a:p>
            <a:r>
              <a:rPr lang="ru-RU" sz="1600" dirty="0" smtClean="0"/>
              <a:t>Выгулы и вольеры для животных органично вписаны в природный ландшафт и соответствуют международным стандартам.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При </a:t>
            </a:r>
            <a:r>
              <a:rPr lang="ru-RU" sz="1600" dirty="0"/>
              <a:t>разработке мастер-плана территории расположение деревьев послужило скелетом проекта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Участки </a:t>
            </a:r>
            <a:r>
              <a:rPr lang="ru-RU" sz="1600" dirty="0"/>
              <a:t>без растительности оставили для строительства зданий </a:t>
            </a:r>
            <a:r>
              <a:rPr lang="ru-RU" sz="1600" dirty="0" smtClean="0"/>
              <a:t>и сооружений, </a:t>
            </a:r>
            <a:r>
              <a:rPr lang="ru-RU" sz="1600" dirty="0"/>
              <a:t>что позволило мах сохранить существующие деревья. </a:t>
            </a:r>
          </a:p>
          <a:p>
            <a:r>
              <a:rPr lang="ru-RU" sz="1600" dirty="0" err="1"/>
              <a:t>Тропиночная</a:t>
            </a:r>
            <a:r>
              <a:rPr lang="ru-RU" sz="1600" dirty="0"/>
              <a:t> сеть так же построена с учетом </a:t>
            </a:r>
            <a:r>
              <a:rPr lang="ru-RU" sz="1600" dirty="0" err="1"/>
              <a:t>подеревной</a:t>
            </a:r>
            <a:r>
              <a:rPr lang="ru-RU" sz="1600" dirty="0"/>
              <a:t> </a:t>
            </a:r>
            <a:r>
              <a:rPr lang="ru-RU" sz="1600" dirty="0" smtClean="0"/>
              <a:t>съемки.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413" y="570166"/>
            <a:ext cx="2513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МАСТЕР-ПЛАН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056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_work\Работа\##Зоопарк\Зоопарк_сохр_дерев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2450" r="14964" b="3131"/>
          <a:stretch>
            <a:fillRect/>
          </a:stretch>
        </p:blipFill>
        <p:spPr bwMode="auto">
          <a:xfrm>
            <a:off x="2195736" y="864096"/>
            <a:ext cx="6912768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413" y="570166"/>
            <a:ext cx="5033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СОХРАНЕНИЕ ЗЕЛЕНЫХ НАСАЖДЕНИЙ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41786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Проектом максимально сохраняются хвойные породы деревьев, разрабатываются предложения по увеличению видов флоры и фауны.</a:t>
            </a:r>
          </a:p>
          <a:p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Площадь застройки на участке составит – </a:t>
            </a:r>
            <a:r>
              <a:rPr lang="ru-RU" sz="1600" b="1" dirty="0" smtClean="0">
                <a:solidFill>
                  <a:prstClr val="black"/>
                </a:solidFill>
              </a:rPr>
              <a:t>3,9 га (менее 20%).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928988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Размещение на земельном участке за ДКЖ зоопарка позволит сохранить этот лесной участок, как озелененный, благоустроенный, приспособленный к отдыху населения, в отличие от настоящего его состояния.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499992" y="980728"/>
            <a:ext cx="41044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Условные обозначения: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* - сохраняемые деревья, в т.ч. вновь высаженные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*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- деревья под вырубку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1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АВТОСТОЯНКИ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872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В связи с важностью зоопарка и с учетом его ожидаемой посещаемости было принято решение предусмотреть большее количество </a:t>
            </a:r>
            <a:r>
              <a:rPr lang="ru-RU" sz="1600" dirty="0" err="1" smtClean="0"/>
              <a:t>машиномест</a:t>
            </a:r>
            <a:r>
              <a:rPr lang="ru-RU" sz="1600" dirty="0" smtClean="0"/>
              <a:t>, чем это требовалось  действующими нормами.</a:t>
            </a: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Имеются ТРИ автостоянки, привязанные к каждому из входов в зоопарк.</a:t>
            </a: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Внутри зоопарка имеется  достаточное количество парковочных мест для сотрудников.</a:t>
            </a:r>
          </a:p>
        </p:txBody>
      </p:sp>
      <p:pic>
        <p:nvPicPr>
          <p:cNvPr id="7" name="Содержимое 3" descr="ZP-0002 ZONING.jpg"/>
          <p:cNvPicPr>
            <a:picLocks noChangeAspect="1"/>
          </p:cNvPicPr>
          <p:nvPr/>
        </p:nvPicPr>
        <p:blipFill>
          <a:blip r:embed="rId2" cstate="print"/>
          <a:srcRect l="2889" t="4167" r="14770" b="4166"/>
          <a:stretch>
            <a:fillRect/>
          </a:stretch>
        </p:blipFill>
        <p:spPr>
          <a:xfrm>
            <a:off x="852132" y="2636912"/>
            <a:ext cx="4944004" cy="38164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64088" y="4696390"/>
            <a:ext cx="3600400" cy="738664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Восточная автостоянка рассчитана на 207 мест для автомобилей и 10 мест для автотранспорта инвалидов.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00600" y="2949614"/>
            <a:ext cx="3347864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 северной части предусмотрено 170 парковочных мест для автомобилей и 10 мест для автотранспорта инвалидов.</a:t>
            </a:r>
          </a:p>
        </p:txBody>
      </p:sp>
      <p:sp>
        <p:nvSpPr>
          <p:cNvPr id="10" name="Прямоугольник 9"/>
          <p:cNvSpPr/>
          <p:nvPr/>
        </p:nvSpPr>
        <p:spPr>
          <a:xfrm rot="1956263">
            <a:off x="-33041" y="5250749"/>
            <a:ext cx="3274342" cy="738664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Автостоянка предназначена для туристических автобусов (12</a:t>
            </a:r>
            <a:r>
              <a:rPr lang="es-ES" sz="1400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мест), такси (24) и  особых гостей (14).</a:t>
            </a:r>
            <a:endParaRPr lang="ru-RU" sz="1400" dirty="0">
              <a:solidFill>
                <a:srgbClr val="0070C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>
            <a:stCxn id="9" idx="1"/>
          </p:cNvCxnSpPr>
          <p:nvPr/>
        </p:nvCxnSpPr>
        <p:spPr>
          <a:xfrm flipH="1" flipV="1">
            <a:off x="4788024" y="3184222"/>
            <a:ext cx="612576" cy="242446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716016" y="5157192"/>
            <a:ext cx="720080" cy="504056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123728" y="5301208"/>
            <a:ext cx="216024" cy="36004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9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_WORK\Зоопарк\Проект планировки\Этапы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3993" r="23457" b="193"/>
          <a:stretch/>
        </p:blipFill>
        <p:spPr bwMode="auto">
          <a:xfrm>
            <a:off x="3950746" y="836712"/>
            <a:ext cx="5013742" cy="47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20688"/>
            <a:ext cx="3457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ЭТАПЫ СТРОИТЕЛЬСТВА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1-й этап строительства включает: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- входные группы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хозяйственные зоны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административное здание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контактный зоопарк и конюшни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автостоянки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инженерное обеспечение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ограждение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50100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2-й этап строительства включает: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- здание </a:t>
            </a:r>
            <a:r>
              <a:rPr lang="ru-RU" dirty="0" err="1" smtClean="0">
                <a:solidFill>
                  <a:prstClr val="black"/>
                </a:solidFill>
              </a:rPr>
              <a:t>акватеррариума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- зона «Лесная мозаика»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зона «Полярный мир»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зона «Обитатели гор»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зона «Страна обезьян»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часть зоны «Африканская саванна»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центральная площадь для массовых мероприятий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кафе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детская развлекательная зона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5674022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3-й этап строительства включает: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- часть зоны «Африканская саванна»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- зона «Слоны и Ко»</a:t>
            </a:r>
          </a:p>
        </p:txBody>
      </p:sp>
    </p:spTree>
    <p:extLst>
      <p:ext uri="{BB962C8B-B14F-4D97-AF65-F5344CB8AC3E}">
        <p14:creationId xmlns:p14="http://schemas.microsoft.com/office/powerpoint/2010/main" val="35550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2236</TotalTime>
  <Words>1080</Words>
  <Application>Microsoft Office PowerPoint</Application>
  <PresentationFormat>Экран (4:3)</PresentationFormat>
  <Paragraphs>161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Городская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Голикова Ольга Александровна</cp:lastModifiedBy>
  <cp:revision>192</cp:revision>
  <cp:lastPrinted>2014-08-06T09:09:41Z</cp:lastPrinted>
  <dcterms:created xsi:type="dcterms:W3CDTF">2013-11-04T10:49:25Z</dcterms:created>
  <dcterms:modified xsi:type="dcterms:W3CDTF">2014-11-13T11:59:22Z</dcterms:modified>
</cp:coreProperties>
</file>