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4FDD4-7477-4EFF-BBD2-05B62E66279A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1D04-64AA-43E7-B460-38705502B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19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F1D04-64AA-43E7-B460-38705502BA2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4C04-B343-45AC-B8EB-5390AB51DD50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D8A0D-4BD6-4822-9C52-75A2AA851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FE62-7BC4-4606-A737-DC59D237B6A1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8A8A9-B650-4BB0-BE94-DAFC1A0B86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46706-E45B-4653-A8E5-4A3A88B38FC5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E7A55-4A9F-425F-9DFF-F3893A64C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B4BFB-A69F-41DC-9296-016717412AD7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74F4-A001-45D5-84B8-8978FE888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E2E38-5F45-4D89-A052-4B02CFA23A94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0DE70-EC1C-4617-924E-5B55D245A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8D28-0BAF-4046-8E82-262867415C19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00FDC-F038-4366-AF98-B72A6F8D75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13BB-95E0-41D5-A8E0-ABABF7507D3F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80DB0-D97C-4948-9DEE-548DD8349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9516-39A1-485A-B85A-6A4BBD94E539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C8DCC-3C98-481A-984B-1CF902B4E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3A4E-E9C4-4AA4-A5B7-99C3BD7706EE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5D22-6981-4C2C-BBEF-D9E84DAECC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2EF7B-5DDE-4C3C-8B75-2251B5EF9AE2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0CA6-B861-48A8-928A-001DD0F3DD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5E6D-B401-482A-87A8-2A169C0F82E3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80D18-AF4E-4866-986E-D38BD0142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C3CFF5-98D9-4524-8B40-D919F0D88F00}" type="datetimeFigureOut">
              <a:rPr lang="ru-RU"/>
              <a:pPr>
                <a:defRPr/>
              </a:pPr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E5D067-F4B0-4046-9CD7-DD3F9EB79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63" y="500063"/>
            <a:ext cx="500062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Выпускник 9 класса</a:t>
            </a:r>
          </a:p>
        </p:txBody>
      </p:sp>
      <p:cxnSp>
        <p:nvCxnSpPr>
          <p:cNvPr id="6" name="Прямая со стрелкой 5"/>
          <p:cNvCxnSpPr>
            <a:cxnSpLocks noChangeShapeType="1"/>
            <a:endCxn id="11" idx="0"/>
          </p:cNvCxnSpPr>
          <p:nvPr/>
        </p:nvCxnSpPr>
        <p:spPr bwMode="auto">
          <a:xfrm flipH="1">
            <a:off x="2217738" y="928688"/>
            <a:ext cx="1497012" cy="4714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9" name="Прямая со стрелкой 8"/>
          <p:cNvCxnSpPr/>
          <p:nvPr/>
        </p:nvCxnSpPr>
        <p:spPr>
          <a:xfrm>
            <a:off x="5857875" y="928688"/>
            <a:ext cx="107156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95288" y="1412875"/>
            <a:ext cx="3643312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1600">
              <a:solidFill>
                <a:srgbClr val="FFFFFF"/>
              </a:solidFill>
              <a:cs typeface="Arial" charset="0"/>
            </a:endParaRPr>
          </a:p>
          <a:p>
            <a:r>
              <a:rPr lang="ru-RU" sz="1600">
                <a:solidFill>
                  <a:srgbClr val="FFFFFF"/>
                </a:solidFill>
                <a:cs typeface="Arial" charset="0"/>
              </a:rPr>
              <a:t>Допущен к экзамену, </a:t>
            </a:r>
          </a:p>
          <a:p>
            <a:r>
              <a:rPr lang="ru-RU" sz="1600">
                <a:solidFill>
                  <a:srgbClr val="FFFFFF"/>
                </a:solidFill>
                <a:cs typeface="Arial" charset="0"/>
              </a:rPr>
              <a:t>если годовые оценки по всем предметам учебного плана положительные  (не менее «3»)</a:t>
            </a:r>
          </a:p>
          <a:p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88" y="1428750"/>
            <a:ext cx="3643312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600">
                <a:solidFill>
                  <a:srgbClr val="FFFFFF"/>
                </a:solidFill>
                <a:cs typeface="Arial" charset="0"/>
              </a:rPr>
              <a:t>Не допущен к экзамену, если имеется хоть одна академическая задолженность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625" y="3286125"/>
            <a:ext cx="3643313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>
                <a:solidFill>
                  <a:srgbClr val="FFFFFF"/>
                </a:solidFill>
                <a:cs typeface="Arial" charset="0"/>
              </a:rPr>
              <a:t>До 20 мая школа принимает решение на педагогическом совете о допуске ученика к итоговой аттестации и издает приказ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8625" y="5000625"/>
            <a:ext cx="3643313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>
                <a:solidFill>
                  <a:srgbClr val="FFFFFF"/>
                </a:solidFill>
                <a:cs typeface="Arial" charset="0"/>
              </a:rPr>
              <a:t>В этом году впервые 4 экзамена!</a:t>
            </a:r>
          </a:p>
          <a:p>
            <a:r>
              <a:rPr lang="ru-RU" sz="1600">
                <a:solidFill>
                  <a:srgbClr val="FFFFFF"/>
                </a:solidFill>
                <a:cs typeface="Arial" charset="0"/>
              </a:rPr>
              <a:t>26 мая – первый экзамен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929188" y="3286125"/>
            <a:ext cx="3643312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600">
                <a:solidFill>
                  <a:srgbClr val="FFFFFF"/>
                </a:solidFill>
                <a:cs typeface="Arial" charset="0"/>
              </a:rPr>
              <a:t>До конца августа учащийся должен ликвидировать академическую задолженность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929188" y="5000625"/>
            <a:ext cx="3643312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600">
                <a:solidFill>
                  <a:srgbClr val="FFFFFF"/>
                </a:solidFill>
                <a:cs typeface="Arial" charset="0"/>
              </a:rPr>
              <a:t>Сдача итоговой аттестации (экзаменов) в сентябре</a:t>
            </a:r>
          </a:p>
        </p:txBody>
      </p:sp>
      <p:cxnSp>
        <p:nvCxnSpPr>
          <p:cNvPr id="48" name="Прямая со стрелкой 47"/>
          <p:cNvCxnSpPr>
            <a:stCxn id="16" idx="2"/>
            <a:endCxn id="17" idx="0"/>
          </p:cNvCxnSpPr>
          <p:nvPr/>
        </p:nvCxnSpPr>
        <p:spPr>
          <a:xfrm rot="5400000">
            <a:off x="2035969" y="4787107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6715919" y="3071019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2001044" y="3071019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>
            <a:off x="6715919" y="4785519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63" y="214313"/>
            <a:ext cx="3929062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Формы экзамена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50" y="1071563"/>
            <a:ext cx="328612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>
                <a:solidFill>
                  <a:srgbClr val="FFFFFF"/>
                </a:solidFill>
                <a:cs typeface="Arial" charset="0"/>
              </a:rPr>
              <a:t>Основной государственный экзамен (ОГЭ) в форме теста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2071688"/>
            <a:ext cx="3286125" cy="164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2 обязательных предмета (русский язык и математика)+ </a:t>
            </a:r>
          </a:p>
          <a:p>
            <a:r>
              <a:rPr lang="ru-RU" sz="160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2 предмета по выбору (из установленного перечня)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51500" y="1052513"/>
            <a:ext cx="328612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600">
                <a:solidFill>
                  <a:srgbClr val="FFFFFF"/>
                </a:solidFill>
                <a:cs typeface="Arial" charset="0"/>
              </a:rPr>
              <a:t>Государственный выпускной экзамен (ГВЭ) в форме контрольной работы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643563" y="2071688"/>
            <a:ext cx="3286125" cy="1643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600">
                <a:solidFill>
                  <a:srgbClr val="FFFFFF"/>
                </a:solidFill>
                <a:cs typeface="Arial" charset="0"/>
              </a:rPr>
              <a:t>2 обязательных предмета (русский и математика) для детей-инвалидов и детей с ОВЗ (обязательно предоставление медицинской справки или заключение ПМПК)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00125" y="4572000"/>
            <a:ext cx="74295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Начало экзамена в </a:t>
            </a:r>
            <a:r>
              <a:rPr lang="ru-RU" b="1" dirty="0"/>
              <a:t>10:00</a:t>
            </a:r>
            <a:r>
              <a:rPr lang="ru-RU" dirty="0"/>
              <a:t>. В пункт проведения экзамена необходимо явиться в </a:t>
            </a:r>
            <a:r>
              <a:rPr lang="ru-RU" b="1" dirty="0"/>
              <a:t>9:15</a:t>
            </a:r>
            <a:r>
              <a:rPr lang="ru-RU" dirty="0"/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При себе иметь: </a:t>
            </a:r>
            <a:r>
              <a:rPr lang="ru-RU" dirty="0"/>
              <a:t>2 черные гелиевые ручки, бутылку воды без этикетки,  шоколадку без </a:t>
            </a:r>
            <a:r>
              <a:rPr lang="ru-RU" smtClean="0"/>
              <a:t>этикетки, паспорт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50" y="5857875"/>
            <a:ext cx="39290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Нельзя при себе иметь</a:t>
            </a:r>
            <a:r>
              <a:rPr lang="ru-RU" dirty="0"/>
              <a:t>: телефон, калькулятор, справочную информацию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00625" y="5857875"/>
            <a:ext cx="39290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Пересдача через год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3000375" y="785813"/>
            <a:ext cx="28575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6000750" y="785813"/>
            <a:ext cx="28575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1677987" y="1963738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7323137" y="1963738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cxnSpLocks noChangeShapeType="1"/>
            <a:stCxn id="6" idx="2"/>
          </p:cNvCxnSpPr>
          <p:nvPr/>
        </p:nvCxnSpPr>
        <p:spPr bwMode="auto">
          <a:xfrm>
            <a:off x="1928813" y="3729038"/>
            <a:ext cx="2286000" cy="8429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3" name="Прямая со стрелкой 22"/>
          <p:cNvCxnSpPr>
            <a:cxnSpLocks noChangeShapeType="1"/>
            <a:stCxn id="8" idx="2"/>
          </p:cNvCxnSpPr>
          <p:nvPr/>
        </p:nvCxnSpPr>
        <p:spPr bwMode="auto">
          <a:xfrm flipH="1">
            <a:off x="5076825" y="3727450"/>
            <a:ext cx="2209800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5" name="Прямая со стрелкой 24"/>
          <p:cNvCxnSpPr>
            <a:stCxn id="10" idx="3"/>
            <a:endCxn id="11" idx="1"/>
          </p:cNvCxnSpPr>
          <p:nvPr/>
        </p:nvCxnSpPr>
        <p:spPr>
          <a:xfrm>
            <a:off x="4214813" y="6286500"/>
            <a:ext cx="7858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413" y="404813"/>
            <a:ext cx="4286250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Результаты экзаменов по обязательным предметам (русскому языку и математике)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1785938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Одна оценка 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«2»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57563" y="1714500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Обе оценки положительные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57938" y="1785938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По обоим предметам оценка «2»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313" y="2714625"/>
            <a:ext cx="2500312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Пересдача в июне</a:t>
            </a:r>
          </a:p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 (резервные дни)/июле (дополнительный этап)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57938" y="2714625"/>
            <a:ext cx="2500312" cy="858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Пересдача в сентябре текущего года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625" y="6000750"/>
            <a:ext cx="8358188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cs typeface="Arial" charset="0"/>
              </a:rPr>
              <a:t>Учащиеся получают аттестат об основном общем образовании и выпускаются из школы</a:t>
            </a:r>
          </a:p>
        </p:txBody>
      </p:sp>
      <p:cxnSp>
        <p:nvCxnSpPr>
          <p:cNvPr id="15" name="Прямая со стрелкой 14"/>
          <p:cNvCxnSpPr>
            <a:cxnSpLocks noChangeShapeType="1"/>
          </p:cNvCxnSpPr>
          <p:nvPr/>
        </p:nvCxnSpPr>
        <p:spPr bwMode="auto">
          <a:xfrm flipH="1">
            <a:off x="1547813" y="1196975"/>
            <a:ext cx="1522412" cy="50482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7" name="Прямая со стрелкой 16"/>
          <p:cNvCxnSpPr>
            <a:cxnSpLocks noChangeShapeType="1"/>
          </p:cNvCxnSpPr>
          <p:nvPr/>
        </p:nvCxnSpPr>
        <p:spPr bwMode="auto">
          <a:xfrm>
            <a:off x="6011863" y="1196975"/>
            <a:ext cx="1597025" cy="50482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3" name="Прямая со стрелкой 22"/>
          <p:cNvCxnSpPr>
            <a:stCxn id="5" idx="2"/>
            <a:endCxn id="8" idx="0"/>
          </p:cNvCxnSpPr>
          <p:nvPr/>
        </p:nvCxnSpPr>
        <p:spPr>
          <a:xfrm rot="5400000">
            <a:off x="1357313" y="26066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 noChangeShapeType="1"/>
            <a:stCxn id="7" idx="2"/>
            <a:endCxn id="11" idx="0"/>
          </p:cNvCxnSpPr>
          <p:nvPr/>
        </p:nvCxnSpPr>
        <p:spPr bwMode="auto">
          <a:xfrm>
            <a:off x="7608888" y="2513013"/>
            <a:ext cx="0" cy="1889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1" name="Прямая со стрелкой 40"/>
          <p:cNvCxnSpPr>
            <a:stCxn id="6" idx="2"/>
            <a:endCxn id="12" idx="0"/>
          </p:cNvCxnSpPr>
          <p:nvPr/>
        </p:nvCxnSpPr>
        <p:spPr>
          <a:xfrm rot="5400000">
            <a:off x="2820987" y="4214813"/>
            <a:ext cx="3573463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cxnSpLocks noChangeShapeType="1"/>
          </p:cNvCxnSpPr>
          <p:nvPr/>
        </p:nvCxnSpPr>
        <p:spPr bwMode="auto">
          <a:xfrm flipH="1">
            <a:off x="5076825" y="3644900"/>
            <a:ext cx="1439863" cy="234315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7" name="Прямая со стрелкой 46"/>
          <p:cNvCxnSpPr>
            <a:cxnSpLocks noChangeShapeType="1"/>
            <a:stCxn id="4" idx="2"/>
          </p:cNvCxnSpPr>
          <p:nvPr/>
        </p:nvCxnSpPr>
        <p:spPr bwMode="auto">
          <a:xfrm>
            <a:off x="4554538" y="1203325"/>
            <a:ext cx="17462" cy="51117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6" name="Прямая со стрелкой 25"/>
          <p:cNvCxnSpPr>
            <a:stCxn id="8" idx="3"/>
          </p:cNvCxnSpPr>
          <p:nvPr/>
        </p:nvCxnSpPr>
        <p:spPr>
          <a:xfrm>
            <a:off x="2700338" y="3573463"/>
            <a:ext cx="1371600" cy="2427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372225" y="4437063"/>
            <a:ext cx="252025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Повторная пересдача через год</a:t>
            </a:r>
          </a:p>
        </p:txBody>
      </p:sp>
      <p:cxnSp>
        <p:nvCxnSpPr>
          <p:cNvPr id="44" name="Прямая со стрелкой 43"/>
          <p:cNvCxnSpPr>
            <a:cxnSpLocks noChangeShapeType="1"/>
          </p:cNvCxnSpPr>
          <p:nvPr/>
        </p:nvCxnSpPr>
        <p:spPr bwMode="auto">
          <a:xfrm>
            <a:off x="2483768" y="4509120"/>
            <a:ext cx="1152128" cy="151216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6" name="Прямая со стрелкой 45"/>
          <p:cNvCxnSpPr>
            <a:cxnSpLocks noChangeShapeType="1"/>
            <a:stCxn id="37" idx="2"/>
          </p:cNvCxnSpPr>
          <p:nvPr/>
        </p:nvCxnSpPr>
        <p:spPr bwMode="auto">
          <a:xfrm flipH="1">
            <a:off x="6588125" y="5008563"/>
            <a:ext cx="1044228" cy="9318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8" name="Прямая со стрелкой 27"/>
          <p:cNvCxnSpPr>
            <a:stCxn id="8" idx="2"/>
            <a:endCxn id="10" idx="0"/>
          </p:cNvCxnSpPr>
          <p:nvPr/>
        </p:nvCxnSpPr>
        <p:spPr>
          <a:xfrm>
            <a:off x="1464469" y="3500438"/>
            <a:ext cx="1489" cy="432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51520" y="3933056"/>
            <a:ext cx="242887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rgbClr val="FFFFFF"/>
                </a:solidFill>
                <a:cs typeface="Arial" charset="0"/>
              </a:rPr>
              <a:t>Повторная пересдача  в сентябре</a:t>
            </a:r>
          </a:p>
        </p:txBody>
      </p:sp>
      <p:cxnSp>
        <p:nvCxnSpPr>
          <p:cNvPr id="36" name="Прямая со стрелкой 35"/>
          <p:cNvCxnSpPr>
            <a:stCxn id="11" idx="2"/>
            <a:endCxn id="37" idx="0"/>
          </p:cNvCxnSpPr>
          <p:nvPr/>
        </p:nvCxnSpPr>
        <p:spPr>
          <a:xfrm>
            <a:off x="7608094" y="3573463"/>
            <a:ext cx="24259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51520" y="4941168"/>
            <a:ext cx="244824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Повторная пересдача через год</a:t>
            </a:r>
          </a:p>
        </p:txBody>
      </p:sp>
      <p:cxnSp>
        <p:nvCxnSpPr>
          <p:cNvPr id="49" name="Прямая со стрелкой 48"/>
          <p:cNvCxnSpPr>
            <a:stCxn id="42" idx="2"/>
          </p:cNvCxnSpPr>
          <p:nvPr/>
        </p:nvCxnSpPr>
        <p:spPr>
          <a:xfrm>
            <a:off x="1475644" y="5512668"/>
            <a:ext cx="1080132" cy="4366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0" idx="2"/>
            <a:endCxn id="42" idx="0"/>
          </p:cNvCxnSpPr>
          <p:nvPr/>
        </p:nvCxnSpPr>
        <p:spPr>
          <a:xfrm>
            <a:off x="1465958" y="4504556"/>
            <a:ext cx="9686" cy="436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85750"/>
            <a:ext cx="5072063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Где продолжить обучение после 9 класса?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00113" y="1484313"/>
            <a:ext cx="2500312" cy="2714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Учреждения среднего профессионального 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образования (без </a:t>
            </a: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вступительных испытаний). Список на Портале 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пермского образования (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http://permedu.ru/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).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8263" y="1412875"/>
            <a:ext cx="2643187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Учреждения общего образования, подведомственные департаменту образования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851275" y="3213100"/>
            <a:ext cx="2500313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Профильный уровень, углубленное изучение предметов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443663" y="3213100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Базовый	 уровень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851275" y="4221163"/>
            <a:ext cx="250031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Индивидуальный отбор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443663" y="4221163"/>
            <a:ext cx="2500312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Без отбора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214563" y="5143500"/>
            <a:ext cx="5072062" cy="171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Документы для поступления: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аттестат об основном общем образовании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заявление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паспорт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портфолио</a:t>
            </a:r>
            <a:r>
              <a:rPr lang="ru-RU" dirty="0"/>
              <a:t> (по требованию образовательного учреждения)</a:t>
            </a:r>
          </a:p>
        </p:txBody>
      </p:sp>
      <p:cxnSp>
        <p:nvCxnSpPr>
          <p:cNvPr id="29" name="Прямая со стрелкой 28"/>
          <p:cNvCxnSpPr>
            <a:cxnSpLocks noChangeShapeType="1"/>
            <a:stCxn id="4" idx="2"/>
            <a:endCxn id="9" idx="0"/>
          </p:cNvCxnSpPr>
          <p:nvPr/>
        </p:nvCxnSpPr>
        <p:spPr bwMode="auto">
          <a:xfrm flipH="1">
            <a:off x="2151063" y="1012825"/>
            <a:ext cx="2671762" cy="4587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32" name="Прямая со стрелкой 31"/>
          <p:cNvCxnSpPr>
            <a:cxnSpLocks noChangeShapeType="1"/>
            <a:stCxn id="4" idx="2"/>
            <a:endCxn id="18" idx="0"/>
          </p:cNvCxnSpPr>
          <p:nvPr/>
        </p:nvCxnSpPr>
        <p:spPr bwMode="auto">
          <a:xfrm>
            <a:off x="4822825" y="1012825"/>
            <a:ext cx="1647825" cy="38735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34" name="Прямая со стрелкой 33"/>
          <p:cNvCxnSpPr>
            <a:cxnSpLocks noChangeShapeType="1"/>
            <a:stCxn id="9" idx="2"/>
            <a:endCxn id="25" idx="0"/>
          </p:cNvCxnSpPr>
          <p:nvPr/>
        </p:nvCxnSpPr>
        <p:spPr bwMode="auto">
          <a:xfrm>
            <a:off x="2151063" y="4211638"/>
            <a:ext cx="2600325" cy="9191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7" name="Прямая со стрелкой 36"/>
          <p:cNvCxnSpPr>
            <a:cxnSpLocks noChangeShapeType="1"/>
            <a:stCxn id="18" idx="2"/>
            <a:endCxn id="19" idx="0"/>
          </p:cNvCxnSpPr>
          <p:nvPr/>
        </p:nvCxnSpPr>
        <p:spPr bwMode="auto">
          <a:xfrm flipH="1">
            <a:off x="5102225" y="2925763"/>
            <a:ext cx="1368425" cy="2746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0" name="Прямая со стрелкой 39"/>
          <p:cNvCxnSpPr>
            <a:cxnSpLocks noChangeShapeType="1"/>
            <a:stCxn id="18" idx="2"/>
            <a:endCxn id="20" idx="0"/>
          </p:cNvCxnSpPr>
          <p:nvPr/>
        </p:nvCxnSpPr>
        <p:spPr bwMode="auto">
          <a:xfrm>
            <a:off x="6470650" y="2925763"/>
            <a:ext cx="1223963" cy="2746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2" name="Прямая со стрелкой 41"/>
          <p:cNvCxnSpPr>
            <a:cxnSpLocks noChangeShapeType="1"/>
            <a:stCxn id="19" idx="2"/>
            <a:endCxn id="21" idx="0"/>
          </p:cNvCxnSpPr>
          <p:nvPr/>
        </p:nvCxnSpPr>
        <p:spPr bwMode="auto">
          <a:xfrm>
            <a:off x="5102225" y="3940175"/>
            <a:ext cx="0" cy="2682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4" name="Прямая со стрелкой 43"/>
          <p:cNvCxnSpPr>
            <a:cxnSpLocks noChangeShapeType="1"/>
            <a:stCxn id="20" idx="2"/>
            <a:endCxn id="23" idx="0"/>
          </p:cNvCxnSpPr>
          <p:nvPr/>
        </p:nvCxnSpPr>
        <p:spPr bwMode="auto">
          <a:xfrm>
            <a:off x="7694613" y="3940175"/>
            <a:ext cx="0" cy="2682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6" name="Прямая со стрелкой 45"/>
          <p:cNvCxnSpPr>
            <a:cxnSpLocks noChangeShapeType="1"/>
            <a:stCxn id="21" idx="2"/>
            <a:endCxn id="25" idx="0"/>
          </p:cNvCxnSpPr>
          <p:nvPr/>
        </p:nvCxnSpPr>
        <p:spPr bwMode="auto">
          <a:xfrm flipH="1">
            <a:off x="4751388" y="4733925"/>
            <a:ext cx="350837" cy="396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9" name="Прямая со стрелкой 58"/>
          <p:cNvCxnSpPr>
            <a:cxnSpLocks noChangeShapeType="1"/>
            <a:stCxn id="23" idx="2"/>
            <a:endCxn id="25" idx="0"/>
          </p:cNvCxnSpPr>
          <p:nvPr/>
        </p:nvCxnSpPr>
        <p:spPr bwMode="auto">
          <a:xfrm flipH="1">
            <a:off x="4751388" y="4733925"/>
            <a:ext cx="2943225" cy="396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050" y="476250"/>
            <a:ext cx="5214938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Индивидуальный отбор в 10 класс профильные группы или классы с углубленным изучением отдельных предметов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38" y="1785938"/>
            <a:ext cx="8072437" cy="121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cs typeface="Arial" charset="0"/>
              </a:rPr>
              <a:t>В соответствии с ФЗ «Об образовании в РФ», с Постановлением Правительства ПК, школа имеет право организовать индивидуальный отбор в профильные группы, беря за основу результаты экзаменов по выбору и устанавливая свои критерии приема в 10 класс, прописанные в локальном акте школы.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38" y="3357563"/>
            <a:ext cx="8072437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rgbClr val="FFFFFF"/>
                </a:solidFill>
                <a:cs typeface="Arial" charset="0"/>
              </a:rPr>
              <a:t>Выбирая тот или иной профиль, необходимо ориентироваться на то, что в 10 и 11 классе обучение проходит по </a:t>
            </a: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индивидуальным учебным планам. Это 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поможет </a:t>
            </a: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выпускнику</a:t>
            </a:r>
          </a:p>
          <a:p>
            <a:pPr algn="ctr"/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сдать 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ЕГЭ и поступить по выбранному профилю в желаемый вуз.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4500563"/>
            <a:ext cx="8072437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rgbClr val="FFFFFF"/>
                </a:solidFill>
                <a:cs typeface="Arial" charset="0"/>
              </a:rPr>
              <a:t>Списки профилей, которые открываются в той или иной </a:t>
            </a: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школе до 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20 мая будут размещены на Портале пермского образования (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http://permedu.ru/</a:t>
            </a:r>
            <a:r>
              <a:rPr lang="ru-RU" sz="1600" dirty="0">
                <a:solidFill>
                  <a:srgbClr val="FFFFFF"/>
                </a:solidFill>
                <a:cs typeface="Arial" charset="0"/>
              </a:rPr>
              <a:t>). 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cs typeface="Arial" charset="0"/>
              </a:rPr>
              <a:t>Профили конкретной школы можно посмотреть на сайте образовательного учреждения.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558</TotalTime>
  <Words>454</Words>
  <Application>Microsoft Office PowerPoint</Application>
  <PresentationFormat>Экран (4:3)</PresentationFormat>
  <Paragraphs>50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Semenova-ev</dc:creator>
  <cp:lastModifiedBy>Зал №3</cp:lastModifiedBy>
  <cp:revision>33</cp:revision>
  <dcterms:created xsi:type="dcterms:W3CDTF">2016-04-12T05:29:11Z</dcterms:created>
  <dcterms:modified xsi:type="dcterms:W3CDTF">2016-04-14T06:20:16Z</dcterms:modified>
</cp:coreProperties>
</file>