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301" r:id="rId3"/>
    <p:sldId id="305" r:id="rId4"/>
    <p:sldId id="306" r:id="rId5"/>
    <p:sldId id="308" r:id="rId6"/>
    <p:sldId id="311" r:id="rId7"/>
    <p:sldId id="312" r:id="rId8"/>
    <p:sldId id="286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</p:sldIdLst>
  <p:sldSz cx="13004800" cy="9753600"/>
  <p:notesSz cx="6858000" cy="9947275"/>
  <p:defaultTextStyle>
    <a:lvl1pPr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1pPr>
    <a:lvl2pPr indent="228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2pPr>
    <a:lvl3pPr indent="457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3pPr>
    <a:lvl4pPr indent="685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4pPr>
    <a:lvl5pPr indent="9144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5pPr>
    <a:lvl6pPr indent="11430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6pPr>
    <a:lvl7pPr indent="1371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7pPr>
    <a:lvl8pPr indent="1600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8pPr>
    <a:lvl9pPr indent="1828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596" y="-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724956"/>
            <a:ext cx="5029200" cy="4476274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1689906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Текст заголовка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Текст заголовка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Текст заголовка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>
            <a:lvl1pPr marL="431800" indent="-431800">
              <a:lnSpc>
                <a:spcPct val="100000"/>
              </a:lnSpc>
              <a:spcBef>
                <a:spcPts val="3800"/>
              </a:spcBef>
              <a:defRPr sz="3800"/>
            </a:lvl1pPr>
            <a:lvl2pPr marL="863600" indent="-431800">
              <a:lnSpc>
                <a:spcPct val="100000"/>
              </a:lnSpc>
              <a:spcBef>
                <a:spcPts val="3800"/>
              </a:spcBef>
              <a:defRPr sz="3800"/>
            </a:lvl2pPr>
            <a:lvl3pPr marL="1295400" indent="-431800">
              <a:lnSpc>
                <a:spcPct val="100000"/>
              </a:lnSpc>
              <a:spcBef>
                <a:spcPts val="3800"/>
              </a:spcBef>
              <a:defRPr sz="3800"/>
            </a:lvl3pPr>
            <a:lvl4pPr marL="1727200" indent="-431800">
              <a:lnSpc>
                <a:spcPct val="100000"/>
              </a:lnSpc>
              <a:spcBef>
                <a:spcPts val="3800"/>
              </a:spcBef>
              <a:defRPr sz="3800"/>
            </a:lvl4pPr>
            <a:lvl5pPr marL="2159000" indent="-431800">
              <a:lnSpc>
                <a:spcPct val="100000"/>
              </a:lnSpc>
              <a:spcBef>
                <a:spcPts val="3800"/>
              </a:spcBef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5207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10414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5621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20828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26035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31242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36449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41656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46863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1.png"/>
          <p:cNvPicPr/>
          <p:nvPr/>
        </p:nvPicPr>
        <p:blipFill>
          <a:blip r:embed="rId2">
            <a:extLst/>
          </a:blip>
          <a:srcRect l="4436" t="2218" b="2218"/>
          <a:stretch>
            <a:fillRect/>
          </a:stretch>
        </p:blipFill>
        <p:spPr>
          <a:xfrm>
            <a:off x="0" y="4017693"/>
            <a:ext cx="6479877" cy="821237"/>
          </a:xfrm>
          <a:prstGeom prst="rect">
            <a:avLst/>
          </a:prstGeom>
          <a:ln w="12700">
            <a:miter lim="400000"/>
          </a:ln>
          <a:effectLst>
            <a:outerShdw blurRad="304800" dist="15472" dir="5520000" rotWithShape="0">
              <a:srgbClr val="808785"/>
            </a:outerShdw>
          </a:effectLst>
        </p:spPr>
      </p:pic>
      <p:pic>
        <p:nvPicPr>
          <p:cNvPr id="33" name="1.png"/>
          <p:cNvPicPr/>
          <p:nvPr/>
        </p:nvPicPr>
        <p:blipFill>
          <a:blip r:embed="rId2">
            <a:extLst/>
          </a:blip>
          <a:srcRect l="4436" t="2218" b="2218"/>
          <a:stretch>
            <a:fillRect/>
          </a:stretch>
        </p:blipFill>
        <p:spPr>
          <a:xfrm flipH="1">
            <a:off x="6178935" y="4017693"/>
            <a:ext cx="6825865" cy="821237"/>
          </a:xfrm>
          <a:prstGeom prst="rect">
            <a:avLst/>
          </a:prstGeom>
          <a:ln w="12700">
            <a:miter lim="400000"/>
          </a:ln>
          <a:effectLst>
            <a:outerShdw blurRad="304800" dist="15472" dir="5520000" rotWithShape="0">
              <a:srgbClr val="808785"/>
            </a:outerShdw>
          </a:effectLst>
        </p:spPr>
      </p:pic>
      <p:sp>
        <p:nvSpPr>
          <p:cNvPr id="35" name="Shape 35"/>
          <p:cNvSpPr/>
          <p:nvPr/>
        </p:nvSpPr>
        <p:spPr>
          <a:xfrm>
            <a:off x="2489201" y="5690319"/>
            <a:ext cx="7981351" cy="2649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defTabSz="457200">
              <a:lnSpc>
                <a:spcPct val="115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3200" b="1" dirty="0">
                <a:latin typeface="Helvetica"/>
                <a:ea typeface="Helvetica"/>
                <a:cs typeface="Helvetica"/>
                <a:sym typeface="Helvetica"/>
              </a:rPr>
              <a:t>70 ЛЕТ ПОБЕДЫ </a:t>
            </a:r>
          </a:p>
          <a:p>
            <a:pPr lvl="0" defTabSz="457200">
              <a:lnSpc>
                <a:spcPct val="115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3200" b="1" dirty="0">
                <a:latin typeface="Helvetica"/>
                <a:ea typeface="Helvetica"/>
                <a:cs typeface="Helvetica"/>
                <a:sym typeface="Helvetica"/>
              </a:rPr>
              <a:t>СОВЕТСКОГО НАРОДА </a:t>
            </a:r>
            <a:endParaRPr lang="ru-RU" sz="3200" b="1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lvl="0" defTabSz="457200">
              <a:lnSpc>
                <a:spcPct val="115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3200" b="1" dirty="0" smtClean="0">
                <a:latin typeface="Helvetica"/>
                <a:ea typeface="Helvetica"/>
                <a:cs typeface="Helvetica"/>
                <a:sym typeface="Helvetica"/>
              </a:rPr>
              <a:t>В </a:t>
            </a:r>
            <a:r>
              <a:rPr sz="3200" b="1" dirty="0">
                <a:latin typeface="Helvetica"/>
                <a:ea typeface="Helvetica"/>
                <a:cs typeface="Helvetica"/>
                <a:sym typeface="Helvetica"/>
              </a:rPr>
              <a:t>ВЕЛИКОЙ ОТЕЧЕСТВЕННОЙ ВОЙНЕ </a:t>
            </a:r>
          </a:p>
          <a:p>
            <a:pPr lvl="0" defTabSz="457200">
              <a:lnSpc>
                <a:spcPct val="115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3200" b="1" dirty="0">
                <a:latin typeface="Helvetica"/>
                <a:ea typeface="Helvetica"/>
                <a:cs typeface="Helvetica"/>
                <a:sym typeface="Helvetica"/>
              </a:rPr>
              <a:t>1941 - 1945 ГОДОВ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3906" y="633284"/>
            <a:ext cx="4191000" cy="40259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/>
        </p:nvSpPr>
        <p:spPr>
          <a:xfrm>
            <a:off x="472901" y="581709"/>
            <a:ext cx="12058998" cy="1"/>
          </a:xfrm>
          <a:prstGeom prst="line">
            <a:avLst/>
          </a:prstGeom>
          <a:ln w="25400">
            <a:solidFill>
              <a:srgbClr val="5A5F5E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grpSp>
        <p:nvGrpSpPr>
          <p:cNvPr id="353" name="Group 353"/>
          <p:cNvGrpSpPr/>
          <p:nvPr/>
        </p:nvGrpSpPr>
        <p:grpSpPr>
          <a:xfrm>
            <a:off x="-1" y="9295524"/>
            <a:ext cx="13002828" cy="458077"/>
            <a:chOff x="0" y="0"/>
            <a:chExt cx="13002826" cy="458076"/>
          </a:xfrm>
        </p:grpSpPr>
        <p:pic>
          <p:nvPicPr>
            <p:cNvPr id="351" name="кубики.pdf"/>
            <p:cNvPicPr/>
            <p:nvPr/>
          </p:nvPicPr>
          <p:blipFill>
            <a:blip r:embed="rId2">
              <a:alphaModFix amt="56047"/>
              <a:extLst/>
            </a:blip>
            <a:srcRect r="18982"/>
            <a:stretch>
              <a:fillRect/>
            </a:stretch>
          </p:blipFill>
          <p:spPr>
            <a:xfrm>
              <a:off x="7073900" y="0"/>
              <a:ext cx="5928927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кубики.pdf"/>
            <p:cNvPicPr/>
            <p:nvPr/>
          </p:nvPicPr>
          <p:blipFill>
            <a:blip r:embed="rId2">
              <a:alphaModFix amt="56000"/>
              <a:extLst/>
            </a:blip>
            <a:srcRect l="3226"/>
            <a:stretch>
              <a:fillRect/>
            </a:stretch>
          </p:blipFill>
          <p:spPr>
            <a:xfrm flipH="1">
              <a:off x="-1" y="0"/>
              <a:ext cx="7081999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54" name="Shape 354"/>
          <p:cNvSpPr/>
          <p:nvPr/>
        </p:nvSpPr>
        <p:spPr>
          <a:xfrm>
            <a:off x="430774" y="1751092"/>
            <a:ext cx="1211954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2000" b="1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 dirty="0" err="1">
                <a:solidFill>
                  <a:srgbClr val="740D01"/>
                </a:solidFill>
              </a:rPr>
              <a:t>Медиа-образовательный</a:t>
            </a:r>
            <a:r>
              <a:rPr sz="2400" b="1" dirty="0">
                <a:solidFill>
                  <a:srgbClr val="740D01"/>
                </a:solidFill>
              </a:rPr>
              <a:t> </a:t>
            </a:r>
            <a:r>
              <a:rPr sz="2400" b="1" dirty="0" err="1">
                <a:solidFill>
                  <a:srgbClr val="740D01"/>
                </a:solidFill>
              </a:rPr>
              <a:t>проект</a:t>
            </a:r>
            <a:r>
              <a:rPr sz="2400" b="1" dirty="0">
                <a:solidFill>
                  <a:srgbClr val="740D01"/>
                </a:solidFill>
              </a:rPr>
              <a:t> «</a:t>
            </a:r>
            <a:r>
              <a:rPr sz="2400" b="1" dirty="0" err="1">
                <a:solidFill>
                  <a:srgbClr val="740D01"/>
                </a:solidFill>
              </a:rPr>
              <a:t>Пятьсот</a:t>
            </a:r>
            <a:r>
              <a:rPr sz="2400" b="1" dirty="0">
                <a:solidFill>
                  <a:srgbClr val="740D01"/>
                </a:solidFill>
              </a:rPr>
              <a:t> </a:t>
            </a:r>
            <a:r>
              <a:rPr sz="2400" b="1" dirty="0" err="1">
                <a:solidFill>
                  <a:srgbClr val="740D01"/>
                </a:solidFill>
              </a:rPr>
              <a:t>уроков</a:t>
            </a:r>
            <a:r>
              <a:rPr sz="2400" b="1" dirty="0">
                <a:solidFill>
                  <a:srgbClr val="740D01"/>
                </a:solidFill>
              </a:rPr>
              <a:t> о </a:t>
            </a:r>
            <a:r>
              <a:rPr sz="2400" b="1" dirty="0" err="1">
                <a:solidFill>
                  <a:srgbClr val="740D01"/>
                </a:solidFill>
              </a:rPr>
              <a:t>Победе</a:t>
            </a:r>
            <a:r>
              <a:rPr sz="2400" b="1" dirty="0">
                <a:solidFill>
                  <a:srgbClr val="740D01"/>
                </a:solidFill>
              </a:rPr>
              <a:t>» </a:t>
            </a:r>
          </a:p>
        </p:txBody>
      </p:sp>
      <p:sp>
        <p:nvSpPr>
          <p:cNvPr id="355" name="Shape 355"/>
          <p:cNvSpPr/>
          <p:nvPr/>
        </p:nvSpPr>
        <p:spPr>
          <a:xfrm>
            <a:off x="240049" y="6978178"/>
            <a:ext cx="12310273" cy="785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indent="179999" algn="l" defTabSz="457200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1800" b="1" dirty="0" err="1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Всего</a:t>
            </a:r>
            <a:r>
              <a:rPr sz="18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800" b="1" dirty="0" err="1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за</a:t>
            </a:r>
            <a:r>
              <a:rPr sz="1800" b="1" dirty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8 </a:t>
            </a:r>
            <a:r>
              <a:rPr sz="1800" b="1" dirty="0" err="1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месяцев</a:t>
            </a:r>
            <a:r>
              <a:rPr sz="1800" b="1" dirty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800" b="1" dirty="0" err="1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состоится</a:t>
            </a:r>
            <a:r>
              <a:rPr sz="1800" b="1" dirty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500 </a:t>
            </a:r>
            <a:r>
              <a:rPr sz="1800" b="1" dirty="0" err="1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уроков</a:t>
            </a:r>
            <a:r>
              <a:rPr lang="ru-RU" sz="18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в </a:t>
            </a:r>
            <a:r>
              <a:rPr lang="ru-RU" sz="1800" b="1" dirty="0" err="1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киносалоне</a:t>
            </a:r>
            <a:r>
              <a:rPr lang="ru-RU" sz="18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«Премьер»</a:t>
            </a:r>
            <a:endParaRPr sz="1800" b="1" dirty="0">
              <a:solidFill>
                <a:srgbClr val="4B0504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400050" lvl="0" indent="-220049" algn="l" defTabSz="457200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1800" b="1" dirty="0" err="1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Количество</a:t>
            </a:r>
            <a:r>
              <a:rPr sz="1800" b="1" dirty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800" b="1" dirty="0" err="1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участников</a:t>
            </a:r>
            <a:r>
              <a:rPr sz="1800" b="1" dirty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8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–</a:t>
            </a:r>
            <a:r>
              <a:rPr lang="ru-RU" sz="18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8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10 </a:t>
            </a:r>
            <a:r>
              <a:rPr sz="1800" b="1" dirty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000 </a:t>
            </a:r>
            <a:r>
              <a:rPr sz="1800" b="1" dirty="0" err="1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человек</a:t>
            </a:r>
            <a:r>
              <a:rPr sz="1800" b="1" dirty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.</a:t>
            </a:r>
          </a:p>
        </p:txBody>
      </p:sp>
      <p:pic>
        <p:nvPicPr>
          <p:cNvPr id="356" name="JPG_235_2(1).jpg"/>
          <p:cNvPicPr/>
          <p:nvPr/>
        </p:nvPicPr>
        <p:blipFill>
          <a:blip r:embed="rId3">
            <a:extLst/>
          </a:blip>
          <a:srcRect t="38796" r="1867" b="7290"/>
          <a:stretch>
            <a:fillRect/>
          </a:stretch>
        </p:blipFill>
        <p:spPr>
          <a:xfrm>
            <a:off x="472901" y="2710320"/>
            <a:ext cx="12058998" cy="3525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Изображение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92335" y="909932"/>
            <a:ext cx="1532539" cy="1472166"/>
          </a:xfrm>
          <a:prstGeom prst="rect">
            <a:avLst/>
          </a:prstGeom>
        </p:spPr>
      </p:pic>
      <p:sp>
        <p:nvSpPr>
          <p:cNvPr id="16" name="Shape 347"/>
          <p:cNvSpPr/>
          <p:nvPr/>
        </p:nvSpPr>
        <p:spPr>
          <a:xfrm>
            <a:off x="407813" y="686997"/>
            <a:ext cx="12189174" cy="26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457200">
              <a:lnSpc>
                <a:spcPct val="6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1800" b="1" dirty="0">
                <a:latin typeface="Helvetica"/>
                <a:ea typeface="Helvetica"/>
                <a:cs typeface="Helvetica"/>
                <a:sym typeface="Helvetica"/>
              </a:rPr>
              <a:t>ОБЩЕГОРОДСКИЕ  МЕРОПРИЯТИЯ</a:t>
            </a:r>
            <a:r>
              <a:rPr sz="1800" b="1" dirty="0" smtClean="0">
                <a:latin typeface="Helvetica"/>
                <a:ea typeface="Helvetica"/>
                <a:cs typeface="Helvetica"/>
                <a:sym typeface="Helvetica"/>
              </a:rPr>
              <a:t>,</a:t>
            </a:r>
            <a:r>
              <a:rPr lang="ru-RU" sz="18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800" b="1" dirty="0" smtClean="0">
                <a:latin typeface="Helvetica"/>
                <a:ea typeface="Helvetica"/>
                <a:cs typeface="Helvetica"/>
                <a:sym typeface="Helvetica"/>
              </a:rPr>
              <a:t>ПРОВОДИМЫЕ </a:t>
            </a:r>
            <a:r>
              <a:rPr sz="1800" b="1" dirty="0">
                <a:latin typeface="Helvetica"/>
                <a:ea typeface="Helvetica"/>
                <a:cs typeface="Helvetica"/>
                <a:sym typeface="Helvetica"/>
              </a:rPr>
              <a:t>В ТЕЧЕНИЕ </a:t>
            </a:r>
            <a:r>
              <a:rPr sz="1800" b="1" dirty="0" smtClean="0">
                <a:latin typeface="Helvetica"/>
                <a:ea typeface="Helvetica"/>
                <a:cs typeface="Helvetica"/>
                <a:sym typeface="Helvetica"/>
              </a:rPr>
              <a:t>2015</a:t>
            </a:r>
            <a:r>
              <a:rPr lang="ru-RU" sz="1800" b="1" dirty="0" smtClean="0">
                <a:latin typeface="Helvetica"/>
                <a:ea typeface="Helvetica"/>
                <a:cs typeface="Helvetica"/>
                <a:sym typeface="Helvetica"/>
              </a:rPr>
              <a:t> ГОДА</a:t>
            </a:r>
            <a:endParaRPr sz="1800" b="1" dirty="0"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457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/>
        </p:nvSpPr>
        <p:spPr>
          <a:xfrm>
            <a:off x="472901" y="581709"/>
            <a:ext cx="12058998" cy="1"/>
          </a:xfrm>
          <a:prstGeom prst="line">
            <a:avLst/>
          </a:prstGeom>
          <a:ln w="25400">
            <a:solidFill>
              <a:srgbClr val="5A5F5E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grpSp>
        <p:nvGrpSpPr>
          <p:cNvPr id="367" name="Group 367"/>
          <p:cNvGrpSpPr/>
          <p:nvPr/>
        </p:nvGrpSpPr>
        <p:grpSpPr>
          <a:xfrm>
            <a:off x="-1" y="9295524"/>
            <a:ext cx="13002828" cy="458077"/>
            <a:chOff x="0" y="0"/>
            <a:chExt cx="13002826" cy="458076"/>
          </a:xfrm>
        </p:grpSpPr>
        <p:pic>
          <p:nvPicPr>
            <p:cNvPr id="365" name="кубики.pdf"/>
            <p:cNvPicPr/>
            <p:nvPr/>
          </p:nvPicPr>
          <p:blipFill>
            <a:blip r:embed="rId2">
              <a:alphaModFix amt="56047"/>
              <a:extLst/>
            </a:blip>
            <a:srcRect r="18982"/>
            <a:stretch>
              <a:fillRect/>
            </a:stretch>
          </p:blipFill>
          <p:spPr>
            <a:xfrm>
              <a:off x="7073900" y="0"/>
              <a:ext cx="5928927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6" name="кубики.pdf"/>
            <p:cNvPicPr/>
            <p:nvPr/>
          </p:nvPicPr>
          <p:blipFill>
            <a:blip r:embed="rId2">
              <a:alphaModFix amt="56000"/>
              <a:extLst/>
            </a:blip>
            <a:srcRect l="3226"/>
            <a:stretch>
              <a:fillRect/>
            </a:stretch>
          </p:blipFill>
          <p:spPr>
            <a:xfrm flipH="1">
              <a:off x="-1" y="0"/>
              <a:ext cx="7081999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8" name="Shape 368"/>
          <p:cNvSpPr/>
          <p:nvPr/>
        </p:nvSpPr>
        <p:spPr>
          <a:xfrm>
            <a:off x="407813" y="1428194"/>
            <a:ext cx="10652097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2000" b="1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b="1" dirty="0" err="1">
                <a:solidFill>
                  <a:srgbClr val="740D01"/>
                </a:solidFill>
              </a:rPr>
              <a:t>Авторская</a:t>
            </a:r>
            <a:r>
              <a:rPr sz="2400" b="1" dirty="0">
                <a:solidFill>
                  <a:srgbClr val="740D01"/>
                </a:solidFill>
              </a:rPr>
              <a:t> </a:t>
            </a:r>
            <a:r>
              <a:rPr sz="2400" b="1" dirty="0" err="1" smtClean="0">
                <a:solidFill>
                  <a:srgbClr val="740D01"/>
                </a:solidFill>
              </a:rPr>
              <a:t>радиопрограмма</a:t>
            </a:r>
            <a:r>
              <a:rPr lang="ru-RU" sz="2400" b="1" dirty="0" smtClean="0">
                <a:solidFill>
                  <a:srgbClr val="740D01"/>
                </a:solidFill>
              </a:rPr>
              <a:t> «Диалоги с молодыми»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endParaRPr lang="ru-RU" sz="2400" b="1" dirty="0" smtClean="0">
              <a:solidFill>
                <a:srgbClr val="740D01"/>
              </a:solidFill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b="1" dirty="0" smtClean="0">
                <a:solidFill>
                  <a:srgbClr val="740D01"/>
                </a:solidFill>
              </a:rPr>
              <a:t>Автор проекта Тамара Ромащенко, один из опытнейших редакторов 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b="1" dirty="0" smtClean="0">
                <a:solidFill>
                  <a:srgbClr val="740D01"/>
                </a:solidFill>
              </a:rPr>
              <a:t>Пермского краевого радио</a:t>
            </a:r>
          </a:p>
        </p:txBody>
      </p:sp>
      <p:sp>
        <p:nvSpPr>
          <p:cNvPr id="369" name="Shape 369"/>
          <p:cNvSpPr/>
          <p:nvPr/>
        </p:nvSpPr>
        <p:spPr>
          <a:xfrm>
            <a:off x="472901" y="7031490"/>
            <a:ext cx="12310274" cy="1656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indent="-220049" algn="l" defTabSz="457200">
              <a:defRPr sz="1800">
                <a:solidFill>
                  <a:srgbClr val="000000"/>
                </a:solidFill>
              </a:defRPr>
            </a:pPr>
            <a:r>
              <a:rPr sz="1700" b="1" dirty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12 </a:t>
            </a:r>
            <a:r>
              <a:rPr sz="1700" b="1" dirty="0" err="1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радиопрограмм</a:t>
            </a:r>
            <a:r>
              <a:rPr lang="ru-RU" sz="17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с </a:t>
            </a:r>
            <a:r>
              <a:rPr lang="ru-RU" sz="1700" b="1" dirty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проведением викторины о знании истории Великой Отечественной войны </a:t>
            </a:r>
            <a:r>
              <a:rPr sz="1700" b="1" dirty="0" err="1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при</a:t>
            </a:r>
            <a:r>
              <a:rPr sz="17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700" b="1" dirty="0" err="1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участии</a:t>
            </a:r>
            <a:r>
              <a:rPr sz="1700" b="1" dirty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ru-RU" sz="17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:</a:t>
            </a:r>
          </a:p>
          <a:p>
            <a:pPr lvl="0" indent="-220049" algn="l" defTabSz="457200">
              <a:defRPr sz="1800">
                <a:solidFill>
                  <a:srgbClr val="000000"/>
                </a:solidFill>
              </a:defRPr>
            </a:pPr>
            <a:r>
              <a:rPr lang="ru-RU" sz="17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- </a:t>
            </a:r>
            <a:r>
              <a:rPr sz="1700" b="1" dirty="0" err="1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молодежных</a:t>
            </a:r>
            <a:r>
              <a:rPr sz="17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700" b="1" dirty="0" err="1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организаций</a:t>
            </a:r>
            <a:endParaRPr lang="ru-RU" sz="1700" b="1" dirty="0" smtClean="0">
              <a:solidFill>
                <a:srgbClr val="4B0504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lang="ru-RU" sz="17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- </a:t>
            </a:r>
            <a:r>
              <a:rPr sz="1700" b="1" dirty="0" err="1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патриотических</a:t>
            </a:r>
            <a:r>
              <a:rPr sz="17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700" b="1" dirty="0" err="1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клубов</a:t>
            </a:r>
            <a:endParaRPr lang="ru-RU" sz="1700" b="1" dirty="0" smtClean="0">
              <a:solidFill>
                <a:srgbClr val="4B0504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lang="ru-RU" sz="17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- в</a:t>
            </a:r>
            <a:r>
              <a:rPr sz="1700" b="1" dirty="0" err="1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олонтеров</a:t>
            </a:r>
            <a:r>
              <a:rPr lang="ru-RU" sz="17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.</a:t>
            </a:r>
          </a:p>
          <a:p>
            <a:pPr lvl="0" indent="-220049" algn="l" defTabSz="457200">
              <a:defRPr sz="1800">
                <a:solidFill>
                  <a:srgbClr val="000000"/>
                </a:solidFill>
              </a:defRPr>
            </a:pPr>
            <a:r>
              <a:rPr sz="17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1700" b="1" dirty="0">
              <a:solidFill>
                <a:srgbClr val="4B0504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400050" lvl="0" indent="-400050" algn="l" defTabSz="457200">
              <a:defRPr sz="1800">
                <a:solidFill>
                  <a:srgbClr val="000000"/>
                </a:solidFill>
              </a:defRPr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Изображение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6800" y="806947"/>
            <a:ext cx="1532539" cy="1472166"/>
          </a:xfrm>
          <a:prstGeom prst="rect">
            <a:avLst/>
          </a:prstGeom>
        </p:spPr>
      </p:pic>
      <p:sp>
        <p:nvSpPr>
          <p:cNvPr id="16" name="Shape 347"/>
          <p:cNvSpPr/>
          <p:nvPr/>
        </p:nvSpPr>
        <p:spPr>
          <a:xfrm>
            <a:off x="407813" y="723642"/>
            <a:ext cx="12189174" cy="26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457200">
              <a:lnSpc>
                <a:spcPct val="6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1800" b="1" dirty="0">
                <a:latin typeface="Helvetica"/>
                <a:ea typeface="Helvetica"/>
                <a:cs typeface="Helvetica"/>
                <a:sym typeface="Helvetica"/>
              </a:rPr>
              <a:t>ОБЩЕГОРОДСКИЕ  МЕРОПРИЯТИЯ</a:t>
            </a:r>
            <a:r>
              <a:rPr sz="1800" b="1" dirty="0" smtClean="0">
                <a:latin typeface="Helvetica"/>
                <a:ea typeface="Helvetica"/>
                <a:cs typeface="Helvetica"/>
                <a:sym typeface="Helvetica"/>
              </a:rPr>
              <a:t>,</a:t>
            </a:r>
            <a:r>
              <a:rPr lang="ru-RU" sz="18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800" b="1" dirty="0" smtClean="0">
                <a:latin typeface="Helvetica"/>
                <a:ea typeface="Helvetica"/>
                <a:cs typeface="Helvetica"/>
                <a:sym typeface="Helvetica"/>
              </a:rPr>
              <a:t>ПРОВОДИМЫЕ </a:t>
            </a:r>
            <a:r>
              <a:rPr sz="1800" b="1" dirty="0">
                <a:latin typeface="Helvetica"/>
                <a:ea typeface="Helvetica"/>
                <a:cs typeface="Helvetica"/>
                <a:sym typeface="Helvetica"/>
              </a:rPr>
              <a:t>В ТЕЧЕНИЕ </a:t>
            </a:r>
            <a:r>
              <a:rPr sz="1800" b="1" dirty="0" smtClean="0">
                <a:latin typeface="Helvetica"/>
                <a:ea typeface="Helvetica"/>
                <a:cs typeface="Helvetica"/>
                <a:sym typeface="Helvetica"/>
              </a:rPr>
              <a:t>2015</a:t>
            </a:r>
            <a:r>
              <a:rPr lang="ru-RU" sz="1800" b="1" dirty="0" smtClean="0">
                <a:latin typeface="Helvetica"/>
                <a:ea typeface="Helvetica"/>
                <a:cs typeface="Helvetica"/>
                <a:sym typeface="Helvetica"/>
              </a:rPr>
              <a:t> ГОДА</a:t>
            </a:r>
            <a:endParaRPr sz="1800"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t="15493" r="-483" b="38329"/>
          <a:stretch/>
        </p:blipFill>
        <p:spPr>
          <a:xfrm>
            <a:off x="1005514" y="3037828"/>
            <a:ext cx="10477256" cy="362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657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/>
        </p:nvSpPr>
        <p:spPr>
          <a:xfrm>
            <a:off x="472901" y="581709"/>
            <a:ext cx="12058998" cy="1"/>
          </a:xfrm>
          <a:prstGeom prst="line">
            <a:avLst/>
          </a:prstGeom>
          <a:ln w="25400">
            <a:solidFill>
              <a:srgbClr val="5A5F5E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grpSp>
        <p:nvGrpSpPr>
          <p:cNvPr id="381" name="Group 381"/>
          <p:cNvGrpSpPr/>
          <p:nvPr/>
        </p:nvGrpSpPr>
        <p:grpSpPr>
          <a:xfrm>
            <a:off x="-1" y="9295524"/>
            <a:ext cx="13002828" cy="458077"/>
            <a:chOff x="0" y="0"/>
            <a:chExt cx="13002826" cy="458076"/>
          </a:xfrm>
        </p:grpSpPr>
        <p:pic>
          <p:nvPicPr>
            <p:cNvPr id="379" name="кубики.pdf"/>
            <p:cNvPicPr/>
            <p:nvPr/>
          </p:nvPicPr>
          <p:blipFill>
            <a:blip r:embed="rId2">
              <a:alphaModFix amt="56047"/>
              <a:extLst/>
            </a:blip>
            <a:srcRect r="18982"/>
            <a:stretch>
              <a:fillRect/>
            </a:stretch>
          </p:blipFill>
          <p:spPr>
            <a:xfrm>
              <a:off x="7073900" y="0"/>
              <a:ext cx="5928927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0" name="кубики.pdf"/>
            <p:cNvPicPr/>
            <p:nvPr/>
          </p:nvPicPr>
          <p:blipFill>
            <a:blip r:embed="rId2">
              <a:alphaModFix amt="56000"/>
              <a:extLst/>
            </a:blip>
            <a:srcRect l="3226"/>
            <a:stretch>
              <a:fillRect/>
            </a:stretch>
          </p:blipFill>
          <p:spPr>
            <a:xfrm flipH="1">
              <a:off x="-1" y="0"/>
              <a:ext cx="7081999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2" name="Shape 382"/>
          <p:cNvSpPr/>
          <p:nvPr/>
        </p:nvSpPr>
        <p:spPr>
          <a:xfrm>
            <a:off x="407813" y="1465695"/>
            <a:ext cx="1205858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 b="1" dirty="0" err="1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Историко-краеведческая</a:t>
            </a:r>
            <a:r>
              <a:rPr sz="2400" b="1" dirty="0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400" b="1" dirty="0" err="1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игра</a:t>
            </a:r>
            <a:r>
              <a:rPr sz="2400" b="1" dirty="0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lang="ru-RU" sz="2400" b="1" dirty="0" smtClean="0">
              <a:solidFill>
                <a:srgbClr val="740D0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 b="1" dirty="0" smtClean="0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«</a:t>
            </a:r>
            <a:r>
              <a:rPr sz="2400" b="1" dirty="0" err="1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Город</a:t>
            </a:r>
            <a:r>
              <a:rPr sz="2400" b="1" dirty="0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400" b="1" dirty="0" err="1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открытий</a:t>
            </a:r>
            <a:r>
              <a:rPr sz="2400" b="1" dirty="0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. </a:t>
            </a:r>
            <a:r>
              <a:rPr sz="2400" b="1" dirty="0" err="1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Клянемся</a:t>
            </a:r>
            <a:r>
              <a:rPr sz="2400" b="1" dirty="0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400" b="1" dirty="0" err="1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помнить</a:t>
            </a:r>
            <a:r>
              <a:rPr sz="2400" b="1" dirty="0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»</a:t>
            </a:r>
            <a:r>
              <a:rPr sz="2400" b="1" dirty="0">
                <a:solidFill>
                  <a:srgbClr val="740D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83" name="Shape 383"/>
          <p:cNvSpPr/>
          <p:nvPr/>
        </p:nvSpPr>
        <p:spPr>
          <a:xfrm>
            <a:off x="407813" y="7583760"/>
            <a:ext cx="12128624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indent="179999" algn="just" defTabSz="457200">
              <a:defRPr sz="1800">
                <a:solidFill>
                  <a:srgbClr val="000000"/>
                </a:solidFill>
              </a:defRPr>
            </a:pPr>
            <a:endParaRPr lang="ru-RU" sz="1700" dirty="0" smtClean="0">
              <a:solidFill>
                <a:srgbClr val="4B0504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just" defTabSz="457200">
              <a:defRPr sz="1800">
                <a:solidFill>
                  <a:srgbClr val="000000"/>
                </a:solidFill>
              </a:defRPr>
            </a:pPr>
            <a:r>
              <a:rPr lang="ru-RU" sz="18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Время проведения с марта по сентябрь 2015 г.</a:t>
            </a:r>
          </a:p>
          <a:p>
            <a:pPr lvl="0" algn="just" defTabSz="457200">
              <a:defRPr sz="1800">
                <a:solidFill>
                  <a:srgbClr val="000000"/>
                </a:solidFill>
              </a:defRPr>
            </a:pPr>
            <a:endParaRPr lang="ru-RU" sz="1800" b="1" dirty="0" smtClean="0">
              <a:solidFill>
                <a:srgbClr val="4B0504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just" defTabSz="457200">
              <a:defRPr sz="1800">
                <a:solidFill>
                  <a:srgbClr val="000000"/>
                </a:solidFill>
              </a:defRPr>
            </a:pPr>
            <a:r>
              <a:rPr lang="ru-RU" sz="18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Количество  участников: 10 000 чел.</a:t>
            </a:r>
            <a:endParaRPr sz="1800" b="1" dirty="0">
              <a:solidFill>
                <a:srgbClr val="4B0504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indent="179999" algn="just" defTabSz="457200">
              <a:defRPr sz="1800">
                <a:solidFill>
                  <a:srgbClr val="000000"/>
                </a:solidFill>
              </a:defRPr>
            </a:pPr>
            <a:endParaRPr sz="17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Изображение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91360" y="949127"/>
            <a:ext cx="1532539" cy="1472166"/>
          </a:xfrm>
          <a:prstGeom prst="rect">
            <a:avLst/>
          </a:prstGeom>
        </p:spPr>
      </p:pic>
      <p:sp>
        <p:nvSpPr>
          <p:cNvPr id="17" name="Shape 347"/>
          <p:cNvSpPr/>
          <p:nvPr/>
        </p:nvSpPr>
        <p:spPr>
          <a:xfrm>
            <a:off x="407813" y="770200"/>
            <a:ext cx="12189174" cy="26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457200">
              <a:lnSpc>
                <a:spcPct val="6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1800" b="1" dirty="0">
                <a:latin typeface="Helvetica"/>
                <a:ea typeface="Helvetica"/>
                <a:cs typeface="Helvetica"/>
                <a:sym typeface="Helvetica"/>
              </a:rPr>
              <a:t>ОБЩЕГОРОДСКИЕ  МЕРОПРИЯТИЯ</a:t>
            </a:r>
            <a:r>
              <a:rPr sz="1800" b="1" dirty="0" smtClean="0">
                <a:latin typeface="Helvetica"/>
                <a:ea typeface="Helvetica"/>
                <a:cs typeface="Helvetica"/>
                <a:sym typeface="Helvetica"/>
              </a:rPr>
              <a:t>,</a:t>
            </a:r>
            <a:r>
              <a:rPr lang="ru-RU" sz="18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800" b="1" dirty="0" smtClean="0">
                <a:latin typeface="Helvetica"/>
                <a:ea typeface="Helvetica"/>
                <a:cs typeface="Helvetica"/>
                <a:sym typeface="Helvetica"/>
              </a:rPr>
              <a:t>ПРОВОДИМЫЕ </a:t>
            </a:r>
            <a:r>
              <a:rPr sz="1800" b="1" dirty="0">
                <a:latin typeface="Helvetica"/>
                <a:ea typeface="Helvetica"/>
                <a:cs typeface="Helvetica"/>
                <a:sym typeface="Helvetica"/>
              </a:rPr>
              <a:t>В ТЕЧЕНИЕ </a:t>
            </a:r>
            <a:r>
              <a:rPr sz="1800" b="1" dirty="0" smtClean="0">
                <a:latin typeface="Helvetica"/>
                <a:ea typeface="Helvetica"/>
                <a:cs typeface="Helvetica"/>
                <a:sym typeface="Helvetica"/>
              </a:rPr>
              <a:t>2015</a:t>
            </a:r>
            <a:r>
              <a:rPr lang="ru-RU" sz="1800" b="1" dirty="0" smtClean="0">
                <a:latin typeface="Helvetica"/>
                <a:ea typeface="Helvetica"/>
                <a:cs typeface="Helvetica"/>
                <a:sym typeface="Helvetica"/>
              </a:rPr>
              <a:t> ГОДА</a:t>
            </a:r>
            <a:endParaRPr sz="1800"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026" name="Picture 2" descr="http://icache.rutraveller.ru/icache/place/8/400/004/84004_603x3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25" y="2728140"/>
            <a:ext cx="8197457" cy="481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1085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/>
        </p:nvSpPr>
        <p:spPr>
          <a:xfrm>
            <a:off x="472901" y="581709"/>
            <a:ext cx="12058998" cy="1"/>
          </a:xfrm>
          <a:prstGeom prst="line">
            <a:avLst/>
          </a:prstGeom>
          <a:ln w="25400">
            <a:solidFill>
              <a:srgbClr val="5A5F5E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grpSp>
        <p:nvGrpSpPr>
          <p:cNvPr id="395" name="Group 395"/>
          <p:cNvGrpSpPr/>
          <p:nvPr/>
        </p:nvGrpSpPr>
        <p:grpSpPr>
          <a:xfrm>
            <a:off x="-1" y="9295524"/>
            <a:ext cx="13002828" cy="458077"/>
            <a:chOff x="0" y="0"/>
            <a:chExt cx="13002826" cy="458076"/>
          </a:xfrm>
        </p:grpSpPr>
        <p:pic>
          <p:nvPicPr>
            <p:cNvPr id="393" name="кубики.pdf"/>
            <p:cNvPicPr/>
            <p:nvPr/>
          </p:nvPicPr>
          <p:blipFill>
            <a:blip r:embed="rId2">
              <a:alphaModFix amt="56047"/>
              <a:extLst/>
            </a:blip>
            <a:srcRect r="18982"/>
            <a:stretch>
              <a:fillRect/>
            </a:stretch>
          </p:blipFill>
          <p:spPr>
            <a:xfrm>
              <a:off x="7073900" y="0"/>
              <a:ext cx="5928927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4" name="кубики.pdf"/>
            <p:cNvPicPr/>
            <p:nvPr/>
          </p:nvPicPr>
          <p:blipFill>
            <a:blip r:embed="rId2">
              <a:alphaModFix amt="56000"/>
              <a:extLst/>
            </a:blip>
            <a:srcRect l="3226"/>
            <a:stretch>
              <a:fillRect/>
            </a:stretch>
          </p:blipFill>
          <p:spPr>
            <a:xfrm flipH="1">
              <a:off x="-1" y="0"/>
              <a:ext cx="7081999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6" name="Shape 396"/>
          <p:cNvSpPr/>
          <p:nvPr/>
        </p:nvSpPr>
        <p:spPr>
          <a:xfrm>
            <a:off x="380821" y="1726996"/>
            <a:ext cx="10381697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lang="ru-RU" sz="2400" b="1" dirty="0" smtClean="0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Дни </a:t>
            </a:r>
            <a:r>
              <a:rPr lang="ru-RU" sz="2400" b="1" dirty="0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Памяти</a:t>
            </a:r>
            <a:r>
              <a:rPr lang="ru-RU" sz="2400" b="1" dirty="0">
                <a:solidFill>
                  <a:srgbClr val="740D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dirty="0" smtClean="0">
                <a:solidFill>
                  <a:srgbClr val="740D01"/>
                </a:solidFill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  <a:t>и </a:t>
            </a:r>
            <a:r>
              <a:rPr lang="ru-RU" sz="2400" b="1" dirty="0">
                <a:solidFill>
                  <a:srgbClr val="740D01"/>
                </a:solidFill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  <a:t>Д</a:t>
            </a:r>
            <a:r>
              <a:rPr sz="2400" b="1" dirty="0" err="1" smtClean="0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ни</a:t>
            </a:r>
            <a:r>
              <a:rPr sz="2400" b="1" dirty="0" smtClean="0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ru-RU" sz="2400" b="1" dirty="0" err="1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В</a:t>
            </a:r>
            <a:r>
              <a:rPr sz="2400" b="1" dirty="0" err="1" smtClean="0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оинской</a:t>
            </a:r>
            <a:r>
              <a:rPr sz="2400" b="1" dirty="0" smtClean="0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ru-RU" sz="2400" b="1" dirty="0" err="1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С</a:t>
            </a:r>
            <a:r>
              <a:rPr sz="2400" b="1" dirty="0" err="1" smtClean="0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лавы</a:t>
            </a:r>
            <a:r>
              <a:rPr sz="2400" b="1" dirty="0" smtClean="0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400" b="1" dirty="0" err="1" smtClean="0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России</a:t>
            </a:r>
            <a:endParaRPr sz="2400" b="1" dirty="0">
              <a:solidFill>
                <a:srgbClr val="740D0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186625" y="6341248"/>
            <a:ext cx="12250798" cy="2900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19075" lvl="0" indent="-41275" algn="l" defTabSz="457200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1800" b="1" dirty="0" err="1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Церемонии</a:t>
            </a:r>
            <a:r>
              <a:rPr sz="18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800" b="1" dirty="0" err="1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возложения</a:t>
            </a:r>
            <a:r>
              <a:rPr sz="1800" b="1" dirty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800" b="1" dirty="0" err="1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венков</a:t>
            </a:r>
            <a:r>
              <a:rPr sz="1800" b="1" dirty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и </a:t>
            </a:r>
            <a:r>
              <a:rPr sz="1800" b="1" dirty="0" err="1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цветов</a:t>
            </a:r>
            <a:r>
              <a:rPr sz="1800" b="1" dirty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к </a:t>
            </a:r>
            <a:r>
              <a:rPr sz="1800" b="1" dirty="0" err="1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мемориалам</a:t>
            </a:r>
            <a:r>
              <a:rPr sz="1800" b="1" dirty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«</a:t>
            </a:r>
            <a:r>
              <a:rPr sz="1800" b="1" dirty="0" err="1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Вечный</a:t>
            </a:r>
            <a:r>
              <a:rPr sz="1800" b="1" dirty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800" b="1" dirty="0" err="1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огонь</a:t>
            </a:r>
            <a:r>
              <a:rPr sz="18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»</a:t>
            </a:r>
            <a:r>
              <a:rPr lang="ru-RU" sz="18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, мемориалам и памятникам, посвященных Великой Отечественной войне:</a:t>
            </a:r>
          </a:p>
          <a:p>
            <a:pPr marL="400050" lvl="0" indent="-220049" algn="l" defTabSz="457200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lang="ru-RU" sz="18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27 января – День снятия блокады Ленинграда</a:t>
            </a:r>
          </a:p>
          <a:p>
            <a:pPr marL="400050" lvl="0" indent="-220049" algn="l" defTabSz="457200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lang="ru-RU" sz="18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2 февраля – Сталинградская битва</a:t>
            </a:r>
          </a:p>
          <a:p>
            <a:pPr marL="400050" lvl="0" indent="-220049" algn="l" defTabSz="457200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lang="ru-RU" sz="18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22 июня – День начала Великой Отечественной войны</a:t>
            </a:r>
          </a:p>
          <a:p>
            <a:pPr marL="400050" lvl="0" indent="-220049" algn="l" defTabSz="457200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lang="ru-RU" sz="18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23 августа – Курская битва </a:t>
            </a:r>
          </a:p>
          <a:p>
            <a:pPr marL="400050" lvl="0" indent="-220049" algn="l" defTabSz="457200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lang="ru-RU" sz="18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Декабрь – День героя Отечества, битва под Москвой, День неизвестного солдата</a:t>
            </a:r>
            <a:endParaRPr sz="1800" b="1" dirty="0">
              <a:solidFill>
                <a:srgbClr val="4B0504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400050" lvl="0" indent="-400050" algn="l" defTabSz="457200">
              <a:defRPr sz="1800">
                <a:solidFill>
                  <a:srgbClr val="000000"/>
                </a:solidFill>
              </a:defRPr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wreaths-9-filtered.jpeg"/>
          <p:cNvPicPr/>
          <p:nvPr/>
        </p:nvPicPr>
        <p:blipFill>
          <a:blip r:embed="rId3">
            <a:extLst/>
          </a:blip>
          <a:srcRect t="15682" r="962" b="46128"/>
          <a:stretch>
            <a:fillRect/>
          </a:stretch>
        </p:blipFill>
        <p:spPr>
          <a:xfrm>
            <a:off x="380821" y="2601038"/>
            <a:ext cx="12151078" cy="3525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Изображение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29460" y="914531"/>
            <a:ext cx="1532539" cy="1472166"/>
          </a:xfrm>
          <a:prstGeom prst="rect">
            <a:avLst/>
          </a:prstGeom>
        </p:spPr>
      </p:pic>
      <p:sp>
        <p:nvSpPr>
          <p:cNvPr id="18" name="Shape 347"/>
          <p:cNvSpPr/>
          <p:nvPr/>
        </p:nvSpPr>
        <p:spPr>
          <a:xfrm>
            <a:off x="380821" y="705704"/>
            <a:ext cx="12189174" cy="26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457200">
              <a:lnSpc>
                <a:spcPct val="6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1800" b="1" dirty="0">
                <a:latin typeface="Helvetica"/>
                <a:ea typeface="Helvetica"/>
                <a:cs typeface="Helvetica"/>
                <a:sym typeface="Helvetica"/>
              </a:rPr>
              <a:t>ОБЩЕГОРОДСКИЕ  МЕРОПРИЯТИЯ</a:t>
            </a:r>
            <a:r>
              <a:rPr sz="1800" b="1" dirty="0" smtClean="0">
                <a:latin typeface="Helvetica"/>
                <a:ea typeface="Helvetica"/>
                <a:cs typeface="Helvetica"/>
                <a:sym typeface="Helvetica"/>
              </a:rPr>
              <a:t>,</a:t>
            </a:r>
            <a:r>
              <a:rPr lang="ru-RU" sz="18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800" b="1" dirty="0" smtClean="0">
                <a:latin typeface="Helvetica"/>
                <a:ea typeface="Helvetica"/>
                <a:cs typeface="Helvetica"/>
                <a:sym typeface="Helvetica"/>
              </a:rPr>
              <a:t>ПРОВОДИМЫЕ </a:t>
            </a:r>
            <a:r>
              <a:rPr sz="1800" b="1" dirty="0">
                <a:latin typeface="Helvetica"/>
                <a:ea typeface="Helvetica"/>
                <a:cs typeface="Helvetica"/>
                <a:sym typeface="Helvetica"/>
              </a:rPr>
              <a:t>В ТЕЧЕНИЕ </a:t>
            </a:r>
            <a:r>
              <a:rPr sz="1800" b="1" dirty="0" smtClean="0">
                <a:latin typeface="Helvetica"/>
                <a:ea typeface="Helvetica"/>
                <a:cs typeface="Helvetica"/>
                <a:sym typeface="Helvetica"/>
              </a:rPr>
              <a:t>2015</a:t>
            </a:r>
            <a:r>
              <a:rPr lang="ru-RU" sz="1800" b="1" dirty="0" smtClean="0">
                <a:latin typeface="Helvetica"/>
                <a:ea typeface="Helvetica"/>
                <a:cs typeface="Helvetica"/>
                <a:sym typeface="Helvetica"/>
              </a:rPr>
              <a:t> ГОДА</a:t>
            </a:r>
            <a:endParaRPr sz="1800" b="1" dirty="0"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40237505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472901" y="581709"/>
            <a:ext cx="12058998" cy="1"/>
          </a:xfrm>
          <a:prstGeom prst="line">
            <a:avLst/>
          </a:prstGeom>
          <a:ln w="25400">
            <a:solidFill>
              <a:srgbClr val="5A5F5E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431800" y="593550"/>
            <a:ext cx="1218917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КУЛЬТУРНО-ЗРЕЛИЩНЫЕ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МЕРОПРИЯТИЯ, </a:t>
            </a: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ПРОВОДИМЫЕ 7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,</a:t>
            </a:r>
            <a:r>
              <a:rPr lang="ru-RU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8,</a:t>
            </a:r>
            <a:r>
              <a:rPr lang="ru-RU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9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МАЯ 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2015</a:t>
            </a:r>
            <a:r>
              <a:rPr lang="ru-RU" b="1" dirty="0" smtClean="0">
                <a:latin typeface="Helvetica"/>
                <a:ea typeface="Helvetica"/>
                <a:cs typeface="Helvetica"/>
                <a:sym typeface="Helvetica"/>
              </a:rPr>
              <a:t> ГОДА</a:t>
            </a:r>
            <a:endParaRPr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254" name="Group 254"/>
          <p:cNvGrpSpPr/>
          <p:nvPr/>
        </p:nvGrpSpPr>
        <p:grpSpPr>
          <a:xfrm>
            <a:off x="-1" y="9295524"/>
            <a:ext cx="13002828" cy="458077"/>
            <a:chOff x="0" y="0"/>
            <a:chExt cx="13002826" cy="458076"/>
          </a:xfrm>
        </p:grpSpPr>
        <p:pic>
          <p:nvPicPr>
            <p:cNvPr id="252" name="кубики.pdf"/>
            <p:cNvPicPr/>
            <p:nvPr/>
          </p:nvPicPr>
          <p:blipFill>
            <a:blip r:embed="rId2">
              <a:alphaModFix amt="56047"/>
              <a:extLst/>
            </a:blip>
            <a:srcRect r="18982"/>
            <a:stretch>
              <a:fillRect/>
            </a:stretch>
          </p:blipFill>
          <p:spPr>
            <a:xfrm>
              <a:off x="7073900" y="0"/>
              <a:ext cx="5928927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" name="кубики.pdf"/>
            <p:cNvPicPr/>
            <p:nvPr/>
          </p:nvPicPr>
          <p:blipFill>
            <a:blip r:embed="rId2">
              <a:alphaModFix amt="56000"/>
              <a:extLst/>
            </a:blip>
            <a:srcRect l="3226"/>
            <a:stretch>
              <a:fillRect/>
            </a:stretch>
          </p:blipFill>
          <p:spPr>
            <a:xfrm flipH="1">
              <a:off x="-1" y="0"/>
              <a:ext cx="7081999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9" name="Group 259"/>
          <p:cNvGrpSpPr/>
          <p:nvPr/>
        </p:nvGrpSpPr>
        <p:grpSpPr>
          <a:xfrm>
            <a:off x="431799" y="2395779"/>
            <a:ext cx="12106905" cy="1962003"/>
            <a:chOff x="0" y="-1"/>
            <a:chExt cx="12106903" cy="1962002"/>
          </a:xfrm>
        </p:grpSpPr>
        <p:sp>
          <p:nvSpPr>
            <p:cNvPr id="256" name="Shape 256"/>
            <p:cNvSpPr/>
            <p:nvPr/>
          </p:nvSpPr>
          <p:spPr>
            <a:xfrm>
              <a:off x="158687" y="609214"/>
              <a:ext cx="6823983" cy="767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 defTabSz="45720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b="1" dirty="0" err="1" smtClean="0">
                  <a:latin typeface="Helvetica"/>
                  <a:ea typeface="Helvetica"/>
                  <a:cs typeface="Helvetica"/>
                  <a:sym typeface="Helvetica"/>
                </a:rPr>
                <a:t>Торжественн</a:t>
              </a:r>
              <a:r>
                <a:rPr lang="ru-RU" b="1" dirty="0" err="1" smtClean="0">
                  <a:latin typeface="Helvetica"/>
                  <a:ea typeface="Helvetica"/>
                  <a:cs typeface="Helvetica"/>
                  <a:sym typeface="Helvetica"/>
                </a:rPr>
                <a:t>ое</a:t>
              </a:r>
              <a:r>
                <a:rPr b="1" dirty="0" smtClean="0">
                  <a:latin typeface="Helvetica"/>
                  <a:ea typeface="Helvetica"/>
                  <a:cs typeface="Helvetica"/>
                  <a:sym typeface="Helvetica"/>
                </a:rPr>
                <a:t> </a:t>
              </a:r>
              <a:r>
                <a:rPr lang="ru-RU" b="1" dirty="0" smtClean="0">
                  <a:latin typeface="Helvetica"/>
                  <a:ea typeface="Helvetica"/>
                  <a:cs typeface="Helvetica"/>
                  <a:sym typeface="Helvetica"/>
                </a:rPr>
                <a:t>собрание общественности города Перми</a:t>
              </a:r>
              <a:r>
                <a:rPr b="1" dirty="0" smtClean="0">
                  <a:latin typeface="Helvetica"/>
                  <a:ea typeface="Helvetica"/>
                  <a:cs typeface="Helvetica"/>
                  <a:sym typeface="Helvetica"/>
                </a:rPr>
                <a:t>, </a:t>
              </a:r>
              <a:endParaRPr b="1" dirty="0">
                <a:latin typeface="Helvetica"/>
                <a:ea typeface="Helvetica"/>
                <a:cs typeface="Helvetica"/>
                <a:sym typeface="Helvetica"/>
              </a:endParaRPr>
            </a:p>
            <a:p>
              <a:pPr lvl="0" algn="l" defTabSz="45720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b="1" dirty="0" smtClean="0">
                  <a:latin typeface="Helvetica"/>
                  <a:ea typeface="Helvetica"/>
                  <a:cs typeface="Helvetica"/>
                  <a:sym typeface="Helvetica"/>
                </a:rPr>
                <a:t>7 </a:t>
              </a:r>
              <a:r>
                <a:rPr b="1" dirty="0" err="1">
                  <a:latin typeface="Helvetica"/>
                  <a:ea typeface="Helvetica"/>
                  <a:cs typeface="Helvetica"/>
                  <a:sym typeface="Helvetica"/>
                </a:rPr>
                <a:t>мая</a:t>
              </a:r>
              <a:r>
                <a:rPr b="1" dirty="0">
                  <a:latin typeface="Helvetica"/>
                  <a:ea typeface="Helvetica"/>
                  <a:cs typeface="Helvetica"/>
                  <a:sym typeface="Helvetica"/>
                </a:rPr>
                <a:t> </a:t>
              </a:r>
              <a:r>
                <a:rPr b="1" dirty="0" smtClean="0">
                  <a:latin typeface="Helvetica"/>
                  <a:ea typeface="Helvetica"/>
                  <a:cs typeface="Helvetica"/>
                  <a:sym typeface="Helvetica"/>
                </a:rPr>
                <a:t>2015</a:t>
              </a:r>
              <a:r>
                <a:rPr lang="ru-RU" b="1" dirty="0" smtClean="0">
                  <a:latin typeface="Helvetica"/>
                  <a:ea typeface="Helvetica"/>
                  <a:cs typeface="Helvetica"/>
                  <a:sym typeface="Helvetica"/>
                </a:rPr>
                <a:t>,</a:t>
              </a:r>
              <a:r>
                <a:rPr b="1" dirty="0" smtClean="0">
                  <a:latin typeface="Helvetica"/>
                  <a:ea typeface="Helvetica"/>
                  <a:cs typeface="Helvetica"/>
                  <a:sym typeface="Helvetica"/>
                </a:rPr>
                <a:t> </a:t>
              </a:r>
              <a:r>
                <a:rPr b="1" dirty="0">
                  <a:latin typeface="Helvetica"/>
                  <a:ea typeface="Helvetica"/>
                  <a:cs typeface="Helvetica"/>
                  <a:sym typeface="Helvetica"/>
                </a:rPr>
                <a:t>МАУК «ПГДК </a:t>
              </a:r>
              <a:r>
                <a:rPr b="1" dirty="0" err="1">
                  <a:latin typeface="Helvetica"/>
                  <a:ea typeface="Helvetica"/>
                  <a:cs typeface="Helvetica"/>
                  <a:sym typeface="Helvetica"/>
                </a:rPr>
                <a:t>им.А.Г.Солдатова</a:t>
              </a:r>
              <a:r>
                <a:rPr b="1" dirty="0" smtClean="0">
                  <a:latin typeface="Helvetica"/>
                  <a:ea typeface="Helvetica"/>
                  <a:cs typeface="Helvetica"/>
                  <a:sym typeface="Helvetica"/>
                </a:rPr>
                <a:t>»</a:t>
              </a:r>
              <a:endParaRPr b="1" dirty="0"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0" y="1002"/>
              <a:ext cx="12033599" cy="1938470"/>
            </a:xfrm>
            <a:prstGeom prst="roundRect">
              <a:avLst>
                <a:gd name="adj" fmla="val 9827"/>
              </a:avLst>
            </a:prstGeom>
            <a:noFill/>
            <a:ln w="25400" cap="flat">
              <a:solidFill>
                <a:srgbClr val="80878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258" name="1-3-4.jpg"/>
            <p:cNvPicPr/>
            <p:nvPr/>
          </p:nvPicPr>
          <p:blipFill>
            <a:blip r:embed="rId3">
              <a:extLst/>
            </a:blip>
            <a:srcRect t="31291" b="10016"/>
            <a:stretch>
              <a:fillRect/>
            </a:stretch>
          </p:blipFill>
          <p:spPr>
            <a:xfrm>
              <a:off x="7065433" y="-1"/>
              <a:ext cx="5041470" cy="1962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3" name="Group 263"/>
          <p:cNvGrpSpPr/>
          <p:nvPr/>
        </p:nvGrpSpPr>
        <p:grpSpPr>
          <a:xfrm>
            <a:off x="431800" y="4503980"/>
            <a:ext cx="12106904" cy="1962564"/>
            <a:chOff x="0" y="0"/>
            <a:chExt cx="12106903" cy="1962562"/>
          </a:xfrm>
        </p:grpSpPr>
        <p:sp>
          <p:nvSpPr>
            <p:cNvPr id="260" name="Shape 260"/>
            <p:cNvSpPr/>
            <p:nvPr/>
          </p:nvSpPr>
          <p:spPr>
            <a:xfrm>
              <a:off x="158687" y="277057"/>
              <a:ext cx="5907808" cy="14321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20000"/>
                </a:lnSpc>
                <a:tabLst>
                  <a:tab pos="0" algn="l"/>
                </a:tabLst>
                <a:defRPr sz="1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/>
              <a:r>
                <a:rPr b="1" dirty="0" err="1"/>
                <a:t>Торжественный</a:t>
              </a:r>
              <a:r>
                <a:rPr b="1" dirty="0"/>
                <a:t> </a:t>
              </a:r>
              <a:r>
                <a:rPr b="1" dirty="0" err="1"/>
                <a:t>ритуал</a:t>
              </a:r>
              <a:r>
                <a:rPr b="1" dirty="0"/>
                <a:t> </a:t>
              </a:r>
              <a:r>
                <a:rPr b="1" dirty="0" err="1"/>
                <a:t>возложения</a:t>
              </a:r>
              <a:r>
                <a:rPr b="1" dirty="0"/>
                <a:t> </a:t>
              </a:r>
              <a:r>
                <a:rPr b="1" dirty="0" err="1"/>
                <a:t>венков</a:t>
              </a:r>
              <a:r>
                <a:rPr b="1" dirty="0"/>
                <a:t> и </a:t>
              </a:r>
              <a:r>
                <a:rPr b="1" dirty="0" err="1"/>
                <a:t>цветов</a:t>
              </a:r>
              <a:r>
                <a:rPr b="1" dirty="0"/>
                <a:t> к </a:t>
              </a:r>
              <a:r>
                <a:rPr b="1" dirty="0" err="1"/>
                <a:t>монументу</a:t>
              </a:r>
              <a:r>
                <a:rPr b="1" dirty="0"/>
                <a:t> «</a:t>
              </a:r>
              <a:r>
                <a:rPr b="1" dirty="0" err="1"/>
                <a:t>Единство</a:t>
              </a:r>
              <a:r>
                <a:rPr b="1" dirty="0"/>
                <a:t> </a:t>
              </a:r>
              <a:r>
                <a:rPr b="1" dirty="0" err="1"/>
                <a:t>фронта</a:t>
              </a:r>
              <a:r>
                <a:rPr b="1" dirty="0"/>
                <a:t> и </a:t>
              </a:r>
              <a:r>
                <a:rPr b="1" dirty="0" err="1" smtClean="0"/>
                <a:t>тыла</a:t>
              </a:r>
              <a:r>
                <a:rPr b="1" dirty="0" smtClean="0"/>
                <a:t>»</a:t>
              </a:r>
              <a:r>
                <a:rPr lang="ru-RU" b="1" dirty="0" smtClean="0"/>
                <a:t>,</a:t>
              </a:r>
            </a:p>
            <a:p>
              <a:pPr lvl="0"/>
              <a:r>
                <a:rPr b="1" dirty="0" smtClean="0"/>
                <a:t>8 </a:t>
              </a:r>
              <a:r>
                <a:rPr b="1" dirty="0" err="1"/>
                <a:t>мая</a:t>
              </a:r>
              <a:r>
                <a:rPr b="1" dirty="0"/>
                <a:t> </a:t>
              </a:r>
              <a:r>
                <a:rPr b="1" dirty="0" smtClean="0"/>
                <a:t>2015</a:t>
              </a:r>
              <a:r>
                <a:rPr lang="ru-RU" b="1" dirty="0" smtClean="0"/>
                <a:t>,</a:t>
              </a:r>
              <a:r>
                <a:rPr b="1" dirty="0" smtClean="0"/>
                <a:t> </a:t>
              </a:r>
              <a:r>
                <a:rPr lang="ru-RU" b="1" dirty="0" smtClean="0"/>
                <a:t>п</a:t>
              </a:r>
              <a:r>
                <a:rPr b="1" dirty="0" err="1" smtClean="0"/>
                <a:t>лощадь</a:t>
              </a:r>
              <a:r>
                <a:rPr b="1" dirty="0" smtClean="0"/>
                <a:t> </a:t>
              </a:r>
              <a:r>
                <a:rPr b="1" dirty="0"/>
                <a:t>у </a:t>
              </a:r>
              <a:r>
                <a:rPr b="1" dirty="0" err="1"/>
                <a:t>монумента</a:t>
              </a:r>
              <a:r>
                <a:rPr b="1" dirty="0"/>
                <a:t> </a:t>
              </a:r>
              <a:r>
                <a:rPr b="1" dirty="0" smtClean="0"/>
                <a:t>«</a:t>
              </a:r>
              <a:r>
                <a:rPr lang="ru-RU" b="1" dirty="0" smtClean="0"/>
                <a:t>Героям</a:t>
              </a:r>
              <a:r>
                <a:rPr b="1" dirty="0" smtClean="0"/>
                <a:t> </a:t>
              </a:r>
              <a:r>
                <a:rPr b="1" dirty="0" err="1"/>
                <a:t>фронта</a:t>
              </a:r>
              <a:r>
                <a:rPr b="1" dirty="0"/>
                <a:t> и </a:t>
              </a:r>
              <a:r>
                <a:rPr b="1" dirty="0" err="1"/>
                <a:t>тыла</a:t>
              </a:r>
              <a:r>
                <a:rPr b="1" dirty="0" smtClean="0"/>
                <a:t>»</a:t>
              </a:r>
              <a:endParaRPr b="1" dirty="0"/>
            </a:p>
          </p:txBody>
        </p:sp>
        <p:sp>
          <p:nvSpPr>
            <p:cNvPr id="261" name="Shape 261"/>
            <p:cNvSpPr/>
            <p:nvPr/>
          </p:nvSpPr>
          <p:spPr>
            <a:xfrm>
              <a:off x="0" y="24092"/>
              <a:ext cx="12033599" cy="1938470"/>
            </a:xfrm>
            <a:prstGeom prst="roundRect">
              <a:avLst>
                <a:gd name="adj" fmla="val 9827"/>
              </a:avLst>
            </a:prstGeom>
            <a:noFill/>
            <a:ln w="25400" cap="flat">
              <a:solidFill>
                <a:srgbClr val="80878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262" name="41d4716608af03fbe349.jpg"/>
            <p:cNvPicPr/>
            <p:nvPr/>
          </p:nvPicPr>
          <p:blipFill>
            <a:blip r:embed="rId4">
              <a:extLst/>
            </a:blip>
            <a:srcRect t="17241" b="17241"/>
            <a:stretch>
              <a:fillRect/>
            </a:stretch>
          </p:blipFill>
          <p:spPr>
            <a:xfrm>
              <a:off x="7065433" y="0"/>
              <a:ext cx="5041470" cy="1962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7" name="Group 267"/>
          <p:cNvGrpSpPr/>
          <p:nvPr/>
        </p:nvGrpSpPr>
        <p:grpSpPr>
          <a:xfrm>
            <a:off x="431800" y="6647522"/>
            <a:ext cx="12106904" cy="1962002"/>
            <a:chOff x="0" y="0"/>
            <a:chExt cx="12106903" cy="1962001"/>
          </a:xfrm>
        </p:grpSpPr>
        <p:sp>
          <p:nvSpPr>
            <p:cNvPr id="264" name="Shape 264"/>
            <p:cNvSpPr/>
            <p:nvPr/>
          </p:nvSpPr>
          <p:spPr>
            <a:xfrm>
              <a:off x="158687" y="382975"/>
              <a:ext cx="5907808" cy="1182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30000"/>
                </a:lnSpc>
                <a:defRPr sz="1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/>
              <a:r>
                <a:rPr b="1" dirty="0" err="1"/>
                <a:t>Официальный</a:t>
              </a:r>
              <a:r>
                <a:rPr b="1" dirty="0"/>
                <a:t> </a:t>
              </a:r>
              <a:r>
                <a:rPr b="1" dirty="0" err="1"/>
                <a:t>прием</a:t>
              </a:r>
              <a:r>
                <a:rPr b="1" dirty="0"/>
                <a:t> </a:t>
              </a:r>
              <a:r>
                <a:rPr b="1" dirty="0" err="1" smtClean="0"/>
                <a:t>Губернатора</a:t>
              </a:r>
              <a:r>
                <a:rPr lang="ru-RU" b="1" dirty="0" smtClean="0"/>
                <a:t> Пермского края</a:t>
              </a:r>
              <a:r>
                <a:rPr b="1" dirty="0" smtClean="0"/>
                <a:t> </a:t>
              </a:r>
              <a:r>
                <a:rPr b="1" dirty="0"/>
                <a:t>и </a:t>
              </a:r>
              <a:r>
                <a:rPr b="1" dirty="0" err="1"/>
                <a:t>Главы</a:t>
              </a:r>
              <a:r>
                <a:rPr b="1" dirty="0"/>
                <a:t> </a:t>
              </a:r>
              <a:r>
                <a:rPr b="1" dirty="0" err="1"/>
                <a:t>города</a:t>
              </a:r>
              <a:r>
                <a:rPr b="1" dirty="0"/>
                <a:t> </a:t>
              </a:r>
              <a:r>
                <a:rPr b="1" dirty="0" err="1" smtClean="0"/>
                <a:t>Перми</a:t>
              </a:r>
              <a:r>
                <a:rPr lang="ru-RU" b="1" dirty="0"/>
                <a:t>,</a:t>
              </a:r>
              <a:endParaRPr lang="ru-RU" b="1" dirty="0" smtClean="0"/>
            </a:p>
            <a:p>
              <a:pPr lvl="0"/>
              <a:r>
                <a:rPr b="1" dirty="0" smtClean="0"/>
                <a:t>8 </a:t>
              </a:r>
              <a:r>
                <a:rPr b="1" dirty="0" err="1"/>
                <a:t>мая</a:t>
              </a:r>
              <a:r>
                <a:rPr b="1" dirty="0"/>
                <a:t> </a:t>
              </a:r>
              <a:r>
                <a:rPr b="1" dirty="0" smtClean="0"/>
                <a:t>2015</a:t>
              </a:r>
              <a:r>
                <a:rPr lang="ru-RU" b="1" dirty="0" smtClean="0"/>
                <a:t> ,</a:t>
              </a:r>
              <a:r>
                <a:rPr b="1" dirty="0" smtClean="0"/>
                <a:t> </a:t>
              </a:r>
              <a:r>
                <a:rPr b="1" dirty="0"/>
                <a:t>ВЦ «</a:t>
              </a:r>
              <a:r>
                <a:rPr b="1" dirty="0" err="1"/>
                <a:t>Пермская</a:t>
              </a:r>
              <a:r>
                <a:rPr b="1" dirty="0"/>
                <a:t> </a:t>
              </a:r>
              <a:r>
                <a:rPr b="1" dirty="0" err="1"/>
                <a:t>ярмарка</a:t>
              </a:r>
              <a:r>
                <a:rPr b="1" dirty="0" smtClean="0"/>
                <a:t>»</a:t>
              </a:r>
              <a:endParaRPr b="1" dirty="0"/>
            </a:p>
          </p:txBody>
        </p:sp>
        <p:sp>
          <p:nvSpPr>
            <p:cNvPr id="265" name="Shape 265"/>
            <p:cNvSpPr/>
            <p:nvPr/>
          </p:nvSpPr>
          <p:spPr>
            <a:xfrm>
              <a:off x="0" y="11840"/>
              <a:ext cx="12033599" cy="1938470"/>
            </a:xfrm>
            <a:prstGeom prst="roundRect">
              <a:avLst>
                <a:gd name="adj" fmla="val 9827"/>
              </a:avLst>
            </a:prstGeom>
            <a:noFill/>
            <a:ln w="25400" cap="flat">
              <a:solidFill>
                <a:srgbClr val="80878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266" name="image_1399440420.jpeg"/>
            <p:cNvPicPr/>
            <p:nvPr/>
          </p:nvPicPr>
          <p:blipFill>
            <a:blip r:embed="rId5">
              <a:extLst/>
            </a:blip>
            <a:srcRect l="17356" t="25602" r="17356" b="33975"/>
            <a:stretch>
              <a:fillRect/>
            </a:stretch>
          </p:blipFill>
          <p:spPr>
            <a:xfrm>
              <a:off x="7065433" y="0"/>
              <a:ext cx="5041470" cy="1962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" name="Изображение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41564" y="678447"/>
            <a:ext cx="1532539" cy="147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230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472901" y="581709"/>
            <a:ext cx="12058998" cy="1"/>
          </a:xfrm>
          <a:prstGeom prst="line">
            <a:avLst/>
          </a:prstGeom>
          <a:ln w="25400">
            <a:solidFill>
              <a:srgbClr val="5A5F5E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431800" y="625794"/>
            <a:ext cx="1218917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КУЛЬТУРНО-ЗРЕЛИЩНЫЕ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МЕРОПРИЯТИЯ, </a:t>
            </a: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ПРОВОДИМЫЕ 7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,</a:t>
            </a:r>
            <a:r>
              <a:rPr lang="ru-RU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8,</a:t>
            </a:r>
            <a:r>
              <a:rPr lang="ru-RU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9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МАЯ 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2015</a:t>
            </a:r>
            <a:r>
              <a:rPr lang="ru-RU" b="1" dirty="0" smtClean="0">
                <a:latin typeface="Helvetica"/>
                <a:ea typeface="Helvetica"/>
                <a:cs typeface="Helvetica"/>
                <a:sym typeface="Helvetica"/>
              </a:rPr>
              <a:t> ГОДА</a:t>
            </a:r>
            <a:endParaRPr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273" name="Group 273"/>
          <p:cNvGrpSpPr/>
          <p:nvPr/>
        </p:nvGrpSpPr>
        <p:grpSpPr>
          <a:xfrm>
            <a:off x="-1" y="9295524"/>
            <a:ext cx="13002828" cy="458077"/>
            <a:chOff x="0" y="0"/>
            <a:chExt cx="13002826" cy="458076"/>
          </a:xfrm>
        </p:grpSpPr>
        <p:pic>
          <p:nvPicPr>
            <p:cNvPr id="271" name="кубики.pdf"/>
            <p:cNvPicPr/>
            <p:nvPr/>
          </p:nvPicPr>
          <p:blipFill>
            <a:blip r:embed="rId2">
              <a:alphaModFix amt="56047"/>
              <a:extLst/>
            </a:blip>
            <a:srcRect r="18982"/>
            <a:stretch>
              <a:fillRect/>
            </a:stretch>
          </p:blipFill>
          <p:spPr>
            <a:xfrm>
              <a:off x="7073900" y="0"/>
              <a:ext cx="5928927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" name="кубики.pdf"/>
            <p:cNvPicPr/>
            <p:nvPr/>
          </p:nvPicPr>
          <p:blipFill>
            <a:blip r:embed="rId2">
              <a:alphaModFix amt="56000"/>
              <a:extLst/>
            </a:blip>
            <a:srcRect l="3226"/>
            <a:stretch>
              <a:fillRect/>
            </a:stretch>
          </p:blipFill>
          <p:spPr>
            <a:xfrm flipH="1">
              <a:off x="-1" y="0"/>
              <a:ext cx="7081999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8" name="Group 278"/>
          <p:cNvGrpSpPr/>
          <p:nvPr/>
        </p:nvGrpSpPr>
        <p:grpSpPr>
          <a:xfrm>
            <a:off x="431800" y="2396782"/>
            <a:ext cx="12033600" cy="1938471"/>
            <a:chOff x="0" y="1002"/>
            <a:chExt cx="12033599" cy="1938470"/>
          </a:xfrm>
        </p:grpSpPr>
        <p:sp>
          <p:nvSpPr>
            <p:cNvPr id="275" name="Shape 275"/>
            <p:cNvSpPr/>
            <p:nvPr/>
          </p:nvSpPr>
          <p:spPr>
            <a:xfrm>
              <a:off x="409199" y="208534"/>
              <a:ext cx="6120878" cy="1182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30000"/>
                </a:lnSpc>
                <a:defRPr sz="1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/>
              <a:r>
                <a:rPr lang="ru-RU" b="1" dirty="0"/>
                <a:t>Торжественное прохождение войск Пермского гарнизона, 9 мая 2015, Октябрьская площадь, </a:t>
              </a:r>
              <a:endParaRPr lang="ru-RU" b="1" dirty="0" smtClean="0"/>
            </a:p>
            <a:p>
              <a:pPr lvl="0"/>
              <a:r>
                <a:rPr lang="ru-RU" b="1" dirty="0" smtClean="0"/>
                <a:t>ул. Ленина</a:t>
              </a:r>
              <a:endParaRPr lang="ru-RU" b="1" dirty="0"/>
            </a:p>
          </p:txBody>
        </p:sp>
        <p:sp>
          <p:nvSpPr>
            <p:cNvPr id="276" name="Shape 276"/>
            <p:cNvSpPr/>
            <p:nvPr/>
          </p:nvSpPr>
          <p:spPr>
            <a:xfrm>
              <a:off x="0" y="1002"/>
              <a:ext cx="12033599" cy="1938470"/>
            </a:xfrm>
            <a:prstGeom prst="roundRect">
              <a:avLst>
                <a:gd name="adj" fmla="val 9827"/>
              </a:avLst>
            </a:prstGeom>
            <a:noFill/>
            <a:ln w="25400" cap="flat">
              <a:solidFill>
                <a:srgbClr val="80878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282" name="Group 282"/>
          <p:cNvGrpSpPr/>
          <p:nvPr/>
        </p:nvGrpSpPr>
        <p:grpSpPr>
          <a:xfrm>
            <a:off x="431800" y="4528072"/>
            <a:ext cx="12033600" cy="2152128"/>
            <a:chOff x="0" y="24092"/>
            <a:chExt cx="12033599" cy="1938470"/>
          </a:xfrm>
        </p:grpSpPr>
        <p:sp>
          <p:nvSpPr>
            <p:cNvPr id="279" name="Shape 279"/>
            <p:cNvSpPr/>
            <p:nvPr/>
          </p:nvSpPr>
          <p:spPr>
            <a:xfrm>
              <a:off x="387142" y="232959"/>
              <a:ext cx="5907808" cy="1542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30000"/>
                </a:lnSpc>
                <a:defRPr sz="1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ru-RU" b="1" dirty="0"/>
                <a:t>Общественная акция «Бессмертный полк» </a:t>
              </a:r>
            </a:p>
            <a:p>
              <a:r>
                <a:rPr lang="ru-RU" b="1" dirty="0"/>
                <a:t>9 мая 2015, Октябрьская площадь, </a:t>
              </a:r>
              <a:r>
                <a:rPr lang="ru-RU" b="1" dirty="0" err="1"/>
                <a:t>ул.Ленина</a:t>
              </a:r>
              <a:r>
                <a:rPr lang="ru-RU" b="1" dirty="0"/>
                <a:t>, городская эспланада</a:t>
              </a:r>
            </a:p>
            <a:p>
              <a:pPr lvl="0"/>
              <a:endParaRPr b="1" dirty="0"/>
            </a:p>
          </p:txBody>
        </p:sp>
        <p:sp>
          <p:nvSpPr>
            <p:cNvPr id="280" name="Shape 280"/>
            <p:cNvSpPr/>
            <p:nvPr/>
          </p:nvSpPr>
          <p:spPr>
            <a:xfrm>
              <a:off x="0" y="24092"/>
              <a:ext cx="12033599" cy="1938470"/>
            </a:xfrm>
            <a:prstGeom prst="roundRect">
              <a:avLst>
                <a:gd name="adj" fmla="val 9827"/>
              </a:avLst>
            </a:prstGeom>
            <a:noFill/>
            <a:ln w="25400" cap="flat">
              <a:solidFill>
                <a:srgbClr val="80878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pic>
        <p:nvPicPr>
          <p:cNvPr id="20" name="Изображение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4969" y="727908"/>
            <a:ext cx="1532539" cy="14721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076" y="2392893"/>
            <a:ext cx="5094324" cy="2004811"/>
          </a:xfrm>
          <a:prstGeom prst="rect">
            <a:avLst/>
          </a:prstGeom>
        </p:spPr>
      </p:pic>
      <p:pic>
        <p:nvPicPr>
          <p:cNvPr id="38" name="EX2B9726.jpeg"/>
          <p:cNvPicPr/>
          <p:nvPr/>
        </p:nvPicPr>
        <p:blipFill>
          <a:blip r:embed="rId5" cstate="print">
            <a:extLst/>
          </a:blip>
          <a:srcRect t="20815" b="20815"/>
          <a:stretch>
            <a:fillRect/>
          </a:stretch>
        </p:blipFill>
        <p:spPr>
          <a:xfrm>
            <a:off x="7423930" y="4528072"/>
            <a:ext cx="5041470" cy="215212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448912303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472901" y="581709"/>
            <a:ext cx="12058998" cy="1"/>
          </a:xfrm>
          <a:prstGeom prst="line">
            <a:avLst/>
          </a:prstGeom>
          <a:ln w="25400">
            <a:solidFill>
              <a:srgbClr val="5A5F5E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407813" y="616808"/>
            <a:ext cx="1218917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КУЛЬТУРНО-ЗРЕЛИЩНЫЕ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МЕРОПРИЯТИЯ, </a:t>
            </a: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ПРОВОДИМЫЕ 7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,</a:t>
            </a:r>
            <a:r>
              <a:rPr lang="ru-RU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8,</a:t>
            </a:r>
            <a:r>
              <a:rPr lang="ru-RU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9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МАЯ 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2015</a:t>
            </a:r>
            <a:r>
              <a:rPr lang="ru-RU" b="1" dirty="0" smtClean="0">
                <a:latin typeface="Helvetica"/>
                <a:ea typeface="Helvetica"/>
                <a:cs typeface="Helvetica"/>
                <a:sym typeface="Helvetica"/>
              </a:rPr>
              <a:t> ГОДА</a:t>
            </a:r>
            <a:endParaRPr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292" name="Group 292"/>
          <p:cNvGrpSpPr/>
          <p:nvPr/>
        </p:nvGrpSpPr>
        <p:grpSpPr>
          <a:xfrm>
            <a:off x="-1" y="9295524"/>
            <a:ext cx="13002828" cy="458077"/>
            <a:chOff x="0" y="0"/>
            <a:chExt cx="13002826" cy="458076"/>
          </a:xfrm>
        </p:grpSpPr>
        <p:pic>
          <p:nvPicPr>
            <p:cNvPr id="290" name="кубики.pdf"/>
            <p:cNvPicPr/>
            <p:nvPr/>
          </p:nvPicPr>
          <p:blipFill>
            <a:blip r:embed="rId2">
              <a:alphaModFix amt="56047"/>
              <a:extLst/>
            </a:blip>
            <a:srcRect r="18982"/>
            <a:stretch>
              <a:fillRect/>
            </a:stretch>
          </p:blipFill>
          <p:spPr>
            <a:xfrm>
              <a:off x="7073900" y="0"/>
              <a:ext cx="5928927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1" name="кубики.pdf"/>
            <p:cNvPicPr/>
            <p:nvPr/>
          </p:nvPicPr>
          <p:blipFill>
            <a:blip r:embed="rId2">
              <a:alphaModFix amt="56000"/>
              <a:extLst/>
            </a:blip>
            <a:srcRect l="3226"/>
            <a:stretch>
              <a:fillRect/>
            </a:stretch>
          </p:blipFill>
          <p:spPr>
            <a:xfrm flipH="1">
              <a:off x="-1" y="0"/>
              <a:ext cx="7081999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1" name="Group 301"/>
          <p:cNvGrpSpPr/>
          <p:nvPr/>
        </p:nvGrpSpPr>
        <p:grpSpPr>
          <a:xfrm>
            <a:off x="448948" y="2699668"/>
            <a:ext cx="12106904" cy="1911977"/>
            <a:chOff x="0" y="0"/>
            <a:chExt cx="12106903" cy="1962562"/>
          </a:xfrm>
        </p:grpSpPr>
        <p:sp>
          <p:nvSpPr>
            <p:cNvPr id="298" name="Shape 298"/>
            <p:cNvSpPr/>
            <p:nvPr/>
          </p:nvSpPr>
          <p:spPr>
            <a:xfrm>
              <a:off x="243354" y="328122"/>
              <a:ext cx="5907808" cy="1175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30000"/>
                </a:lnSpc>
                <a:defRPr sz="1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/>
              <a:r>
                <a:rPr b="1" dirty="0" err="1"/>
                <a:t>Большой</a:t>
              </a:r>
              <a:r>
                <a:rPr b="1" dirty="0"/>
                <a:t> </a:t>
              </a:r>
              <a:r>
                <a:rPr b="1" dirty="0" err="1"/>
                <a:t>праздничный</a:t>
              </a:r>
              <a:r>
                <a:rPr b="1" dirty="0"/>
                <a:t> </a:t>
              </a:r>
              <a:r>
                <a:rPr b="1" dirty="0" err="1"/>
                <a:t>концерт</a:t>
              </a:r>
              <a:r>
                <a:rPr b="1" dirty="0"/>
                <a:t> </a:t>
              </a:r>
              <a:endParaRPr lang="ru-RU" b="1" dirty="0" smtClean="0"/>
            </a:p>
            <a:p>
              <a:pPr lvl="0"/>
              <a:r>
                <a:rPr b="1" dirty="0" smtClean="0"/>
                <a:t>9 </a:t>
              </a:r>
              <a:r>
                <a:rPr b="1" dirty="0" err="1"/>
                <a:t>мая</a:t>
              </a:r>
              <a:r>
                <a:rPr b="1" dirty="0"/>
                <a:t> </a:t>
              </a:r>
              <a:r>
                <a:rPr b="1" dirty="0" smtClean="0"/>
                <a:t>2015, </a:t>
              </a:r>
              <a:r>
                <a:rPr b="1" dirty="0" err="1"/>
                <a:t>площадь</a:t>
              </a:r>
              <a:r>
                <a:rPr b="1" dirty="0"/>
                <a:t> </a:t>
              </a:r>
              <a:r>
                <a:rPr b="1" dirty="0" err="1"/>
                <a:t>перед</a:t>
              </a:r>
              <a:r>
                <a:rPr b="1" dirty="0"/>
                <a:t> </a:t>
              </a:r>
              <a:r>
                <a:rPr lang="ru-RU" b="1" dirty="0"/>
                <a:t>ГКУК «Пермский академический Театр -Театр»</a:t>
              </a:r>
              <a:endParaRPr b="1" dirty="0"/>
            </a:p>
          </p:txBody>
        </p:sp>
        <p:sp>
          <p:nvSpPr>
            <p:cNvPr id="299" name="Shape 299"/>
            <p:cNvSpPr/>
            <p:nvPr/>
          </p:nvSpPr>
          <p:spPr>
            <a:xfrm>
              <a:off x="0" y="24091"/>
              <a:ext cx="12033599" cy="1938471"/>
            </a:xfrm>
            <a:prstGeom prst="roundRect">
              <a:avLst>
                <a:gd name="adj" fmla="val 9827"/>
              </a:avLst>
            </a:prstGeom>
            <a:noFill/>
            <a:ln w="25400" cap="flat">
              <a:solidFill>
                <a:srgbClr val="80878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300" name="dsc_0240.jpg"/>
            <p:cNvPicPr/>
            <p:nvPr/>
          </p:nvPicPr>
          <p:blipFill>
            <a:blip r:embed="rId3">
              <a:extLst/>
            </a:blip>
            <a:srcRect t="20738" b="20738"/>
            <a:stretch>
              <a:fillRect/>
            </a:stretch>
          </p:blipFill>
          <p:spPr>
            <a:xfrm>
              <a:off x="7065433" y="0"/>
              <a:ext cx="5041470" cy="1962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5" name="Group 305"/>
          <p:cNvGrpSpPr/>
          <p:nvPr/>
        </p:nvGrpSpPr>
        <p:grpSpPr>
          <a:xfrm>
            <a:off x="431801" y="4803979"/>
            <a:ext cx="12106904" cy="1917682"/>
            <a:chOff x="0" y="0"/>
            <a:chExt cx="12106903" cy="1962001"/>
          </a:xfrm>
        </p:grpSpPr>
        <p:sp>
          <p:nvSpPr>
            <p:cNvPr id="302" name="Shape 302"/>
            <p:cNvSpPr/>
            <p:nvPr/>
          </p:nvSpPr>
          <p:spPr>
            <a:xfrm>
              <a:off x="158687" y="371300"/>
              <a:ext cx="5686344" cy="11719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30000"/>
                </a:lnSpc>
                <a:defRPr sz="1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/>
              <a:r>
                <a:rPr b="1" dirty="0" err="1"/>
                <a:t>Интерактивные</a:t>
              </a:r>
              <a:r>
                <a:rPr b="1" dirty="0"/>
                <a:t> </a:t>
              </a:r>
              <a:r>
                <a:rPr b="1" dirty="0" err="1"/>
                <a:t>площадки</a:t>
              </a:r>
              <a:r>
                <a:rPr b="1" dirty="0"/>
                <a:t> </a:t>
              </a:r>
              <a:endParaRPr lang="ru-RU" b="1" dirty="0" smtClean="0"/>
            </a:p>
            <a:p>
              <a:pPr lvl="0"/>
              <a:r>
                <a:rPr b="1" dirty="0" smtClean="0"/>
                <a:t>9 </a:t>
              </a:r>
              <a:r>
                <a:rPr b="1" dirty="0" err="1"/>
                <a:t>мая</a:t>
              </a:r>
              <a:r>
                <a:rPr b="1" dirty="0"/>
                <a:t> </a:t>
              </a:r>
              <a:r>
                <a:rPr b="1" dirty="0" smtClean="0"/>
                <a:t>2015, </a:t>
              </a:r>
              <a:r>
                <a:rPr lang="ru-RU" b="1" dirty="0" smtClean="0"/>
                <a:t>территория эспланады у </a:t>
              </a:r>
              <a:r>
                <a:rPr b="1" dirty="0" err="1" smtClean="0"/>
                <a:t>монумента</a:t>
              </a:r>
              <a:r>
                <a:rPr b="1" dirty="0" smtClean="0"/>
                <a:t> «</a:t>
              </a:r>
              <a:r>
                <a:rPr lang="ru-RU" b="1" dirty="0" smtClean="0"/>
                <a:t>Героям ф</a:t>
              </a:r>
              <a:r>
                <a:rPr b="1" dirty="0" err="1" smtClean="0"/>
                <a:t>ронт</a:t>
              </a:r>
              <a:r>
                <a:rPr lang="ru-RU" b="1" dirty="0" smtClean="0"/>
                <a:t>а</a:t>
              </a:r>
              <a:r>
                <a:rPr b="1" dirty="0" smtClean="0"/>
                <a:t> </a:t>
              </a:r>
              <a:r>
                <a:rPr b="1" dirty="0"/>
                <a:t>и </a:t>
              </a:r>
              <a:r>
                <a:rPr b="1" dirty="0" err="1" smtClean="0"/>
                <a:t>тыл</a:t>
              </a:r>
              <a:r>
                <a:rPr lang="ru-RU" b="1" dirty="0" smtClean="0"/>
                <a:t>а</a:t>
              </a:r>
              <a:r>
                <a:rPr b="1" dirty="0" smtClean="0"/>
                <a:t>»</a:t>
              </a:r>
              <a:endParaRPr b="1" dirty="0"/>
            </a:p>
          </p:txBody>
        </p:sp>
        <p:sp>
          <p:nvSpPr>
            <p:cNvPr id="303" name="Shape 303"/>
            <p:cNvSpPr/>
            <p:nvPr/>
          </p:nvSpPr>
          <p:spPr>
            <a:xfrm>
              <a:off x="0" y="11840"/>
              <a:ext cx="12033599" cy="1938470"/>
            </a:xfrm>
            <a:prstGeom prst="roundRect">
              <a:avLst>
                <a:gd name="adj" fmla="val 9827"/>
              </a:avLst>
            </a:prstGeom>
            <a:noFill/>
            <a:ln w="25400" cap="flat">
              <a:solidFill>
                <a:srgbClr val="80878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304" name="гармонь.jpg"/>
            <p:cNvPicPr/>
            <p:nvPr/>
          </p:nvPicPr>
          <p:blipFill>
            <a:blip r:embed="rId4">
              <a:extLst/>
            </a:blip>
            <a:srcRect t="10186" b="37942"/>
            <a:stretch>
              <a:fillRect/>
            </a:stretch>
          </p:blipFill>
          <p:spPr>
            <a:xfrm>
              <a:off x="7065433" y="0"/>
              <a:ext cx="5041470" cy="1962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" name="Изображение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32064" y="765861"/>
            <a:ext cx="1532539" cy="147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92792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/>
        </p:nvSpPr>
        <p:spPr>
          <a:xfrm>
            <a:off x="472901" y="581709"/>
            <a:ext cx="12058998" cy="1"/>
          </a:xfrm>
          <a:prstGeom prst="line">
            <a:avLst/>
          </a:prstGeom>
          <a:ln w="25400">
            <a:solidFill>
              <a:srgbClr val="5A5F5E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grpSp>
        <p:nvGrpSpPr>
          <p:cNvPr id="411" name="Group 411"/>
          <p:cNvGrpSpPr/>
          <p:nvPr/>
        </p:nvGrpSpPr>
        <p:grpSpPr>
          <a:xfrm>
            <a:off x="-1" y="9295524"/>
            <a:ext cx="13002828" cy="458077"/>
            <a:chOff x="0" y="0"/>
            <a:chExt cx="13002826" cy="458076"/>
          </a:xfrm>
        </p:grpSpPr>
        <p:pic>
          <p:nvPicPr>
            <p:cNvPr id="409" name="кубики.pdf"/>
            <p:cNvPicPr/>
            <p:nvPr/>
          </p:nvPicPr>
          <p:blipFill>
            <a:blip r:embed="rId2">
              <a:alphaModFix amt="56047"/>
              <a:extLst/>
            </a:blip>
            <a:srcRect r="18982"/>
            <a:stretch>
              <a:fillRect/>
            </a:stretch>
          </p:blipFill>
          <p:spPr>
            <a:xfrm>
              <a:off x="7073900" y="0"/>
              <a:ext cx="5928927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0" name="кубики.pdf"/>
            <p:cNvPicPr/>
            <p:nvPr/>
          </p:nvPicPr>
          <p:blipFill>
            <a:blip r:embed="rId2">
              <a:alphaModFix amt="56000"/>
              <a:extLst/>
            </a:blip>
            <a:srcRect l="3226"/>
            <a:stretch>
              <a:fillRect/>
            </a:stretch>
          </p:blipFill>
          <p:spPr>
            <a:xfrm flipH="1">
              <a:off x="-1" y="0"/>
              <a:ext cx="7081999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2" name="Shape 412"/>
          <p:cNvSpPr/>
          <p:nvPr/>
        </p:nvSpPr>
        <p:spPr>
          <a:xfrm>
            <a:off x="-522883" y="4378731"/>
            <a:ext cx="8402638" cy="1644879"/>
          </a:xfrm>
          <a:prstGeom prst="roundRect">
            <a:avLst>
              <a:gd name="adj" fmla="val 37965"/>
            </a:avLst>
          </a:prstGeom>
          <a:solidFill>
            <a:srgbClr val="AB180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3" name="Shape 413"/>
          <p:cNvSpPr/>
          <p:nvPr/>
        </p:nvSpPr>
        <p:spPr>
          <a:xfrm>
            <a:off x="989492" y="4464570"/>
            <a:ext cx="8922775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00050" indent="-400050" algn="l" defTabSz="457200">
              <a:defRPr sz="9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0" b="1">
                <a:solidFill>
                  <a:srgbClr val="FFFFFF"/>
                </a:solidFill>
              </a:rPr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val="25371260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472901" y="581709"/>
            <a:ext cx="12058998" cy="1"/>
          </a:xfrm>
          <a:prstGeom prst="line">
            <a:avLst/>
          </a:prstGeom>
          <a:ln w="25400">
            <a:solidFill>
              <a:srgbClr val="5A5F5E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grpSp>
        <p:nvGrpSpPr>
          <p:cNvPr id="213" name="Group 213"/>
          <p:cNvGrpSpPr/>
          <p:nvPr/>
        </p:nvGrpSpPr>
        <p:grpSpPr>
          <a:xfrm>
            <a:off x="-1" y="9295524"/>
            <a:ext cx="13002828" cy="458077"/>
            <a:chOff x="0" y="0"/>
            <a:chExt cx="13002826" cy="458076"/>
          </a:xfrm>
        </p:grpSpPr>
        <p:pic>
          <p:nvPicPr>
            <p:cNvPr id="211" name="кубики.pdf"/>
            <p:cNvPicPr/>
            <p:nvPr/>
          </p:nvPicPr>
          <p:blipFill>
            <a:blip r:embed="rId2">
              <a:alphaModFix amt="56047"/>
              <a:extLst/>
            </a:blip>
            <a:srcRect r="18982"/>
            <a:stretch>
              <a:fillRect/>
            </a:stretch>
          </p:blipFill>
          <p:spPr>
            <a:xfrm>
              <a:off x="7073900" y="0"/>
              <a:ext cx="5928927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" name="кубики.pdf"/>
            <p:cNvPicPr/>
            <p:nvPr/>
          </p:nvPicPr>
          <p:blipFill>
            <a:blip r:embed="rId2">
              <a:alphaModFix amt="56000"/>
              <a:extLst/>
            </a:blip>
            <a:srcRect l="3226"/>
            <a:stretch>
              <a:fillRect/>
            </a:stretch>
          </p:blipFill>
          <p:spPr>
            <a:xfrm flipH="1">
              <a:off x="-1" y="0"/>
              <a:ext cx="7081999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4" name="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8458467" y="4092133"/>
            <a:ext cx="4744219" cy="3968908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808785">
                <a:alpha val="60000"/>
              </a:srgbClr>
            </a:outerShdw>
          </a:effectLst>
        </p:spPr>
      </p:pic>
      <p:sp>
        <p:nvSpPr>
          <p:cNvPr id="215" name="Shape 215"/>
          <p:cNvSpPr/>
          <p:nvPr/>
        </p:nvSpPr>
        <p:spPr>
          <a:xfrm>
            <a:off x="9630714" y="2912367"/>
            <a:ext cx="2591876" cy="688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defTabSz="457200">
              <a:lnSpc>
                <a:spcPct val="6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lang="ru-RU" sz="2400" b="1" dirty="0" smtClean="0">
                <a:latin typeface="Helvetica"/>
                <a:ea typeface="Helvetica"/>
                <a:cs typeface="Helvetica"/>
                <a:sym typeface="Helvetica"/>
              </a:rPr>
              <a:t>ВСЕГО</a:t>
            </a:r>
          </a:p>
          <a:p>
            <a:pPr lvl="0" defTabSz="457200">
              <a:lnSpc>
                <a:spcPct val="6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lang="ru-RU" sz="2400" b="1" dirty="0" smtClean="0">
                <a:latin typeface="Helvetica"/>
                <a:ea typeface="Helvetica"/>
                <a:cs typeface="Helvetica"/>
                <a:sym typeface="Helvetica"/>
              </a:rPr>
              <a:t>МЕРОПРИЯТИЙ</a:t>
            </a:r>
            <a:endParaRPr sz="2400"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9866202" y="4334001"/>
            <a:ext cx="21209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9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7200" b="1" dirty="0" smtClean="0">
                <a:solidFill>
                  <a:srgbClr val="FFFFFF"/>
                </a:solidFill>
              </a:rPr>
              <a:t>344</a:t>
            </a:r>
            <a:endParaRPr sz="7200" b="1" dirty="0">
              <a:solidFill>
                <a:srgbClr val="FFFFFF"/>
              </a:solidFill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472901" y="674760"/>
            <a:ext cx="7213353" cy="39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15000"/>
              </a:lnSpc>
              <a:spcBef>
                <a:spcPts val="1000"/>
              </a:spcBef>
              <a:defRPr sz="18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/>
            </a:pPr>
            <a:r>
              <a:rPr lang="ru-RU" b="1" dirty="0" smtClean="0"/>
              <a:t>ОСНОВНЫЕ </a:t>
            </a:r>
            <a:r>
              <a:rPr b="1" dirty="0" smtClean="0"/>
              <a:t>МЕРОПРИЯТИЯ</a:t>
            </a:r>
            <a:endParaRPr b="1" dirty="0"/>
          </a:p>
        </p:txBody>
      </p:sp>
      <p:pic>
        <p:nvPicPr>
          <p:cNvPr id="23" name="Изображение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9611" y="871801"/>
            <a:ext cx="1532539" cy="1472166"/>
          </a:xfrm>
          <a:prstGeom prst="rect">
            <a:avLst/>
          </a:prstGeom>
        </p:spPr>
      </p:pic>
      <p:sp>
        <p:nvSpPr>
          <p:cNvPr id="24" name="Shape 324"/>
          <p:cNvSpPr/>
          <p:nvPr/>
        </p:nvSpPr>
        <p:spPr>
          <a:xfrm>
            <a:off x="283596" y="2917186"/>
            <a:ext cx="8299848" cy="4223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77800" lvl="0" indent="3175" algn="l" defTabSz="457200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lang="ru-RU" sz="24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В течение 2015 года на территории города Перми будет проведено 344 мероприятия, в том числе:</a:t>
            </a:r>
          </a:p>
          <a:p>
            <a:pPr marL="463550" lvl="0" indent="-285750" algn="l" defTabSz="457200">
              <a:lnSpc>
                <a:spcPct val="130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ru-RU" sz="20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147 мероприятий, проводимых в учреждениях образования города Перми</a:t>
            </a:r>
          </a:p>
          <a:p>
            <a:pPr marL="463550" lvl="0" indent="-285750" algn="l" defTabSz="457200">
              <a:lnSpc>
                <a:spcPct val="130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ru-RU" sz="20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110 общегородских мероприятий </a:t>
            </a:r>
          </a:p>
          <a:p>
            <a:pPr marL="463550" lvl="0" indent="-285750" algn="l" defTabSz="457200">
              <a:lnSpc>
                <a:spcPct val="130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ru-RU" sz="20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4 мероприятия, проводимых комитетом по физической культуре и спорту</a:t>
            </a:r>
          </a:p>
          <a:p>
            <a:pPr marL="463550" lvl="0" indent="-285750" algn="l" defTabSz="457200">
              <a:lnSpc>
                <a:spcPct val="130000"/>
              </a:lnSpc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ru-RU" sz="20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83 мероприятия, проводимых при поддержке пермских предприятий</a:t>
            </a:r>
          </a:p>
          <a:p>
            <a:pPr marL="177800" lvl="0" algn="l" defTabSz="457200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endParaRPr sz="1800" b="1" dirty="0">
              <a:solidFill>
                <a:srgbClr val="4B0504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38026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472901" y="581709"/>
            <a:ext cx="12058998" cy="1"/>
          </a:xfrm>
          <a:prstGeom prst="line">
            <a:avLst/>
          </a:prstGeom>
          <a:ln w="25400">
            <a:solidFill>
              <a:srgbClr val="5A5F5E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grpSp>
        <p:nvGrpSpPr>
          <p:cNvPr id="233" name="Group 233"/>
          <p:cNvGrpSpPr/>
          <p:nvPr/>
        </p:nvGrpSpPr>
        <p:grpSpPr>
          <a:xfrm>
            <a:off x="-1" y="9295524"/>
            <a:ext cx="13002828" cy="458077"/>
            <a:chOff x="0" y="0"/>
            <a:chExt cx="13002826" cy="458076"/>
          </a:xfrm>
        </p:grpSpPr>
        <p:pic>
          <p:nvPicPr>
            <p:cNvPr id="231" name="кубики.pdf"/>
            <p:cNvPicPr/>
            <p:nvPr/>
          </p:nvPicPr>
          <p:blipFill>
            <a:blip r:embed="rId2">
              <a:alphaModFix amt="56047"/>
              <a:extLst/>
            </a:blip>
            <a:srcRect r="18982"/>
            <a:stretch>
              <a:fillRect/>
            </a:stretch>
          </p:blipFill>
          <p:spPr>
            <a:xfrm>
              <a:off x="7073900" y="0"/>
              <a:ext cx="5928927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" name="кубики.pdf"/>
            <p:cNvPicPr/>
            <p:nvPr/>
          </p:nvPicPr>
          <p:blipFill>
            <a:blip r:embed="rId2">
              <a:alphaModFix amt="56000"/>
              <a:extLst/>
            </a:blip>
            <a:srcRect l="3226"/>
            <a:stretch>
              <a:fillRect/>
            </a:stretch>
          </p:blipFill>
          <p:spPr>
            <a:xfrm flipH="1">
              <a:off x="-1" y="0"/>
              <a:ext cx="7081999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9" name="Shape 239"/>
          <p:cNvSpPr/>
          <p:nvPr/>
        </p:nvSpPr>
        <p:spPr>
          <a:xfrm>
            <a:off x="3259703" y="3367217"/>
            <a:ext cx="102657" cy="373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 defTabSz="457200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sz="1700"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3259704" y="1283551"/>
            <a:ext cx="102656" cy="373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 defTabSz="457200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sz="1700"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3302349" y="4778797"/>
            <a:ext cx="102657" cy="373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 defTabSz="457200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sz="1700"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3519343" y="5173990"/>
            <a:ext cx="7286388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1700"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3519343" y="3730675"/>
            <a:ext cx="7286389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1700"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3540998" y="2065142"/>
            <a:ext cx="7324444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1700"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22" name="Group 316"/>
          <p:cNvGrpSpPr/>
          <p:nvPr/>
        </p:nvGrpSpPr>
        <p:grpSpPr>
          <a:xfrm>
            <a:off x="594879" y="3537308"/>
            <a:ext cx="11792072" cy="3960677"/>
            <a:chOff x="0" y="0"/>
            <a:chExt cx="12077487" cy="2808001"/>
          </a:xfrm>
        </p:grpSpPr>
        <p:sp>
          <p:nvSpPr>
            <p:cNvPr id="23" name="Shape 313"/>
            <p:cNvSpPr/>
            <p:nvPr/>
          </p:nvSpPr>
          <p:spPr>
            <a:xfrm>
              <a:off x="226422" y="800092"/>
              <a:ext cx="7001479" cy="1187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 defTabSz="457200">
                <a:lnSpc>
                  <a:spcPct val="13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lang="ru-RU" sz="2400" b="1" dirty="0">
                  <a:solidFill>
                    <a:srgbClr val="740D01"/>
                  </a:solidFill>
                  <a:latin typeface="Helvetica"/>
                  <a:ea typeface="Helvetica"/>
                  <a:cs typeface="Helvetica"/>
                  <a:sym typeface="Helvetica"/>
                </a:rPr>
                <a:t>ВО ВСЕХ РАЙОНАХ ГОРОДА ПЕРМИ</a:t>
              </a:r>
            </a:p>
            <a:p>
              <a:pPr lvl="0" algn="l" defTabSz="45720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000" b="1" dirty="0" err="1" smtClean="0">
                  <a:latin typeface="Helvetica"/>
                  <a:ea typeface="Helvetica"/>
                  <a:cs typeface="Helvetica"/>
                  <a:sym typeface="Helvetica"/>
                </a:rPr>
                <a:t>Церемони</a:t>
              </a:r>
              <a:r>
                <a:rPr lang="ru-RU" sz="2000" b="1" dirty="0" smtClean="0">
                  <a:latin typeface="Helvetica"/>
                  <a:ea typeface="Helvetica"/>
                  <a:cs typeface="Helvetica"/>
                  <a:sym typeface="Helvetica"/>
                </a:rPr>
                <a:t>и</a:t>
              </a:r>
              <a:r>
                <a:rPr sz="2000" b="1" dirty="0" smtClean="0">
                  <a:latin typeface="Helvetica"/>
                  <a:ea typeface="Helvetica"/>
                  <a:cs typeface="Helvetica"/>
                  <a:sym typeface="Helvetica"/>
                </a:rPr>
                <a:t> </a:t>
              </a:r>
              <a:r>
                <a:rPr sz="2000" b="1" dirty="0" err="1">
                  <a:latin typeface="Helvetica"/>
                  <a:ea typeface="Helvetica"/>
                  <a:cs typeface="Helvetica"/>
                  <a:sym typeface="Helvetica"/>
                </a:rPr>
                <a:t>вручения</a:t>
              </a:r>
              <a:r>
                <a:rPr sz="2000" b="1" dirty="0">
                  <a:latin typeface="Helvetica"/>
                  <a:ea typeface="Helvetica"/>
                  <a:cs typeface="Helvetica"/>
                  <a:sym typeface="Helvetica"/>
                </a:rPr>
                <a:t> </a:t>
              </a:r>
              <a:r>
                <a:rPr sz="2000" b="1" dirty="0" err="1">
                  <a:latin typeface="Helvetica"/>
                  <a:ea typeface="Helvetica"/>
                  <a:cs typeface="Helvetica"/>
                  <a:sym typeface="Helvetica"/>
                </a:rPr>
                <a:t>памятных</a:t>
              </a:r>
              <a:r>
                <a:rPr sz="2000" b="1" dirty="0">
                  <a:latin typeface="Helvetica"/>
                  <a:ea typeface="Helvetica"/>
                  <a:cs typeface="Helvetica"/>
                  <a:sym typeface="Helvetica"/>
                </a:rPr>
                <a:t> </a:t>
              </a:r>
              <a:r>
                <a:rPr sz="2000" b="1" dirty="0" err="1" smtClean="0">
                  <a:latin typeface="Helvetica"/>
                  <a:ea typeface="Helvetica"/>
                  <a:cs typeface="Helvetica"/>
                  <a:sym typeface="Helvetica"/>
                </a:rPr>
                <a:t>медалей</a:t>
              </a:r>
              <a:r>
                <a:rPr lang="ru-RU" sz="2000" b="1" dirty="0" smtClean="0">
                  <a:latin typeface="Helvetica"/>
                  <a:ea typeface="Helvetica"/>
                  <a:cs typeface="Helvetica"/>
                  <a:sym typeface="Helvetica"/>
                </a:rPr>
                <a:t> </a:t>
              </a:r>
            </a:p>
            <a:p>
              <a:pPr lvl="0" algn="l" defTabSz="45720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ru-RU" sz="2000" b="1" dirty="0" smtClean="0">
                  <a:latin typeface="Helvetica"/>
                  <a:ea typeface="Helvetica"/>
                  <a:cs typeface="Helvetica"/>
                  <a:sym typeface="Helvetica"/>
                </a:rPr>
                <a:t>ветеранам</a:t>
              </a:r>
              <a:r>
                <a:rPr sz="2000" b="1" dirty="0" smtClean="0">
                  <a:latin typeface="Helvetica"/>
                  <a:ea typeface="Helvetica"/>
                  <a:cs typeface="Helvetica"/>
                  <a:sym typeface="Helvetica"/>
                </a:rPr>
                <a:t>, </a:t>
              </a:r>
              <a:r>
                <a:rPr sz="2000" b="1" dirty="0" err="1" smtClean="0">
                  <a:latin typeface="Helvetica"/>
                  <a:ea typeface="Helvetica"/>
                  <a:cs typeface="Helvetica"/>
                  <a:sym typeface="Helvetica"/>
                </a:rPr>
                <a:t>посвященны</a:t>
              </a:r>
              <a:r>
                <a:rPr lang="ru-RU" sz="2000" b="1" dirty="0">
                  <a:latin typeface="Helvetica"/>
                  <a:ea typeface="Helvetica"/>
                  <a:cs typeface="Helvetica"/>
                  <a:sym typeface="Helvetica"/>
                </a:rPr>
                <a:t>е</a:t>
              </a:r>
              <a:r>
                <a:rPr sz="2000" b="1" dirty="0" smtClean="0">
                  <a:latin typeface="Helvetica"/>
                  <a:ea typeface="Helvetica"/>
                  <a:cs typeface="Helvetica"/>
                  <a:sym typeface="Helvetica"/>
                </a:rPr>
                <a:t> </a:t>
              </a:r>
              <a:r>
                <a:rPr sz="2000" b="1" dirty="0">
                  <a:latin typeface="Helvetica"/>
                  <a:ea typeface="Helvetica"/>
                  <a:cs typeface="Helvetica"/>
                  <a:sym typeface="Helvetica"/>
                </a:rPr>
                <a:t>70-летию </a:t>
              </a:r>
              <a:r>
                <a:rPr sz="2000" b="1" dirty="0" err="1" smtClean="0">
                  <a:latin typeface="Helvetica"/>
                  <a:ea typeface="Helvetica"/>
                  <a:cs typeface="Helvetica"/>
                  <a:sym typeface="Helvetica"/>
                </a:rPr>
                <a:t>Победы</a:t>
              </a:r>
              <a:r>
                <a:rPr lang="ru-RU" sz="2000" b="1" dirty="0" smtClean="0">
                  <a:latin typeface="Helvetica"/>
                  <a:ea typeface="Helvetica"/>
                  <a:cs typeface="Helvetica"/>
                  <a:sym typeface="Helvetica"/>
                </a:rPr>
                <a:t> </a:t>
              </a:r>
            </a:p>
            <a:p>
              <a:pPr lvl="0" algn="l" defTabSz="45720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ru-RU" sz="2000" b="1" dirty="0" smtClean="0">
                  <a:latin typeface="Helvetica"/>
                  <a:ea typeface="Helvetica"/>
                  <a:cs typeface="Helvetica"/>
                  <a:sym typeface="Helvetica"/>
                </a:rPr>
                <a:t>февраль-апрель 2015</a:t>
              </a:r>
            </a:p>
          </p:txBody>
        </p:sp>
        <p:sp>
          <p:nvSpPr>
            <p:cNvPr id="24" name="Shape 314"/>
            <p:cNvSpPr/>
            <p:nvPr/>
          </p:nvSpPr>
          <p:spPr>
            <a:xfrm>
              <a:off x="0" y="18051"/>
              <a:ext cx="12033599" cy="2780256"/>
            </a:xfrm>
            <a:prstGeom prst="roundRect">
              <a:avLst>
                <a:gd name="adj" fmla="val 6852"/>
              </a:avLst>
            </a:prstGeom>
            <a:noFill/>
            <a:ln w="25400" cap="flat">
              <a:solidFill>
                <a:srgbClr val="80878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25" name="53985643d7f065137c3d0349_w600h500.jpg"/>
            <p:cNvPicPr/>
            <p:nvPr/>
          </p:nvPicPr>
          <p:blipFill>
            <a:blip r:embed="rId3">
              <a:extLst/>
            </a:blip>
            <a:srcRect l="179" t="8871" r="6754" b="21608"/>
            <a:stretch>
              <a:fillRect/>
            </a:stretch>
          </p:blipFill>
          <p:spPr>
            <a:xfrm>
              <a:off x="7065433" y="0"/>
              <a:ext cx="5012054" cy="280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" name="Изображение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06529" y="681378"/>
            <a:ext cx="1532539" cy="1472166"/>
          </a:xfrm>
          <a:prstGeom prst="rect">
            <a:avLst/>
          </a:prstGeom>
        </p:spPr>
      </p:pic>
      <p:sp>
        <p:nvSpPr>
          <p:cNvPr id="21" name="Shape 221"/>
          <p:cNvSpPr/>
          <p:nvPr/>
        </p:nvSpPr>
        <p:spPr>
          <a:xfrm>
            <a:off x="400420" y="604848"/>
            <a:ext cx="7213353" cy="42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15000"/>
              </a:lnSpc>
              <a:spcBef>
                <a:spcPts val="1000"/>
              </a:spcBef>
              <a:defRPr sz="18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/>
            </a:pPr>
            <a:r>
              <a:rPr lang="ru-RU" b="1" dirty="0" smtClean="0"/>
              <a:t>ОСНОВНЫЕ </a:t>
            </a:r>
            <a:r>
              <a:rPr b="1" dirty="0" smtClean="0"/>
              <a:t>МЕРОПРИЯТИЯ</a:t>
            </a:r>
            <a:r>
              <a:rPr lang="ru-RU" b="1" dirty="0" smtClean="0"/>
              <a:t> ПО МЕСТУ ЖИТЕЛЬСТВА</a:t>
            </a:r>
            <a:r>
              <a:rPr b="1" dirty="0" smtClean="0"/>
              <a:t> 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970040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407814" y="616937"/>
            <a:ext cx="12189174" cy="39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15000"/>
              </a:lnSpc>
              <a:spcBef>
                <a:spcPts val="1000"/>
              </a:spcBef>
              <a:defRPr sz="18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/>
            </a:pPr>
            <a:r>
              <a:rPr lang="ru-RU" dirty="0" smtClean="0"/>
              <a:t>МЕРОПРИЯТИЯ, </a:t>
            </a:r>
            <a:r>
              <a:rPr lang="ru-RU" dirty="0"/>
              <a:t>ПРОВОДИМЫЕ ПРИ ПОДДЕРЖКЕ ПЕРМСКИХ ПРЕДПРИЯТИЙ</a:t>
            </a:r>
          </a:p>
        </p:txBody>
      </p:sp>
      <p:grpSp>
        <p:nvGrpSpPr>
          <p:cNvPr id="200" name="Group 200"/>
          <p:cNvGrpSpPr/>
          <p:nvPr/>
        </p:nvGrpSpPr>
        <p:grpSpPr>
          <a:xfrm>
            <a:off x="-1" y="9295524"/>
            <a:ext cx="13002828" cy="458077"/>
            <a:chOff x="0" y="0"/>
            <a:chExt cx="13002826" cy="458076"/>
          </a:xfrm>
        </p:grpSpPr>
        <p:pic>
          <p:nvPicPr>
            <p:cNvPr id="198" name="кубики.pdf"/>
            <p:cNvPicPr/>
            <p:nvPr/>
          </p:nvPicPr>
          <p:blipFill>
            <a:blip r:embed="rId2">
              <a:alphaModFix amt="56047"/>
              <a:extLst/>
            </a:blip>
            <a:srcRect r="18982"/>
            <a:stretch>
              <a:fillRect/>
            </a:stretch>
          </p:blipFill>
          <p:spPr>
            <a:xfrm>
              <a:off x="7073900" y="0"/>
              <a:ext cx="5928927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кубики.pdf"/>
            <p:cNvPicPr/>
            <p:nvPr/>
          </p:nvPicPr>
          <p:blipFill>
            <a:blip r:embed="rId2">
              <a:alphaModFix amt="56000"/>
              <a:extLst/>
            </a:blip>
            <a:srcRect l="3226"/>
            <a:stretch>
              <a:fillRect/>
            </a:stretch>
          </p:blipFill>
          <p:spPr>
            <a:xfrm flipH="1">
              <a:off x="-1" y="0"/>
              <a:ext cx="7081999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1" name="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9651028" y="4026341"/>
            <a:ext cx="3216194" cy="2675724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808785">
                <a:alpha val="60000"/>
              </a:srgbClr>
            </a:outerShdw>
          </a:effectLst>
        </p:spPr>
      </p:pic>
      <p:sp>
        <p:nvSpPr>
          <p:cNvPr id="202" name="Shape 202"/>
          <p:cNvSpPr/>
          <p:nvPr/>
        </p:nvSpPr>
        <p:spPr>
          <a:xfrm>
            <a:off x="9893299" y="2998001"/>
            <a:ext cx="2638600" cy="674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defTabSz="457200">
              <a:lnSpc>
                <a:spcPct val="6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400" b="1" dirty="0">
                <a:latin typeface="Helvetica"/>
                <a:ea typeface="Helvetica"/>
                <a:cs typeface="Helvetica"/>
                <a:sym typeface="Helvetica"/>
              </a:rPr>
              <a:t>ВСЕГО</a:t>
            </a:r>
          </a:p>
          <a:p>
            <a:pPr lvl="0" defTabSz="457200">
              <a:lnSpc>
                <a:spcPct val="6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400" b="1" dirty="0">
                <a:latin typeface="Helvetica"/>
                <a:ea typeface="Helvetica"/>
                <a:cs typeface="Helvetica"/>
                <a:sym typeface="Helvetica"/>
              </a:rPr>
              <a:t>МЕРОПРИЯТИЙ</a:t>
            </a:r>
          </a:p>
        </p:txBody>
      </p:sp>
      <p:sp>
        <p:nvSpPr>
          <p:cNvPr id="203" name="Shape 203"/>
          <p:cNvSpPr/>
          <p:nvPr/>
        </p:nvSpPr>
        <p:spPr>
          <a:xfrm>
            <a:off x="10629900" y="4015562"/>
            <a:ext cx="127857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9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8000" b="1" dirty="0" smtClean="0">
                <a:solidFill>
                  <a:srgbClr val="FFFFFF"/>
                </a:solidFill>
              </a:rPr>
              <a:t>83</a:t>
            </a:r>
            <a:endParaRPr sz="8000" b="1" dirty="0">
              <a:solidFill>
                <a:srgbClr val="FFFFFF"/>
              </a:solidFill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617072" y="4480633"/>
            <a:ext cx="7562394" cy="532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114300" indent="180000" algn="l" defTabSz="457200">
              <a:lnSpc>
                <a:spcPct val="130000"/>
              </a:lnSpc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88900" lvl="0" indent="0">
              <a:defRPr sz="1800"/>
            </a:pPr>
            <a:endParaRPr sz="2400" b="1" dirty="0"/>
          </a:p>
        </p:txBody>
      </p:sp>
      <p:pic>
        <p:nvPicPr>
          <p:cNvPr id="13" name="Изображение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35991" y="764501"/>
            <a:ext cx="1532539" cy="1472166"/>
          </a:xfrm>
          <a:prstGeom prst="rect">
            <a:avLst/>
          </a:prstGeom>
        </p:spPr>
      </p:pic>
      <p:sp>
        <p:nvSpPr>
          <p:cNvPr id="12" name="Shape 229"/>
          <p:cNvSpPr/>
          <p:nvPr/>
        </p:nvSpPr>
        <p:spPr>
          <a:xfrm>
            <a:off x="472901" y="581709"/>
            <a:ext cx="12058998" cy="1"/>
          </a:xfrm>
          <a:prstGeom prst="line">
            <a:avLst/>
          </a:prstGeom>
          <a:ln w="25400">
            <a:solidFill>
              <a:srgbClr val="5A5F5E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4" name="Shape 257"/>
          <p:cNvSpPr/>
          <p:nvPr/>
        </p:nvSpPr>
        <p:spPr>
          <a:xfrm>
            <a:off x="431800" y="2396782"/>
            <a:ext cx="9304192" cy="1938471"/>
          </a:xfrm>
          <a:prstGeom prst="roundRect">
            <a:avLst>
              <a:gd name="adj" fmla="val 9827"/>
            </a:avLst>
          </a:prstGeom>
          <a:noFill/>
          <a:ln w="25400" cap="flat">
            <a:solidFill>
              <a:srgbClr val="808785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472901" y="2603736"/>
            <a:ext cx="528019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ru-RU" b="1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Торжественная церемония «Память сердца» представителей трудового коллектива «Пермские моторы» </a:t>
            </a:r>
            <a:r>
              <a:rPr lang="ru-RU" b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Площадь </a:t>
            </a:r>
            <a:r>
              <a:rPr lang="ru-RU" b="1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перед ПГДК им. </a:t>
            </a:r>
            <a:r>
              <a:rPr lang="ru-RU" b="1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А.Г.Солдатова</a:t>
            </a:r>
            <a:r>
              <a:rPr lang="ru-RU" b="1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, 9 мая 2015 г.</a:t>
            </a:r>
          </a:p>
        </p:txBody>
      </p:sp>
      <p:pic>
        <p:nvPicPr>
          <p:cNvPr id="15" name="Picture 2" descr="http://s004.radikal.ru/i206/1104/6b/b5a6bb365d6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8" t="22972" r="-2" b="31475"/>
          <a:stretch/>
        </p:blipFill>
        <p:spPr bwMode="auto">
          <a:xfrm>
            <a:off x="5753101" y="2359960"/>
            <a:ext cx="3982892" cy="19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hape 261"/>
          <p:cNvSpPr/>
          <p:nvPr/>
        </p:nvSpPr>
        <p:spPr>
          <a:xfrm>
            <a:off x="431800" y="4528072"/>
            <a:ext cx="9304191" cy="1938472"/>
          </a:xfrm>
          <a:prstGeom prst="roundRect">
            <a:avLst>
              <a:gd name="adj" fmla="val 9827"/>
            </a:avLst>
          </a:prstGeom>
          <a:noFill/>
          <a:ln w="25400" cap="flat">
            <a:solidFill>
              <a:srgbClr val="808785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617072" y="4786216"/>
            <a:ext cx="513602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ru-RU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Турнир школьных футбольных команд </a:t>
            </a:r>
          </a:p>
          <a:p>
            <a:pPr algn="l" defTabSz="45720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ru-RU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«Кожаный мяч. Возрождение традиций», </a:t>
            </a:r>
          </a:p>
          <a:p>
            <a:pPr algn="l" defTabSz="45720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ru-RU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посвященный 70-летию Победы</a:t>
            </a:r>
          </a:p>
          <a:p>
            <a:pPr algn="l" defTabSz="45720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ru-RU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СК </a:t>
            </a:r>
            <a:r>
              <a:rPr lang="ru-RU" b="1" dirty="0" err="1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им.В.П.Сухарева</a:t>
            </a:r>
            <a:r>
              <a:rPr lang="ru-RU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, май 2015 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100" y="4481007"/>
            <a:ext cx="3982891" cy="1985537"/>
          </a:xfrm>
          <a:prstGeom prst="rect">
            <a:avLst/>
          </a:prstGeom>
        </p:spPr>
      </p:pic>
      <p:sp>
        <p:nvSpPr>
          <p:cNvPr id="20" name="Shape 265"/>
          <p:cNvSpPr/>
          <p:nvPr/>
        </p:nvSpPr>
        <p:spPr>
          <a:xfrm>
            <a:off x="431800" y="6659362"/>
            <a:ext cx="9461499" cy="1938471"/>
          </a:xfrm>
          <a:prstGeom prst="roundRect">
            <a:avLst>
              <a:gd name="adj" fmla="val 9827"/>
            </a:avLst>
          </a:prstGeom>
          <a:noFill/>
          <a:ln w="25400" cap="flat">
            <a:solidFill>
              <a:srgbClr val="808785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617072" y="6724687"/>
            <a:ext cx="56440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ru-RU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Торжественная презентация </a:t>
            </a:r>
          </a:p>
          <a:p>
            <a:pPr algn="l" defTabSz="45720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ru-RU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«Санитарно-военный вагон»</a:t>
            </a:r>
          </a:p>
          <a:p>
            <a:pPr algn="l" defTabSz="45720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ru-RU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Станция Пермь-2, Пермское отделение филиала «Свердловская железная дорога» ОАО «РЖД», </a:t>
            </a:r>
            <a:r>
              <a:rPr lang="ru-RU" b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9 </a:t>
            </a:r>
            <a:r>
              <a:rPr lang="ru-RU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мая 2015 г.</a:t>
            </a:r>
          </a:p>
        </p:txBody>
      </p:sp>
      <p:pic>
        <p:nvPicPr>
          <p:cNvPr id="23" name="Picture 6" descr="http://lifeinsaratov.ru/wp-content/uploads/2010/10/09102010557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0" b="27273"/>
          <a:stretch/>
        </p:blipFill>
        <p:spPr bwMode="auto">
          <a:xfrm>
            <a:off x="5753100" y="6658476"/>
            <a:ext cx="4140198" cy="193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2784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2"/>
          <p:cNvGrpSpPr/>
          <p:nvPr/>
        </p:nvGrpSpPr>
        <p:grpSpPr>
          <a:xfrm>
            <a:off x="-1" y="9295524"/>
            <a:ext cx="13002828" cy="458077"/>
            <a:chOff x="0" y="0"/>
            <a:chExt cx="13002826" cy="458076"/>
          </a:xfrm>
        </p:grpSpPr>
        <p:pic>
          <p:nvPicPr>
            <p:cNvPr id="5" name="кубики.pdf"/>
            <p:cNvPicPr/>
            <p:nvPr/>
          </p:nvPicPr>
          <p:blipFill>
            <a:blip r:embed="rId2">
              <a:alphaModFix amt="56047"/>
              <a:extLst/>
            </a:blip>
            <a:srcRect r="18982"/>
            <a:stretch>
              <a:fillRect/>
            </a:stretch>
          </p:blipFill>
          <p:spPr>
            <a:xfrm>
              <a:off x="7073900" y="0"/>
              <a:ext cx="5928927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кубики.pdf"/>
            <p:cNvPicPr/>
            <p:nvPr/>
          </p:nvPicPr>
          <p:blipFill>
            <a:blip r:embed="rId2">
              <a:alphaModFix amt="56000"/>
              <a:extLst/>
            </a:blip>
            <a:srcRect l="3226"/>
            <a:stretch>
              <a:fillRect/>
            </a:stretch>
          </p:blipFill>
          <p:spPr>
            <a:xfrm flipH="1">
              <a:off x="-1" y="0"/>
              <a:ext cx="7081999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Shape 77"/>
          <p:cNvSpPr/>
          <p:nvPr/>
        </p:nvSpPr>
        <p:spPr>
          <a:xfrm>
            <a:off x="9612400" y="2725775"/>
            <a:ext cx="2591876" cy="81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6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ВСЕГО</a:t>
            </a:r>
          </a:p>
          <a:p>
            <a:pPr defTabSz="457200">
              <a:lnSpc>
                <a:spcPct val="6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МЕРОПРИЯТИЙ</a:t>
            </a:r>
          </a:p>
        </p:txBody>
      </p:sp>
      <p:sp>
        <p:nvSpPr>
          <p:cNvPr id="13" name="Shape 79"/>
          <p:cNvSpPr/>
          <p:nvPr/>
        </p:nvSpPr>
        <p:spPr>
          <a:xfrm>
            <a:off x="472901" y="622695"/>
            <a:ext cx="7213353" cy="39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15000"/>
              </a:lnSpc>
              <a:spcBef>
                <a:spcPts val="1000"/>
              </a:spcBef>
              <a:defRPr sz="18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/>
            </a:pPr>
            <a:r>
              <a:rPr dirty="0" smtClean="0"/>
              <a:t>МЕРОПРИЯТИЯ</a:t>
            </a:r>
            <a:r>
              <a:rPr lang="ru-RU" dirty="0" smtClean="0"/>
              <a:t> В ОБРАЗОВАТЕЛЬНЫХ УЧРЕЖДЕНИЯХ</a:t>
            </a:r>
            <a:r>
              <a:rPr dirty="0" smtClean="0"/>
              <a:t> </a:t>
            </a:r>
            <a:endParaRPr dirty="0"/>
          </a:p>
        </p:txBody>
      </p:sp>
      <p:pic>
        <p:nvPicPr>
          <p:cNvPr id="9" name="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8450090" y="3989185"/>
            <a:ext cx="4744219" cy="3968908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808785">
                <a:alpha val="60000"/>
              </a:srgbClr>
            </a:outerShdw>
          </a:effectLst>
        </p:spPr>
      </p:pic>
      <p:sp>
        <p:nvSpPr>
          <p:cNvPr id="12" name="Shape 78"/>
          <p:cNvSpPr/>
          <p:nvPr/>
        </p:nvSpPr>
        <p:spPr>
          <a:xfrm>
            <a:off x="9918936" y="3984783"/>
            <a:ext cx="2120004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9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8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147</a:t>
            </a:r>
          </a:p>
        </p:txBody>
      </p:sp>
      <p:pic>
        <p:nvPicPr>
          <p:cNvPr id="14" name="Изображение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96633" y="623119"/>
            <a:ext cx="1532539" cy="1472166"/>
          </a:xfrm>
          <a:prstGeom prst="rect">
            <a:avLst/>
          </a:prstGeom>
        </p:spPr>
      </p:pic>
      <p:sp>
        <p:nvSpPr>
          <p:cNvPr id="17" name="Shape 229"/>
          <p:cNvSpPr/>
          <p:nvPr/>
        </p:nvSpPr>
        <p:spPr>
          <a:xfrm>
            <a:off x="472901" y="581709"/>
            <a:ext cx="12058998" cy="1"/>
          </a:xfrm>
          <a:prstGeom prst="line">
            <a:avLst/>
          </a:prstGeom>
          <a:ln w="25400">
            <a:solidFill>
              <a:srgbClr val="5A5F5E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472902" y="1212201"/>
            <a:ext cx="9474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defRPr sz="1800">
                <a:solidFill>
                  <a:srgbClr val="000000"/>
                </a:solidFill>
              </a:defRPr>
            </a:pPr>
            <a:r>
              <a:rPr lang="ru-RU" sz="1800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Выставка творческих работ учащихся – </a:t>
            </a:r>
          </a:p>
          <a:p>
            <a:pPr algn="l" defTabSz="457200">
              <a:defRPr sz="1800">
                <a:solidFill>
                  <a:srgbClr val="000000"/>
                </a:solidFill>
              </a:defRPr>
            </a:pPr>
            <a:r>
              <a:rPr lang="ru-RU" sz="1800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серия портретов «Они сражались за Родину» </a:t>
            </a:r>
          </a:p>
          <a:p>
            <a:pPr algn="l" defTabSz="457200">
              <a:defRPr sz="1800">
                <a:solidFill>
                  <a:srgbClr val="000000"/>
                </a:solidFill>
              </a:defRPr>
            </a:pPr>
            <a:r>
              <a:rPr lang="ru-RU" sz="1800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(апрель-май </a:t>
            </a:r>
            <a:r>
              <a:rPr lang="ru-RU" sz="1800" b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2015 г., </a:t>
            </a:r>
            <a:r>
              <a:rPr lang="ru-RU" sz="1800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Дворец детского (юношеского) </a:t>
            </a:r>
          </a:p>
          <a:p>
            <a:pPr algn="l" defTabSz="457200">
              <a:defRPr sz="1800">
                <a:solidFill>
                  <a:srgbClr val="000000"/>
                </a:solidFill>
              </a:defRPr>
            </a:pPr>
            <a:r>
              <a:rPr lang="ru-RU" sz="1800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творчества г. Перми.)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2902" y="2514600"/>
            <a:ext cx="5623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defRPr sz="1800">
                <a:solidFill>
                  <a:srgbClr val="000000"/>
                </a:solidFill>
              </a:defRPr>
            </a:pPr>
            <a:r>
              <a:rPr lang="ru-RU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Большая Георгиевская  игра</a:t>
            </a:r>
          </a:p>
          <a:p>
            <a:pPr algn="l" defTabSz="457200">
              <a:defRPr sz="1800">
                <a:solidFill>
                  <a:srgbClr val="000000"/>
                </a:solidFill>
              </a:defRPr>
            </a:pPr>
            <a:r>
              <a:rPr lang="ru-RU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(апрель </a:t>
            </a:r>
            <a:r>
              <a:rPr lang="ru-RU" b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2015 г., </a:t>
            </a:r>
            <a:r>
              <a:rPr lang="ru-RU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Центр дополнительного образования </a:t>
            </a:r>
            <a:r>
              <a:rPr lang="ru-RU" b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детей </a:t>
            </a:r>
            <a:r>
              <a:rPr lang="ru-RU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«Луч»).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2902" y="3590836"/>
            <a:ext cx="6499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defRPr sz="1800">
                <a:solidFill>
                  <a:srgbClr val="000000"/>
                </a:solidFill>
              </a:defRPr>
            </a:pPr>
            <a:r>
              <a:rPr lang="ru-RU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Фестиваль военно-патриотической песни </a:t>
            </a:r>
          </a:p>
          <a:p>
            <a:pPr algn="l" defTabSz="457200">
              <a:defRPr sz="1800">
                <a:solidFill>
                  <a:srgbClr val="000000"/>
                </a:solidFill>
              </a:defRPr>
            </a:pPr>
            <a:r>
              <a:rPr lang="ru-RU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«Салют, Победа!» для детских хоров и ансамблей,</a:t>
            </a:r>
          </a:p>
          <a:p>
            <a:pPr algn="l" defTabSz="457200">
              <a:defRPr sz="1800">
                <a:solidFill>
                  <a:srgbClr val="000000"/>
                </a:solidFill>
              </a:defRPr>
            </a:pPr>
            <a:r>
              <a:rPr lang="ru-RU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посвященный 70-летию Победы </a:t>
            </a:r>
          </a:p>
          <a:p>
            <a:pPr algn="l" defTabSz="457200">
              <a:defRPr sz="1800">
                <a:solidFill>
                  <a:srgbClr val="000000"/>
                </a:solidFill>
              </a:defRPr>
            </a:pPr>
            <a:r>
              <a:rPr lang="ru-RU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(май </a:t>
            </a:r>
            <a:r>
              <a:rPr lang="ru-RU" b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2015 г.)</a:t>
            </a:r>
            <a:endParaRPr lang="ru-RU" b="1" dirty="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9900" y="4944071"/>
            <a:ext cx="6502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457200">
              <a:defRPr sz="1800">
                <a:solidFill>
                  <a:srgbClr val="000000"/>
                </a:solidFill>
              </a:defRPr>
            </a:pPr>
            <a:r>
              <a:rPr lang="ru-RU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Театральный </a:t>
            </a:r>
            <a:r>
              <a:rPr lang="ru-RU" b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марафон</a:t>
            </a:r>
            <a:r>
              <a:rPr lang="ru-RU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, посвященный 70-летию Победы (февраль-апрель </a:t>
            </a:r>
            <a:r>
              <a:rPr lang="ru-RU" b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2015 г.)</a:t>
            </a:r>
            <a:endParaRPr lang="ru-RU" b="1" dirty="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9900" y="5785264"/>
            <a:ext cx="65024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457200">
              <a:defRPr sz="1800">
                <a:solidFill>
                  <a:srgbClr val="000000"/>
                </a:solidFill>
              </a:defRPr>
            </a:pPr>
            <a:r>
              <a:rPr lang="ru-RU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Военно-историческая игра «Государственная граница» </a:t>
            </a:r>
          </a:p>
          <a:p>
            <a:pPr algn="l" defTabSz="457200">
              <a:defRPr sz="1800">
                <a:solidFill>
                  <a:srgbClr val="000000"/>
                </a:solidFill>
              </a:defRPr>
            </a:pPr>
            <a:r>
              <a:rPr lang="ru-RU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(МАОУ ДОД ЦДТ «Юность», сентябрь-октябрь </a:t>
            </a:r>
            <a:r>
              <a:rPr lang="ru-RU" b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2015 г.)</a:t>
            </a:r>
            <a:endParaRPr lang="ru-RU" b="1" dirty="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527" y="7032711"/>
            <a:ext cx="5011346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66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472901" y="581709"/>
            <a:ext cx="12058998" cy="1"/>
          </a:xfrm>
          <a:prstGeom prst="line">
            <a:avLst/>
          </a:prstGeom>
          <a:ln w="25400">
            <a:solidFill>
              <a:srgbClr val="5A5F5E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431800" y="625794"/>
            <a:ext cx="1218917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800">
                <a:solidFill>
                  <a:srgbClr val="000000"/>
                </a:solidFill>
              </a:defRPr>
            </a:pPr>
            <a:r>
              <a:rPr sz="1800" b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КУЛЬТУРНО-ЗРЕЛИЩНЫЕ </a:t>
            </a:r>
            <a:r>
              <a:rPr sz="1800" b="1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МЕРОПРИЯТИЯ, </a:t>
            </a:r>
          </a:p>
          <a:p>
            <a:pPr algn="l" defTabSz="457200"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ПРОВОДИМЫЕ 7</a:t>
            </a:r>
            <a:r>
              <a:rPr sz="1800" b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,</a:t>
            </a:r>
            <a:r>
              <a:rPr lang="ru-RU" sz="1800" b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800" b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8,</a:t>
            </a:r>
            <a:r>
              <a:rPr lang="ru-RU" sz="1800" b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800" b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9 </a:t>
            </a:r>
            <a:r>
              <a:rPr sz="1800" b="1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МАЯ </a:t>
            </a:r>
            <a:r>
              <a:rPr sz="1800" b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2015</a:t>
            </a:r>
            <a:r>
              <a:rPr lang="ru-RU" sz="1800" b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ГОДА</a:t>
            </a:r>
            <a:endParaRPr sz="1800" b="1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273" name="Group 273"/>
          <p:cNvGrpSpPr/>
          <p:nvPr/>
        </p:nvGrpSpPr>
        <p:grpSpPr>
          <a:xfrm>
            <a:off x="-1" y="9295524"/>
            <a:ext cx="13002828" cy="458077"/>
            <a:chOff x="0" y="0"/>
            <a:chExt cx="13002826" cy="458076"/>
          </a:xfrm>
        </p:grpSpPr>
        <p:pic>
          <p:nvPicPr>
            <p:cNvPr id="271" name="кубики.pdf"/>
            <p:cNvPicPr/>
            <p:nvPr/>
          </p:nvPicPr>
          <p:blipFill>
            <a:blip r:embed="rId2">
              <a:alphaModFix amt="56047"/>
              <a:extLst/>
            </a:blip>
            <a:srcRect r="18982"/>
            <a:stretch>
              <a:fillRect/>
            </a:stretch>
          </p:blipFill>
          <p:spPr>
            <a:xfrm>
              <a:off x="7073900" y="0"/>
              <a:ext cx="5928927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" name="кубики.pdf"/>
            <p:cNvPicPr/>
            <p:nvPr/>
          </p:nvPicPr>
          <p:blipFill>
            <a:blip r:embed="rId2">
              <a:alphaModFix amt="56000"/>
              <a:extLst/>
            </a:blip>
            <a:srcRect l="3226"/>
            <a:stretch>
              <a:fillRect/>
            </a:stretch>
          </p:blipFill>
          <p:spPr>
            <a:xfrm flipH="1">
              <a:off x="-1" y="0"/>
              <a:ext cx="7081999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8" name="Group 278"/>
          <p:cNvGrpSpPr/>
          <p:nvPr/>
        </p:nvGrpSpPr>
        <p:grpSpPr>
          <a:xfrm>
            <a:off x="431800" y="2395780"/>
            <a:ext cx="12106904" cy="1962002"/>
            <a:chOff x="0" y="0"/>
            <a:chExt cx="12106903" cy="1962001"/>
          </a:xfrm>
        </p:grpSpPr>
        <p:sp>
          <p:nvSpPr>
            <p:cNvPr id="275" name="Shape 275"/>
            <p:cNvSpPr/>
            <p:nvPr/>
          </p:nvSpPr>
          <p:spPr>
            <a:xfrm>
              <a:off x="280607" y="415246"/>
              <a:ext cx="6120878" cy="1182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30000"/>
                </a:lnSpc>
                <a:defRPr sz="1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b="1" dirty="0" err="1"/>
                <a:t>Торжественное</a:t>
              </a:r>
              <a:r>
                <a:rPr b="1" dirty="0"/>
                <a:t> </a:t>
              </a:r>
              <a:r>
                <a:rPr b="1" dirty="0" err="1"/>
                <a:t>открытие</a:t>
              </a:r>
              <a:r>
                <a:rPr b="1" dirty="0"/>
                <a:t> </a:t>
              </a:r>
              <a:r>
                <a:rPr lang="ru-RU" b="1" dirty="0" smtClean="0"/>
                <a:t>свето-музыкального </a:t>
              </a:r>
              <a:r>
                <a:rPr b="1" dirty="0" err="1" smtClean="0"/>
                <a:t>фонтана</a:t>
              </a:r>
              <a:r>
                <a:rPr lang="ru-RU" b="1" dirty="0" smtClean="0"/>
                <a:t>,</a:t>
              </a:r>
              <a:r>
                <a:rPr b="1" dirty="0" smtClean="0"/>
                <a:t> 8 </a:t>
              </a:r>
              <a:r>
                <a:rPr b="1" dirty="0" err="1" smtClean="0"/>
                <a:t>мая</a:t>
              </a:r>
              <a:r>
                <a:rPr lang="ru-RU" b="1" dirty="0" smtClean="0"/>
                <a:t> 2015</a:t>
              </a:r>
              <a:r>
                <a:rPr b="1" dirty="0" smtClean="0"/>
                <a:t>, </a:t>
              </a:r>
              <a:r>
                <a:rPr b="1" dirty="0" err="1"/>
                <a:t>площадь</a:t>
              </a:r>
              <a:r>
                <a:rPr b="1" dirty="0"/>
                <a:t> </a:t>
              </a:r>
              <a:r>
                <a:rPr b="1" dirty="0" err="1"/>
                <a:t>перед</a:t>
              </a:r>
              <a:r>
                <a:rPr b="1" dirty="0"/>
                <a:t> </a:t>
              </a:r>
              <a:r>
                <a:rPr lang="ru-RU" b="1" dirty="0" smtClean="0"/>
                <a:t>ГКУК «</a:t>
              </a:r>
              <a:r>
                <a:rPr b="1" dirty="0" err="1" smtClean="0"/>
                <a:t>Пермски</a:t>
              </a:r>
              <a:r>
                <a:rPr lang="ru-RU" b="1" dirty="0" smtClean="0"/>
                <a:t>й</a:t>
              </a:r>
              <a:r>
                <a:rPr b="1" dirty="0" smtClean="0"/>
                <a:t> </a:t>
              </a:r>
              <a:r>
                <a:rPr lang="ru-RU" b="1" dirty="0" smtClean="0"/>
                <a:t>академический</a:t>
              </a:r>
              <a:r>
                <a:rPr b="1" dirty="0" smtClean="0"/>
                <a:t> </a:t>
              </a:r>
              <a:r>
                <a:rPr lang="ru-RU" b="1" dirty="0" smtClean="0"/>
                <a:t>Т</a:t>
              </a:r>
              <a:r>
                <a:rPr b="1" dirty="0" err="1" smtClean="0"/>
                <a:t>еатр</a:t>
              </a:r>
              <a:r>
                <a:rPr b="1" dirty="0" smtClean="0"/>
                <a:t> </a:t>
              </a:r>
              <a:r>
                <a:rPr lang="ru-RU" b="1" dirty="0" smtClean="0"/>
                <a:t>-</a:t>
              </a:r>
              <a:r>
                <a:rPr b="1" dirty="0" err="1" smtClean="0"/>
                <a:t>Театр</a:t>
              </a:r>
              <a:r>
                <a:rPr b="1" dirty="0" smtClean="0"/>
                <a:t>»</a:t>
              </a:r>
              <a:endParaRPr b="1" dirty="0"/>
            </a:p>
          </p:txBody>
        </p:sp>
        <p:sp>
          <p:nvSpPr>
            <p:cNvPr id="276" name="Shape 276"/>
            <p:cNvSpPr/>
            <p:nvPr/>
          </p:nvSpPr>
          <p:spPr>
            <a:xfrm>
              <a:off x="0" y="1002"/>
              <a:ext cx="12033599" cy="1938470"/>
            </a:xfrm>
            <a:prstGeom prst="roundRect">
              <a:avLst>
                <a:gd name="adj" fmla="val 9827"/>
              </a:avLst>
            </a:prstGeom>
            <a:noFill/>
            <a:ln w="25400" cap="flat">
              <a:solidFill>
                <a:srgbClr val="80878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pic>
          <p:nvPicPr>
            <p:cNvPr id="277" name="top68.ru-fontan-4652.jpg"/>
            <p:cNvPicPr/>
            <p:nvPr/>
          </p:nvPicPr>
          <p:blipFill>
            <a:blip r:embed="rId3">
              <a:extLst/>
            </a:blip>
            <a:srcRect t="20911" b="20911"/>
            <a:stretch>
              <a:fillRect/>
            </a:stretch>
          </p:blipFill>
          <p:spPr>
            <a:xfrm>
              <a:off x="7065433" y="0"/>
              <a:ext cx="5041470" cy="1962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2" name="Group 282"/>
          <p:cNvGrpSpPr/>
          <p:nvPr/>
        </p:nvGrpSpPr>
        <p:grpSpPr>
          <a:xfrm>
            <a:off x="431800" y="4528072"/>
            <a:ext cx="12033600" cy="1938471"/>
            <a:chOff x="0" y="24092"/>
            <a:chExt cx="12033599" cy="1938470"/>
          </a:xfrm>
        </p:grpSpPr>
        <p:sp>
          <p:nvSpPr>
            <p:cNvPr id="279" name="Shape 279"/>
            <p:cNvSpPr/>
            <p:nvPr/>
          </p:nvSpPr>
          <p:spPr>
            <a:xfrm>
              <a:off x="243354" y="520203"/>
              <a:ext cx="5907808" cy="7853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30000"/>
                </a:lnSpc>
                <a:defRPr sz="1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ru-RU" b="1" dirty="0" smtClean="0"/>
                <a:t>Экспозиция военно-исторического музея на городской эспланаде</a:t>
              </a:r>
              <a:endParaRPr b="1" dirty="0"/>
            </a:p>
          </p:txBody>
        </p:sp>
        <p:sp>
          <p:nvSpPr>
            <p:cNvPr id="280" name="Shape 280"/>
            <p:cNvSpPr/>
            <p:nvPr/>
          </p:nvSpPr>
          <p:spPr>
            <a:xfrm>
              <a:off x="0" y="24092"/>
              <a:ext cx="12033599" cy="1938470"/>
            </a:xfrm>
            <a:prstGeom prst="roundRect">
              <a:avLst>
                <a:gd name="adj" fmla="val 9827"/>
              </a:avLst>
            </a:prstGeom>
            <a:noFill/>
            <a:ln w="25400" cap="flat">
              <a:solidFill>
                <a:srgbClr val="80878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20" name="Изображение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44969" y="727908"/>
            <a:ext cx="1532539" cy="1472166"/>
          </a:xfrm>
          <a:prstGeom prst="rect">
            <a:avLst/>
          </a:prstGeom>
        </p:spPr>
      </p:pic>
      <p:grpSp>
        <p:nvGrpSpPr>
          <p:cNvPr id="21" name="Group 297"/>
          <p:cNvGrpSpPr/>
          <p:nvPr/>
        </p:nvGrpSpPr>
        <p:grpSpPr>
          <a:xfrm>
            <a:off x="448948" y="6740904"/>
            <a:ext cx="12033600" cy="1992479"/>
            <a:chOff x="0" y="1002"/>
            <a:chExt cx="12033599" cy="1938470"/>
          </a:xfrm>
        </p:grpSpPr>
        <p:sp>
          <p:nvSpPr>
            <p:cNvPr id="22" name="Shape 294"/>
            <p:cNvSpPr/>
            <p:nvPr/>
          </p:nvSpPr>
          <p:spPr>
            <a:xfrm>
              <a:off x="158687" y="444321"/>
              <a:ext cx="5805977" cy="764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457200">
                <a:lnSpc>
                  <a:spcPct val="130000"/>
                </a:lnSpc>
                <a:defRPr sz="18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/>
              <a:r>
                <a:rPr lang="ru-RU" b="1" dirty="0"/>
                <a:t>Праздничный фейерверк  «Салют Победы»</a:t>
              </a:r>
            </a:p>
            <a:p>
              <a:pPr lvl="0"/>
              <a:r>
                <a:rPr lang="ru-RU" b="1" dirty="0"/>
                <a:t>9 мая 2015 </a:t>
              </a:r>
            </a:p>
          </p:txBody>
        </p:sp>
        <p:sp>
          <p:nvSpPr>
            <p:cNvPr id="23" name="Shape 295"/>
            <p:cNvSpPr/>
            <p:nvPr/>
          </p:nvSpPr>
          <p:spPr>
            <a:xfrm>
              <a:off x="0" y="1002"/>
              <a:ext cx="12033599" cy="1938470"/>
            </a:xfrm>
            <a:prstGeom prst="roundRect">
              <a:avLst>
                <a:gd name="adj" fmla="val 9827"/>
              </a:avLst>
            </a:prstGeom>
            <a:noFill/>
            <a:ln w="25400" cap="flat">
              <a:solidFill>
                <a:srgbClr val="80878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026" name="Picture 2" descr="http://nevsepic.com.ua/uploads/posts/2012-08/thumbs/1345743639-229107-t-34-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82" y="4528072"/>
            <a:ext cx="5041470" cy="198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134be853046e87411d687db111774d64184503e2_900.jpg"/>
          <p:cNvPicPr/>
          <p:nvPr/>
        </p:nvPicPr>
        <p:blipFill>
          <a:blip r:embed="rId6">
            <a:extLst/>
          </a:blip>
          <a:srcRect l="3761" t="4490" r="3761" b="59520"/>
          <a:stretch>
            <a:fillRect/>
          </a:stretch>
        </p:blipFill>
        <p:spPr>
          <a:xfrm>
            <a:off x="7490428" y="6718892"/>
            <a:ext cx="5041471" cy="201449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454629558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>
            <a:off x="156763" y="6687053"/>
            <a:ext cx="10889697" cy="822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00050" indent="-220049" algn="l" defTabSz="457200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lang="ru-RU" sz="18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май 2015 г. </a:t>
            </a:r>
          </a:p>
          <a:p>
            <a:pPr marL="400050" indent="-220049" algn="l" defTabSz="457200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1800" b="1" dirty="0" err="1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Количество</a:t>
            </a:r>
            <a:r>
              <a:rPr sz="18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800" b="1" dirty="0" err="1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участников</a:t>
            </a:r>
            <a:r>
              <a:rPr sz="1800" b="1" dirty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 </a:t>
            </a:r>
            <a:r>
              <a:rPr sz="1800" b="1" dirty="0" err="1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сводного</a:t>
            </a:r>
            <a:r>
              <a:rPr sz="1800" b="1" dirty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800" b="1" dirty="0" err="1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хора</a:t>
            </a:r>
            <a:r>
              <a:rPr sz="1800" b="1" dirty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и </a:t>
            </a:r>
            <a:r>
              <a:rPr sz="1800" b="1" dirty="0" err="1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оркестров</a:t>
            </a:r>
            <a:r>
              <a:rPr sz="1800" b="1" dirty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 — 1 200 </a:t>
            </a:r>
            <a:r>
              <a:rPr sz="1800" b="1" dirty="0" err="1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человек</a:t>
            </a:r>
            <a:r>
              <a:rPr sz="18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sz="1800" b="1" dirty="0">
              <a:solidFill>
                <a:srgbClr val="4B0504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25" name="maxresdefault.jpg"/>
          <p:cNvPicPr/>
          <p:nvPr/>
        </p:nvPicPr>
        <p:blipFill>
          <a:blip r:embed="rId2">
            <a:extLst/>
          </a:blip>
          <a:srcRect t="34322" b="14758"/>
          <a:stretch>
            <a:fillRect/>
          </a:stretch>
        </p:blipFill>
        <p:spPr>
          <a:xfrm>
            <a:off x="407813" y="2714470"/>
            <a:ext cx="12124086" cy="3525869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hape 326"/>
          <p:cNvSpPr/>
          <p:nvPr/>
        </p:nvSpPr>
        <p:spPr>
          <a:xfrm>
            <a:off x="472901" y="581709"/>
            <a:ext cx="12058998" cy="1"/>
          </a:xfrm>
          <a:prstGeom prst="line">
            <a:avLst/>
          </a:prstGeom>
          <a:ln w="25400">
            <a:solidFill>
              <a:srgbClr val="5A5F5E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329" name="Group 329"/>
          <p:cNvGrpSpPr/>
          <p:nvPr/>
        </p:nvGrpSpPr>
        <p:grpSpPr>
          <a:xfrm>
            <a:off x="-1" y="9295524"/>
            <a:ext cx="13002828" cy="458077"/>
            <a:chOff x="0" y="0"/>
            <a:chExt cx="13002826" cy="458076"/>
          </a:xfrm>
        </p:grpSpPr>
        <p:pic>
          <p:nvPicPr>
            <p:cNvPr id="327" name="кубики.pdf"/>
            <p:cNvPicPr/>
            <p:nvPr/>
          </p:nvPicPr>
          <p:blipFill>
            <a:blip r:embed="rId3">
              <a:alphaModFix amt="56047"/>
              <a:extLst/>
            </a:blip>
            <a:srcRect r="18982"/>
            <a:stretch>
              <a:fillRect/>
            </a:stretch>
          </p:blipFill>
          <p:spPr>
            <a:xfrm>
              <a:off x="7073900" y="0"/>
              <a:ext cx="5928927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8" name="кубики.pdf"/>
            <p:cNvPicPr/>
            <p:nvPr/>
          </p:nvPicPr>
          <p:blipFill>
            <a:blip r:embed="rId3">
              <a:alphaModFix amt="56000"/>
              <a:extLst/>
            </a:blip>
            <a:srcRect l="3226"/>
            <a:stretch>
              <a:fillRect/>
            </a:stretch>
          </p:blipFill>
          <p:spPr>
            <a:xfrm flipH="1">
              <a:off x="-1" y="0"/>
              <a:ext cx="7081999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0" name="Shape 330"/>
          <p:cNvSpPr/>
          <p:nvPr/>
        </p:nvSpPr>
        <p:spPr>
          <a:xfrm>
            <a:off x="407813" y="1823564"/>
            <a:ext cx="621484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1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400" dirty="0" err="1"/>
              <a:t>Хоровой</a:t>
            </a:r>
            <a:r>
              <a:rPr sz="2400" dirty="0"/>
              <a:t> </a:t>
            </a:r>
            <a:r>
              <a:rPr sz="2400" dirty="0" err="1"/>
              <a:t>фестиваль</a:t>
            </a:r>
            <a:r>
              <a:rPr sz="2400" dirty="0"/>
              <a:t> «</a:t>
            </a:r>
            <a:r>
              <a:rPr sz="2400" dirty="0" err="1"/>
              <a:t>Музыка</a:t>
            </a:r>
            <a:r>
              <a:rPr sz="2400" dirty="0"/>
              <a:t> </a:t>
            </a:r>
            <a:r>
              <a:rPr sz="2400" dirty="0" err="1"/>
              <a:t>Победы</a:t>
            </a:r>
            <a:r>
              <a:rPr sz="2400" dirty="0"/>
              <a:t>» </a:t>
            </a:r>
          </a:p>
        </p:txBody>
      </p:sp>
      <p:pic>
        <p:nvPicPr>
          <p:cNvPr id="15" name="Изображение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38364" y="823322"/>
            <a:ext cx="1532539" cy="1472166"/>
          </a:xfrm>
          <a:prstGeom prst="rect">
            <a:avLst/>
          </a:prstGeom>
        </p:spPr>
      </p:pic>
      <p:sp>
        <p:nvSpPr>
          <p:cNvPr id="17" name="Shape 347"/>
          <p:cNvSpPr/>
          <p:nvPr/>
        </p:nvSpPr>
        <p:spPr>
          <a:xfrm>
            <a:off x="407813" y="745883"/>
            <a:ext cx="12189174" cy="26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6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ОБЩЕГОРОДСКИЕ  МЕРОПРИЯТИЯ</a:t>
            </a:r>
            <a:r>
              <a:rPr sz="1800" b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,</a:t>
            </a:r>
            <a:r>
              <a:rPr lang="ru-RU" sz="1800" b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800" b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ПРОВОДИМЫЕ </a:t>
            </a:r>
            <a:r>
              <a:rPr sz="1800" b="1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В ТЕЧЕНИЕ </a:t>
            </a:r>
            <a:r>
              <a:rPr sz="1800" b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2015</a:t>
            </a:r>
            <a:r>
              <a:rPr lang="ru-RU" sz="1800" b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ГОДА</a:t>
            </a:r>
            <a:endParaRPr sz="1800" b="1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480508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1263555299_sanitarnaya-druzhina.jpg"/>
          <p:cNvPicPr/>
          <p:nvPr/>
        </p:nvPicPr>
        <p:blipFill>
          <a:blip r:embed="rId2">
            <a:extLst/>
          </a:blip>
          <a:srcRect t="4793" b="61721"/>
          <a:stretch>
            <a:fillRect/>
          </a:stretch>
        </p:blipFill>
        <p:spPr>
          <a:xfrm>
            <a:off x="372634" y="3574941"/>
            <a:ext cx="12159265" cy="3525869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>
            <a:off x="472901" y="581709"/>
            <a:ext cx="12058998" cy="1"/>
          </a:xfrm>
          <a:prstGeom prst="line">
            <a:avLst/>
          </a:prstGeom>
          <a:ln w="25400">
            <a:solidFill>
              <a:srgbClr val="5A5F5E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grpSp>
        <p:nvGrpSpPr>
          <p:cNvPr id="341" name="Group 341"/>
          <p:cNvGrpSpPr/>
          <p:nvPr/>
        </p:nvGrpSpPr>
        <p:grpSpPr>
          <a:xfrm>
            <a:off x="-1" y="9295524"/>
            <a:ext cx="13002828" cy="458077"/>
            <a:chOff x="0" y="0"/>
            <a:chExt cx="13002826" cy="458076"/>
          </a:xfrm>
        </p:grpSpPr>
        <p:pic>
          <p:nvPicPr>
            <p:cNvPr id="339" name="кубики.pdf"/>
            <p:cNvPicPr/>
            <p:nvPr/>
          </p:nvPicPr>
          <p:blipFill>
            <a:blip r:embed="rId3">
              <a:alphaModFix amt="56047"/>
              <a:extLst/>
            </a:blip>
            <a:srcRect r="18982"/>
            <a:stretch>
              <a:fillRect/>
            </a:stretch>
          </p:blipFill>
          <p:spPr>
            <a:xfrm>
              <a:off x="7073900" y="0"/>
              <a:ext cx="5928927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0" name="кубики.pdf"/>
            <p:cNvPicPr/>
            <p:nvPr/>
          </p:nvPicPr>
          <p:blipFill>
            <a:blip r:embed="rId3">
              <a:alphaModFix amt="56000"/>
              <a:extLst/>
            </a:blip>
            <a:srcRect l="3226"/>
            <a:stretch>
              <a:fillRect/>
            </a:stretch>
          </p:blipFill>
          <p:spPr>
            <a:xfrm flipH="1">
              <a:off x="-1" y="0"/>
              <a:ext cx="7081999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2" name="Shape 342"/>
          <p:cNvSpPr/>
          <p:nvPr/>
        </p:nvSpPr>
        <p:spPr>
          <a:xfrm>
            <a:off x="372634" y="2091519"/>
            <a:ext cx="1231012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 b="1" dirty="0" err="1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Полнометражный</a:t>
            </a:r>
            <a:r>
              <a:rPr sz="2400" b="1" dirty="0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400" b="1" dirty="0" err="1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документальный</a:t>
            </a:r>
            <a:r>
              <a:rPr sz="2400" b="1" dirty="0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400" b="1" dirty="0" err="1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фильм</a:t>
            </a:r>
            <a:r>
              <a:rPr sz="2400" b="1" dirty="0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lang="ru-RU" sz="2400" b="1" dirty="0" smtClean="0">
              <a:solidFill>
                <a:srgbClr val="740D01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400" b="1" dirty="0" smtClean="0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«</a:t>
            </a:r>
            <a:r>
              <a:rPr sz="2400" b="1" dirty="0" err="1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Прикамский</a:t>
            </a:r>
            <a:r>
              <a:rPr sz="2400" b="1" dirty="0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400" b="1" dirty="0" err="1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фронт</a:t>
            </a:r>
            <a:r>
              <a:rPr sz="2400" b="1" dirty="0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»</a:t>
            </a:r>
            <a:r>
              <a:rPr sz="2400" b="1" dirty="0">
                <a:solidFill>
                  <a:srgbClr val="740D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 b="1" dirty="0">
                <a:solidFill>
                  <a:srgbClr val="740D01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  <p:sp>
        <p:nvSpPr>
          <p:cNvPr id="347" name="Shape 347"/>
          <p:cNvSpPr/>
          <p:nvPr/>
        </p:nvSpPr>
        <p:spPr>
          <a:xfrm>
            <a:off x="372634" y="772661"/>
            <a:ext cx="12189174" cy="26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457200">
              <a:lnSpc>
                <a:spcPct val="6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1800" b="1" dirty="0">
                <a:latin typeface="Helvetica"/>
                <a:ea typeface="Helvetica"/>
                <a:cs typeface="Helvetica"/>
                <a:sym typeface="Helvetica"/>
              </a:rPr>
              <a:t>ОБЩЕГОРОДСКИЕ  МЕРОПРИЯТИЯ</a:t>
            </a:r>
            <a:r>
              <a:rPr sz="1800" b="1" dirty="0" smtClean="0">
                <a:latin typeface="Helvetica"/>
                <a:ea typeface="Helvetica"/>
                <a:cs typeface="Helvetica"/>
                <a:sym typeface="Helvetica"/>
              </a:rPr>
              <a:t>,</a:t>
            </a:r>
            <a:r>
              <a:rPr lang="ru-RU" sz="18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800" b="1" dirty="0" smtClean="0">
                <a:latin typeface="Helvetica"/>
                <a:ea typeface="Helvetica"/>
                <a:cs typeface="Helvetica"/>
                <a:sym typeface="Helvetica"/>
              </a:rPr>
              <a:t>ПРОВОДИМЫЕ </a:t>
            </a:r>
            <a:r>
              <a:rPr sz="1800" b="1" dirty="0">
                <a:latin typeface="Helvetica"/>
                <a:ea typeface="Helvetica"/>
                <a:cs typeface="Helvetica"/>
                <a:sym typeface="Helvetica"/>
              </a:rPr>
              <a:t>В ТЕЧЕНИЕ </a:t>
            </a:r>
            <a:r>
              <a:rPr sz="1800" b="1" dirty="0" smtClean="0">
                <a:latin typeface="Helvetica"/>
                <a:ea typeface="Helvetica"/>
                <a:cs typeface="Helvetica"/>
                <a:sym typeface="Helvetica"/>
              </a:rPr>
              <a:t>2015</a:t>
            </a:r>
            <a:r>
              <a:rPr lang="ru-RU" sz="1800" b="1" dirty="0" smtClean="0">
                <a:latin typeface="Helvetica"/>
                <a:ea typeface="Helvetica"/>
                <a:cs typeface="Helvetica"/>
                <a:sym typeface="Helvetica"/>
              </a:rPr>
              <a:t> ГОДА</a:t>
            </a:r>
            <a:endParaRPr sz="1800"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4" name="Изображение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38364" y="1235971"/>
            <a:ext cx="1532539" cy="1472166"/>
          </a:xfrm>
          <a:prstGeom prst="rect">
            <a:avLst/>
          </a:prstGeom>
        </p:spPr>
      </p:pic>
      <p:sp>
        <p:nvSpPr>
          <p:cNvPr id="15" name="Shape 324"/>
          <p:cNvSpPr/>
          <p:nvPr/>
        </p:nvSpPr>
        <p:spPr>
          <a:xfrm>
            <a:off x="109663" y="7200925"/>
            <a:ext cx="10889697" cy="785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00050" lvl="0" indent="-220049" algn="l" defTabSz="457200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lang="ru-RU" sz="18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Прокат в кинотеатрах города </a:t>
            </a:r>
            <a:r>
              <a:rPr lang="ru-RU" sz="1800" b="1" dirty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Перми с 16.11.2015 г. по 15.12.2015 г.</a:t>
            </a:r>
          </a:p>
          <a:p>
            <a:pPr marL="400050" lvl="0" indent="-220049" algn="l" defTabSz="457200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endParaRPr lang="ru-RU" sz="1800" b="1" dirty="0" smtClean="0">
              <a:solidFill>
                <a:srgbClr val="4B0504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12301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/>
        </p:nvSpPr>
        <p:spPr>
          <a:xfrm>
            <a:off x="472901" y="581709"/>
            <a:ext cx="12058998" cy="1"/>
          </a:xfrm>
          <a:prstGeom prst="line">
            <a:avLst/>
          </a:prstGeom>
          <a:ln w="25400">
            <a:solidFill>
              <a:srgbClr val="5A5F5E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grpSp>
        <p:nvGrpSpPr>
          <p:cNvPr id="381" name="Group 381"/>
          <p:cNvGrpSpPr/>
          <p:nvPr/>
        </p:nvGrpSpPr>
        <p:grpSpPr>
          <a:xfrm>
            <a:off x="-1" y="9295524"/>
            <a:ext cx="13002828" cy="458077"/>
            <a:chOff x="0" y="0"/>
            <a:chExt cx="13002826" cy="458076"/>
          </a:xfrm>
        </p:grpSpPr>
        <p:pic>
          <p:nvPicPr>
            <p:cNvPr id="379" name="кубики.pdf"/>
            <p:cNvPicPr/>
            <p:nvPr/>
          </p:nvPicPr>
          <p:blipFill>
            <a:blip r:embed="rId2">
              <a:alphaModFix amt="56047"/>
              <a:extLst/>
            </a:blip>
            <a:srcRect r="18982"/>
            <a:stretch>
              <a:fillRect/>
            </a:stretch>
          </p:blipFill>
          <p:spPr>
            <a:xfrm>
              <a:off x="7073900" y="0"/>
              <a:ext cx="5928927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0" name="кубики.pdf"/>
            <p:cNvPicPr/>
            <p:nvPr/>
          </p:nvPicPr>
          <p:blipFill>
            <a:blip r:embed="rId2">
              <a:alphaModFix amt="56000"/>
              <a:extLst/>
            </a:blip>
            <a:srcRect l="3226"/>
            <a:stretch>
              <a:fillRect/>
            </a:stretch>
          </p:blipFill>
          <p:spPr>
            <a:xfrm flipH="1">
              <a:off x="-1" y="0"/>
              <a:ext cx="7081999" cy="4580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2" name="Shape 382"/>
          <p:cNvSpPr/>
          <p:nvPr/>
        </p:nvSpPr>
        <p:spPr>
          <a:xfrm>
            <a:off x="407813" y="1459283"/>
            <a:ext cx="12058588" cy="854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00050" indent="-400050" algn="l">
              <a:spcBef>
                <a:spcPts val="100"/>
              </a:spcBef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990000"/>
                </a:solidFill>
                <a:latin typeface="Arial" panose="020B0604020202020204" pitchFamily="34" charset="0"/>
              </a:rPr>
              <a:t>Интерактивный телепроект-реконструкция </a:t>
            </a:r>
          </a:p>
          <a:p>
            <a:pPr marL="400050" indent="-400050" algn="l">
              <a:spcBef>
                <a:spcPts val="100"/>
              </a:spcBef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990000"/>
                </a:solidFill>
                <a:latin typeface="Arial" panose="020B0604020202020204" pitchFamily="34" charset="0"/>
              </a:rPr>
              <a:t>«Понюхать пороху» («Ни шагу назад!»)</a:t>
            </a:r>
          </a:p>
        </p:txBody>
      </p:sp>
      <p:sp>
        <p:nvSpPr>
          <p:cNvPr id="383" name="Shape 383"/>
          <p:cNvSpPr/>
          <p:nvPr/>
        </p:nvSpPr>
        <p:spPr>
          <a:xfrm>
            <a:off x="407813" y="7854347"/>
            <a:ext cx="12128624" cy="915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indent="179999" algn="just" defTabSz="457200">
              <a:defRPr sz="1800">
                <a:solidFill>
                  <a:srgbClr val="000000"/>
                </a:solidFill>
              </a:defRPr>
            </a:pPr>
            <a:endParaRPr lang="ru-RU" sz="1700" dirty="0" smtClean="0">
              <a:solidFill>
                <a:srgbClr val="4B0504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400050" indent="-400050" algn="l">
              <a:spcBef>
                <a:spcPts val="100"/>
              </a:spcBef>
              <a:buFont typeface="Wingdings" panose="05000000000000000000" pitchFamily="2" charset="2"/>
              <a:buNone/>
            </a:pPr>
            <a:r>
              <a:rPr lang="ru-RU" sz="18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Время </a:t>
            </a:r>
            <a:r>
              <a:rPr lang="ru-RU" sz="18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проведения: </a:t>
            </a:r>
            <a:r>
              <a:rPr lang="ru-RU" sz="1800" b="1" dirty="0" smtClean="0">
                <a:solidFill>
                  <a:srgbClr val="4B0504"/>
                </a:solidFill>
                <a:latin typeface="Helvetica"/>
                <a:ea typeface="Helvetica"/>
                <a:cs typeface="Helvetica"/>
                <a:sym typeface="Helvetica"/>
              </a:rPr>
              <a:t>в течение 2015 года</a:t>
            </a:r>
            <a:endParaRPr lang="ru-RU" altLang="ru-RU" sz="1800" b="1" dirty="0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lvl="0" indent="179999" algn="just" defTabSz="457200">
              <a:defRPr sz="1800">
                <a:solidFill>
                  <a:srgbClr val="000000"/>
                </a:solidFill>
              </a:defRPr>
            </a:pPr>
            <a:endParaRPr sz="17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Изображение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91360" y="949127"/>
            <a:ext cx="1532539" cy="1472166"/>
          </a:xfrm>
          <a:prstGeom prst="rect">
            <a:avLst/>
          </a:prstGeom>
        </p:spPr>
      </p:pic>
      <p:sp>
        <p:nvSpPr>
          <p:cNvPr id="17" name="Shape 347"/>
          <p:cNvSpPr/>
          <p:nvPr/>
        </p:nvSpPr>
        <p:spPr>
          <a:xfrm>
            <a:off x="407813" y="770200"/>
            <a:ext cx="12189174" cy="26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457200">
              <a:lnSpc>
                <a:spcPct val="6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1800" b="1" dirty="0">
                <a:latin typeface="Helvetica"/>
                <a:ea typeface="Helvetica"/>
                <a:cs typeface="Helvetica"/>
                <a:sym typeface="Helvetica"/>
              </a:rPr>
              <a:t>ОБЩЕГОРОДСКИЕ  МЕРОПРИЯТИЯ</a:t>
            </a:r>
            <a:r>
              <a:rPr sz="1800" b="1" dirty="0" smtClean="0">
                <a:latin typeface="Helvetica"/>
                <a:ea typeface="Helvetica"/>
                <a:cs typeface="Helvetica"/>
                <a:sym typeface="Helvetica"/>
              </a:rPr>
              <a:t>,</a:t>
            </a:r>
            <a:r>
              <a:rPr lang="ru-RU" sz="18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800" b="1" dirty="0" smtClean="0">
                <a:latin typeface="Helvetica"/>
                <a:ea typeface="Helvetica"/>
                <a:cs typeface="Helvetica"/>
                <a:sym typeface="Helvetica"/>
              </a:rPr>
              <a:t>ПРОВОДИМЫЕ </a:t>
            </a:r>
            <a:r>
              <a:rPr sz="1800" b="1" dirty="0">
                <a:latin typeface="Helvetica"/>
                <a:ea typeface="Helvetica"/>
                <a:cs typeface="Helvetica"/>
                <a:sym typeface="Helvetica"/>
              </a:rPr>
              <a:t>В ТЕЧЕНИЕ </a:t>
            </a:r>
            <a:r>
              <a:rPr sz="1800" b="1" dirty="0" smtClean="0">
                <a:latin typeface="Helvetica"/>
                <a:ea typeface="Helvetica"/>
                <a:cs typeface="Helvetica"/>
                <a:sym typeface="Helvetica"/>
              </a:rPr>
              <a:t>2015</a:t>
            </a:r>
            <a:r>
              <a:rPr lang="ru-RU" sz="1800" b="1" dirty="0" smtClean="0">
                <a:latin typeface="Helvetica"/>
                <a:ea typeface="Helvetica"/>
                <a:cs typeface="Helvetica"/>
                <a:sym typeface="Helvetica"/>
              </a:rPr>
              <a:t> ГОДА</a:t>
            </a:r>
            <a:endParaRPr sz="1800"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2" name="IMG_6188.jpg"/>
          <p:cNvPicPr/>
          <p:nvPr/>
        </p:nvPicPr>
        <p:blipFill>
          <a:blip r:embed="rId4">
            <a:extLst/>
          </a:blip>
          <a:srcRect t="30369" b="26654"/>
          <a:stretch>
            <a:fillRect/>
          </a:stretch>
        </p:blipFill>
        <p:spPr>
          <a:xfrm>
            <a:off x="347336" y="3113865"/>
            <a:ext cx="12310128" cy="35258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4831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768</Words>
  <Application>Microsoft Office PowerPoint</Application>
  <PresentationFormat>Произвольный</PresentationFormat>
  <Paragraphs>116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Showroom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Михалева Наталья Валерьевна</dc:creator>
  <cp:lastModifiedBy>Хаврова Таисия Александровна</cp:lastModifiedBy>
  <cp:revision>57</cp:revision>
  <cp:lastPrinted>2015-01-23T06:03:34Z</cp:lastPrinted>
  <dcterms:modified xsi:type="dcterms:W3CDTF">2015-01-28T10:19:32Z</dcterms:modified>
</cp:coreProperties>
</file>