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76" r:id="rId2"/>
    <p:sldId id="275" r:id="rId3"/>
    <p:sldId id="277" r:id="rId4"/>
    <p:sldId id="278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1111"/>
    <a:srgbClr val="FF66CC"/>
    <a:srgbClr val="00FFFF"/>
    <a:srgbClr val="96EF3D"/>
    <a:srgbClr val="FFE1E1"/>
    <a:srgbClr val="FFEFEF"/>
    <a:srgbClr val="FFD5D5"/>
    <a:srgbClr val="FFB7B7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0993" tIns="45497" rIns="90993" bIns="454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0993" tIns="45497" rIns="90993" bIns="45497" rtlCol="0"/>
          <a:lstStyle>
            <a:lvl1pPr algn="r">
              <a:defRPr sz="1200"/>
            </a:lvl1pPr>
          </a:lstStyle>
          <a:p>
            <a:fld id="{EEF2528F-932A-4921-9569-4DE4DD70D2CB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3" tIns="45497" rIns="90993" bIns="454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3" tIns="45497" rIns="90993" bIns="454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8055"/>
          </a:xfrm>
          <a:prstGeom prst="rect">
            <a:avLst/>
          </a:prstGeom>
        </p:spPr>
        <p:txBody>
          <a:bodyPr vert="horz" lIns="90993" tIns="45497" rIns="90993" bIns="454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8055"/>
          </a:xfrm>
          <a:prstGeom prst="rect">
            <a:avLst/>
          </a:prstGeom>
        </p:spPr>
        <p:txBody>
          <a:bodyPr vert="horz" lIns="90993" tIns="45497" rIns="90993" bIns="45497" rtlCol="0" anchor="b"/>
          <a:lstStyle>
            <a:lvl1pPr algn="r">
              <a:defRPr sz="1200"/>
            </a:lvl1pPr>
          </a:lstStyle>
          <a:p>
            <a:fld id="{4A12BA2C-1232-4EEE-89B6-260E07C56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6548" y="2729948"/>
            <a:ext cx="7670800" cy="563218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651A-B0F1-43D4-9516-3C3F7C4456B1}" type="datetime1">
              <a:rPr lang="ru-RU" smtClean="0"/>
              <a:pPr/>
              <a:t>01.09.2020</a:t>
            </a:fld>
            <a:endParaRPr lang="ru-RU"/>
          </a:p>
        </p:txBody>
      </p:sp>
      <p:pic>
        <p:nvPicPr>
          <p:cNvPr id="8" name="Picture 2"/>
          <p:cNvPicPr/>
          <p:nvPr userDrawn="1"/>
        </p:nvPicPr>
        <p:blipFill>
          <a:blip r:embed="rId2" cstate="print"/>
          <a:stretch/>
        </p:blipFill>
        <p:spPr>
          <a:xfrm>
            <a:off x="11004480" y="5431320"/>
            <a:ext cx="1024200" cy="126504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 userDrawn="1"/>
        </p:nvSpPr>
        <p:spPr>
          <a:xfrm>
            <a:off x="5901120" y="6063840"/>
            <a:ext cx="4970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+mn-lt"/>
              </a:rPr>
              <a:t>Администрация города Перми</a:t>
            </a:r>
            <a:endParaRPr lang="ru-RU" sz="1800" b="0" strike="noStrike" spc="-1" dirty="0">
              <a:latin typeface="+mn-lt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+mn-lt"/>
              </a:rPr>
              <a:t>Департамент дорог и транспорта города Перми</a:t>
            </a:r>
            <a:endParaRPr lang="ru-RU" sz="1800" b="0" strike="noStrike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31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5E07-047E-475F-B965-AE676F2C6441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8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F6E8-86B4-45D1-9ECB-6C7ADA4D516E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2ABF-1B0D-4DC7-80E4-A40D4790FD3B}" type="datetime1">
              <a:rPr lang="ru-RU" smtClean="0"/>
              <a:pPr/>
              <a:t>01.09.2020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3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0F49-8675-4700-877E-9C4B1651D1F0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5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3E07-086B-4AEC-8EA1-3EE5ABBC6623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14D6-05E3-4808-90C7-BE193741A326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7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2211-FB15-45B6-9BCD-1870C0C55745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D654-44A2-4882-BE79-33D6977437AF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8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BE1-DEC1-41A8-A14C-BE4C00770091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2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9553-348C-44E0-B429-EFB160539510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17983"/>
            <a:ext cx="10515600" cy="475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279F-8F52-487A-A7D3-F23A94FF7104}" type="datetime1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E5D2-1240-4708-9FE0-3BE668FCB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6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>
          <a:xfrm>
            <a:off x="1" y="721234"/>
            <a:ext cx="12192000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bg1"/>
                </a:solidFill>
              </a:rPr>
              <a:t>Схема организации движения общественного транспорта на 07 сентября 2019</a:t>
            </a:r>
            <a:endParaRPr lang="ru-RU" sz="2700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17975" y="4884060"/>
            <a:ext cx="5486478" cy="1870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E5D2-1240-4708-9FE0-3BE668FCB3C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194" t="29854" r="10746" b="6100"/>
          <a:stretch/>
        </p:blipFill>
        <p:spPr>
          <a:xfrm>
            <a:off x="1231344" y="1207008"/>
            <a:ext cx="9729312" cy="56479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577699">
            <a:off x="2794017" y="4252178"/>
            <a:ext cx="1296000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20642670">
            <a:off x="1672504" y="4463202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Ленина</a:t>
            </a:r>
          </a:p>
        </p:txBody>
      </p:sp>
      <p:sp>
        <p:nvSpPr>
          <p:cNvPr id="11" name="TextBox 10"/>
          <p:cNvSpPr txBox="1"/>
          <p:nvPr/>
        </p:nvSpPr>
        <p:spPr>
          <a:xfrm rot="20498178">
            <a:off x="4669815" y="4369739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Екатерининская</a:t>
            </a:r>
          </a:p>
        </p:txBody>
      </p:sp>
      <p:sp>
        <p:nvSpPr>
          <p:cNvPr id="12" name="TextBox 11"/>
          <p:cNvSpPr txBox="1"/>
          <p:nvPr/>
        </p:nvSpPr>
        <p:spPr>
          <a:xfrm rot="19981615">
            <a:off x="9253957" y="5677528"/>
            <a:ext cx="16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Революции</a:t>
            </a:r>
          </a:p>
        </p:txBody>
      </p:sp>
      <p:sp>
        <p:nvSpPr>
          <p:cNvPr id="13" name="TextBox 12"/>
          <p:cNvSpPr txBox="1"/>
          <p:nvPr/>
        </p:nvSpPr>
        <p:spPr>
          <a:xfrm rot="3844688">
            <a:off x="8533496" y="4417482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Сибирская</a:t>
            </a:r>
          </a:p>
        </p:txBody>
      </p:sp>
      <p:sp>
        <p:nvSpPr>
          <p:cNvPr id="14" name="TextBox 13"/>
          <p:cNvSpPr txBox="1"/>
          <p:nvPr/>
        </p:nvSpPr>
        <p:spPr>
          <a:xfrm rot="4294586">
            <a:off x="3747622" y="4789533"/>
            <a:ext cx="17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ул.Борчанинова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659" y="3701160"/>
            <a:ext cx="756000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-1" y="3835180"/>
            <a:ext cx="13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запрещено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741428"/>
            <a:ext cx="129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автобусов</a:t>
            </a:r>
          </a:p>
        </p:txBody>
      </p:sp>
      <p:sp>
        <p:nvSpPr>
          <p:cNvPr id="21" name="TextBox 20"/>
          <p:cNvSpPr txBox="1"/>
          <p:nvPr/>
        </p:nvSpPr>
        <p:spPr>
          <a:xfrm rot="20550785">
            <a:off x="5079922" y="1648900"/>
            <a:ext cx="194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Монастырская</a:t>
            </a:r>
          </a:p>
        </p:txBody>
      </p:sp>
      <p:sp>
        <p:nvSpPr>
          <p:cNvPr id="22" name="TextBox 21"/>
          <p:cNvSpPr txBox="1"/>
          <p:nvPr/>
        </p:nvSpPr>
        <p:spPr>
          <a:xfrm rot="20535209">
            <a:off x="2020612" y="4679799"/>
            <a:ext cx="2262158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2, 6, 10, 14, 49, 50, 68</a:t>
            </a:r>
          </a:p>
        </p:txBody>
      </p:sp>
      <p:sp>
        <p:nvSpPr>
          <p:cNvPr id="23" name="TextBox 22"/>
          <p:cNvSpPr txBox="1"/>
          <p:nvPr/>
        </p:nvSpPr>
        <p:spPr>
          <a:xfrm rot="20535209">
            <a:off x="4721222" y="3371726"/>
            <a:ext cx="764953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35, 46</a:t>
            </a:r>
          </a:p>
        </p:txBody>
      </p:sp>
      <p:sp>
        <p:nvSpPr>
          <p:cNvPr id="24" name="TextBox 23"/>
          <p:cNvSpPr txBox="1"/>
          <p:nvPr/>
        </p:nvSpPr>
        <p:spPr>
          <a:xfrm rot="20535209">
            <a:off x="4034850" y="5411526"/>
            <a:ext cx="418704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67</a:t>
            </a:r>
          </a:p>
        </p:txBody>
      </p:sp>
      <p:sp>
        <p:nvSpPr>
          <p:cNvPr id="2" name="Стрелка углом 1"/>
          <p:cNvSpPr/>
          <p:nvPr/>
        </p:nvSpPr>
        <p:spPr>
          <a:xfrm rot="20532356" flipH="1">
            <a:off x="4171371" y="5023327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20615511" flipH="1" flipV="1">
            <a:off x="4045357" y="4626060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844688">
            <a:off x="6967011" y="5039945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Комсомольский проспект</a:t>
            </a:r>
          </a:p>
        </p:txBody>
      </p:sp>
      <p:sp>
        <p:nvSpPr>
          <p:cNvPr id="27" name="Стрелка углом 26"/>
          <p:cNvSpPr/>
          <p:nvPr/>
        </p:nvSpPr>
        <p:spPr>
          <a:xfrm rot="4281239" flipH="1" flipV="1">
            <a:off x="3985872" y="3685639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15097228" flipH="1">
            <a:off x="4108194" y="4075311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20721242">
            <a:off x="3884892" y="3327905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31"/>
          <p:cNvSpPr/>
          <p:nvPr/>
        </p:nvSpPr>
        <p:spPr>
          <a:xfrm rot="13103308" flipH="1" flipV="1">
            <a:off x="584830" y="4535013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8EF1276-7E35-4C07-A314-7150A6BC02F5}"/>
              </a:ext>
            </a:extLst>
          </p:cNvPr>
          <p:cNvSpPr txBox="1">
            <a:spLocks/>
          </p:cNvSpPr>
          <p:nvPr/>
        </p:nvSpPr>
        <p:spPr>
          <a:xfrm>
            <a:off x="-221466" y="-55957"/>
            <a:ext cx="9038539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Схема организации движения автобусных маршрутов</a:t>
            </a: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44A890-2F6B-4E98-8C44-12FF262B416C}"/>
              </a:ext>
            </a:extLst>
          </p:cNvPr>
          <p:cNvSpPr txBox="1">
            <a:spLocks/>
          </p:cNvSpPr>
          <p:nvPr/>
        </p:nvSpPr>
        <p:spPr>
          <a:xfrm>
            <a:off x="178669" y="296942"/>
            <a:ext cx="4377848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на 05 сентября 2020</a:t>
            </a:r>
            <a:endParaRPr lang="ru-RU" sz="27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5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7195" t="16321" b="6101"/>
          <a:stretch/>
        </p:blipFill>
        <p:spPr>
          <a:xfrm>
            <a:off x="738048" y="13647"/>
            <a:ext cx="11413846" cy="684132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17304" y="6356350"/>
            <a:ext cx="2743200" cy="365125"/>
          </a:xfrm>
        </p:spPr>
        <p:txBody>
          <a:bodyPr/>
          <a:lstStyle/>
          <a:p>
            <a:fld id="{8AE1E5D2-1240-4708-9FE0-3BE668FCB3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820661">
            <a:off x="6395565" y="2921438"/>
            <a:ext cx="5212058" cy="13786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820661">
            <a:off x="6839193" y="3135511"/>
            <a:ext cx="936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577699">
            <a:off x="2240189" y="3848070"/>
            <a:ext cx="4054415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44883">
            <a:off x="6001171" y="2220741"/>
            <a:ext cx="4666390" cy="12115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480422">
            <a:off x="4870935" y="925101"/>
            <a:ext cx="2293583" cy="14950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275735">
            <a:off x="4993411" y="1216163"/>
            <a:ext cx="2940159" cy="11719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4251127">
            <a:off x="4315884" y="3788311"/>
            <a:ext cx="1368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4251127">
            <a:off x="2983236" y="4194915"/>
            <a:ext cx="1304047" cy="96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4251127">
            <a:off x="5643140" y="3327234"/>
            <a:ext cx="1440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820661">
            <a:off x="7665217" y="2788410"/>
            <a:ext cx="900000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4251127">
            <a:off x="3997496" y="2573187"/>
            <a:ext cx="1080000" cy="72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430352">
            <a:off x="4810541" y="2785518"/>
            <a:ext cx="2124000" cy="720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3735329">
            <a:off x="6731905" y="2626559"/>
            <a:ext cx="432000" cy="72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0471200">
            <a:off x="4425310" y="4419486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Екатерининская</a:t>
            </a:r>
          </a:p>
        </p:txBody>
      </p:sp>
      <p:sp>
        <p:nvSpPr>
          <p:cNvPr id="31" name="TextBox 30"/>
          <p:cNvSpPr txBox="1"/>
          <p:nvPr/>
        </p:nvSpPr>
        <p:spPr>
          <a:xfrm rot="19981615">
            <a:off x="8536319" y="5329041"/>
            <a:ext cx="162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Революции</a:t>
            </a:r>
          </a:p>
        </p:txBody>
      </p:sp>
      <p:sp>
        <p:nvSpPr>
          <p:cNvPr id="34" name="TextBox 33"/>
          <p:cNvSpPr txBox="1"/>
          <p:nvPr/>
        </p:nvSpPr>
        <p:spPr>
          <a:xfrm rot="20642670">
            <a:off x="2437549" y="4309366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Ленина</a:t>
            </a:r>
          </a:p>
        </p:txBody>
      </p:sp>
      <p:sp>
        <p:nvSpPr>
          <p:cNvPr id="35" name="TextBox 34"/>
          <p:cNvSpPr txBox="1"/>
          <p:nvPr/>
        </p:nvSpPr>
        <p:spPr>
          <a:xfrm rot="20550785">
            <a:off x="4586626" y="1648900"/>
            <a:ext cx="194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Монастырская</a:t>
            </a:r>
          </a:p>
        </p:txBody>
      </p:sp>
      <p:sp>
        <p:nvSpPr>
          <p:cNvPr id="36" name="Прямоугольник 35"/>
          <p:cNvSpPr/>
          <p:nvPr/>
        </p:nvSpPr>
        <p:spPr>
          <a:xfrm rot="20044883">
            <a:off x="8594915" y="3545513"/>
            <a:ext cx="590613" cy="71411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20044883">
            <a:off x="8842713" y="3934675"/>
            <a:ext cx="1224000" cy="7334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0044883">
            <a:off x="9090314" y="4475362"/>
            <a:ext cx="720000" cy="7020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0044883">
            <a:off x="7329329" y="2732197"/>
            <a:ext cx="2088182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20498882">
            <a:off x="3359098" y="2125623"/>
            <a:ext cx="1068962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474972">
            <a:off x="2633211" y="2149290"/>
            <a:ext cx="857418" cy="1095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 rot="20535209">
            <a:off x="850127" y="1462548"/>
            <a:ext cx="2514535" cy="646331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6, 7, 15, 20, 33, 35, 41 </a:t>
            </a:r>
          </a:p>
          <a:p>
            <a:r>
              <a:rPr lang="ru-RU" b="1" dirty="0">
                <a:solidFill>
                  <a:srgbClr val="FFFF00"/>
                </a:solidFill>
              </a:rPr>
              <a:t>46, 49, 53, 60, 3т, 7т</a:t>
            </a:r>
            <a:r>
              <a:rPr lang="en-US" b="1" dirty="0">
                <a:solidFill>
                  <a:srgbClr val="FFFF00"/>
                </a:solidFill>
              </a:rPr>
              <a:t>, 10</a:t>
            </a:r>
            <a:r>
              <a:rPr lang="ru-RU" b="1" dirty="0">
                <a:solidFill>
                  <a:srgbClr val="FFFF00"/>
                </a:solidFill>
              </a:rPr>
              <a:t>т</a:t>
            </a:r>
          </a:p>
        </p:txBody>
      </p:sp>
      <p:sp>
        <p:nvSpPr>
          <p:cNvPr id="45" name="Прямоугольник 44"/>
          <p:cNvSpPr/>
          <p:nvPr/>
        </p:nvSpPr>
        <p:spPr>
          <a:xfrm rot="20498882">
            <a:off x="1590383" y="2158217"/>
            <a:ext cx="1200792" cy="1251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4285452">
            <a:off x="269594" y="4106872"/>
            <a:ext cx="3816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20498882">
            <a:off x="2012727" y="3514814"/>
            <a:ext cx="2815351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4285452">
            <a:off x="3664998" y="2275220"/>
            <a:ext cx="1800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углом 48"/>
          <p:cNvSpPr/>
          <p:nvPr/>
        </p:nvSpPr>
        <p:spPr>
          <a:xfrm rot="9758423">
            <a:off x="1731134" y="4151621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углом 49"/>
          <p:cNvSpPr/>
          <p:nvPr/>
        </p:nvSpPr>
        <p:spPr>
          <a:xfrm rot="9706619" flipH="1">
            <a:off x="2134218" y="3469832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углом 51"/>
          <p:cNvSpPr/>
          <p:nvPr/>
        </p:nvSpPr>
        <p:spPr>
          <a:xfrm rot="9758423">
            <a:off x="3932014" y="1643781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444242">
            <a:off x="3068655" y="5816330"/>
            <a:ext cx="817853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33, 67</a:t>
            </a:r>
          </a:p>
        </p:txBody>
      </p:sp>
      <p:sp>
        <p:nvSpPr>
          <p:cNvPr id="55" name="TextBox 54"/>
          <p:cNvSpPr txBox="1"/>
          <p:nvPr/>
        </p:nvSpPr>
        <p:spPr>
          <a:xfrm rot="20471200">
            <a:off x="5667941" y="4651384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Луначарского</a:t>
            </a:r>
          </a:p>
        </p:txBody>
      </p:sp>
      <p:sp>
        <p:nvSpPr>
          <p:cNvPr id="56" name="Прямоугольник 55"/>
          <p:cNvSpPr/>
          <p:nvPr/>
        </p:nvSpPr>
        <p:spPr>
          <a:xfrm rot="20438298">
            <a:off x="1812781" y="5073636"/>
            <a:ext cx="6156000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4285452">
            <a:off x="3861786" y="5746232"/>
            <a:ext cx="612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20498882">
            <a:off x="4184494" y="5285041"/>
            <a:ext cx="3996000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3868852">
            <a:off x="6535582" y="5100610"/>
            <a:ext cx="3456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углом 60"/>
          <p:cNvSpPr/>
          <p:nvPr/>
        </p:nvSpPr>
        <p:spPr>
          <a:xfrm rot="4027864">
            <a:off x="7703163" y="4239827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Стрелка углом 61"/>
          <p:cNvSpPr/>
          <p:nvPr/>
        </p:nvSpPr>
        <p:spPr>
          <a:xfrm rot="9164620" flipH="1">
            <a:off x="8540138" y="6013291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9898834">
            <a:off x="8605907" y="5307979"/>
            <a:ext cx="2952000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3851117">
            <a:off x="9654092" y="4284348"/>
            <a:ext cx="1404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20036915">
            <a:off x="9937866" y="3333307"/>
            <a:ext cx="1512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3851117">
            <a:off x="10129076" y="2314165"/>
            <a:ext cx="1710796" cy="1153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404960">
            <a:off x="11355447" y="4680058"/>
            <a:ext cx="792000" cy="134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углом 67"/>
          <p:cNvSpPr/>
          <p:nvPr/>
        </p:nvSpPr>
        <p:spPr>
          <a:xfrm rot="3864590" flipH="1">
            <a:off x="10157833" y="4719942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Стрелка углом 68"/>
          <p:cNvSpPr/>
          <p:nvPr/>
        </p:nvSpPr>
        <p:spPr>
          <a:xfrm rot="3958364" flipH="1">
            <a:off x="10773739" y="2733888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3844688">
            <a:off x="9502787" y="4929424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25 Октября</a:t>
            </a:r>
          </a:p>
        </p:txBody>
      </p:sp>
      <p:sp>
        <p:nvSpPr>
          <p:cNvPr id="72" name="Прямоугольник 71"/>
          <p:cNvSpPr/>
          <p:nvPr/>
        </p:nvSpPr>
        <p:spPr>
          <a:xfrm rot="691692">
            <a:off x="7195870" y="5848402"/>
            <a:ext cx="1224000" cy="12115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 rot="19861748">
            <a:off x="9434021" y="2013740"/>
            <a:ext cx="418704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32</a:t>
            </a:r>
          </a:p>
        </p:txBody>
      </p:sp>
      <p:sp>
        <p:nvSpPr>
          <p:cNvPr id="76" name="Прямоугольник 75"/>
          <p:cNvSpPr/>
          <p:nvPr/>
        </p:nvSpPr>
        <p:spPr>
          <a:xfrm rot="19934981">
            <a:off x="9353737" y="1885241"/>
            <a:ext cx="2916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9934981">
            <a:off x="9686897" y="2710952"/>
            <a:ext cx="1476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3856088">
            <a:off x="9370526" y="2820215"/>
            <a:ext cx="612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 rot="19934981">
            <a:off x="10803121" y="1945583"/>
            <a:ext cx="1188000" cy="1374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 rot="17600513">
            <a:off x="11733683" y="1485139"/>
            <a:ext cx="504000" cy="134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481400" y="2607686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 rot="20089397">
            <a:off x="9790122" y="3877056"/>
            <a:ext cx="418704" cy="923330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30</a:t>
            </a:r>
          </a:p>
          <a:p>
            <a:r>
              <a:rPr lang="ru-RU" b="1" dirty="0">
                <a:solidFill>
                  <a:srgbClr val="FFFF00"/>
                </a:solidFill>
              </a:rPr>
              <a:t>68</a:t>
            </a:r>
          </a:p>
          <a:p>
            <a:r>
              <a:rPr lang="ru-RU" b="1" dirty="0">
                <a:solidFill>
                  <a:srgbClr val="FFFF00"/>
                </a:solidFill>
              </a:rPr>
              <a:t>77</a:t>
            </a:r>
          </a:p>
        </p:txBody>
      </p:sp>
      <p:sp>
        <p:nvSpPr>
          <p:cNvPr id="84" name="Стрелка углом 83"/>
          <p:cNvSpPr/>
          <p:nvPr/>
        </p:nvSpPr>
        <p:spPr>
          <a:xfrm rot="9414671">
            <a:off x="11276470" y="2991826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20438298">
            <a:off x="1256711" y="4659178"/>
            <a:ext cx="6516000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углом 86"/>
          <p:cNvSpPr/>
          <p:nvPr/>
        </p:nvSpPr>
        <p:spPr>
          <a:xfrm rot="20430074" flipH="1">
            <a:off x="7447177" y="3337654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20474192">
            <a:off x="5847160" y="3491000"/>
            <a:ext cx="1457450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10, 14, 50, 68</a:t>
            </a:r>
          </a:p>
        </p:txBody>
      </p:sp>
      <p:sp>
        <p:nvSpPr>
          <p:cNvPr id="33" name="TextBox 32"/>
          <p:cNvSpPr txBox="1"/>
          <p:nvPr/>
        </p:nvSpPr>
        <p:spPr>
          <a:xfrm rot="3844688">
            <a:off x="6485414" y="4764731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Комсомольский проспект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"/>
          <a:srcRect l="68484" t="85930" r="22076" b="10250"/>
          <a:stretch/>
        </p:blipFill>
        <p:spPr>
          <a:xfrm>
            <a:off x="10474153" y="6465899"/>
            <a:ext cx="1570411" cy="378454"/>
          </a:xfrm>
          <a:prstGeom prst="rect">
            <a:avLst/>
          </a:prstGeom>
        </p:spPr>
      </p:pic>
      <p:sp>
        <p:nvSpPr>
          <p:cNvPr id="58" name="Стрелка углом 57"/>
          <p:cNvSpPr/>
          <p:nvPr/>
        </p:nvSpPr>
        <p:spPr>
          <a:xfrm rot="9706619" flipH="1">
            <a:off x="4034336" y="5914934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20471200">
            <a:off x="6229434" y="5154314"/>
            <a:ext cx="13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Пушкина</a:t>
            </a:r>
          </a:p>
        </p:txBody>
      </p:sp>
      <p:sp>
        <p:nvSpPr>
          <p:cNvPr id="95" name="Прямоугольник 94"/>
          <p:cNvSpPr/>
          <p:nvPr/>
        </p:nvSpPr>
        <p:spPr>
          <a:xfrm rot="20582444">
            <a:off x="1357634" y="4599332"/>
            <a:ext cx="900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 rot="4314545">
            <a:off x="896571" y="3104100"/>
            <a:ext cx="159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Крисанова</a:t>
            </a:r>
          </a:p>
        </p:txBody>
      </p:sp>
      <p:sp>
        <p:nvSpPr>
          <p:cNvPr id="98" name="Прямоугольник 97"/>
          <p:cNvSpPr/>
          <p:nvPr/>
        </p:nvSpPr>
        <p:spPr>
          <a:xfrm rot="12157451">
            <a:off x="1399680" y="5978003"/>
            <a:ext cx="648000" cy="134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 rot="20582444">
            <a:off x="1244795" y="4090812"/>
            <a:ext cx="900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4535" y="3426317"/>
            <a:ext cx="1295317" cy="311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6195" y="3701160"/>
            <a:ext cx="756000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4535" y="3835180"/>
            <a:ext cx="13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запрещено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209" y="4602148"/>
            <a:ext cx="756000" cy="134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4536" y="4741428"/>
            <a:ext cx="129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автобусов</a:t>
            </a:r>
          </a:p>
        </p:txBody>
      </p:sp>
      <p:sp>
        <p:nvSpPr>
          <p:cNvPr id="51" name="Стрелка углом 50"/>
          <p:cNvSpPr/>
          <p:nvPr/>
        </p:nvSpPr>
        <p:spPr>
          <a:xfrm rot="9706619" flipH="1">
            <a:off x="2446406" y="5629135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9861748">
            <a:off x="5069167" y="5916262"/>
            <a:ext cx="374813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3 </a:t>
            </a:r>
          </a:p>
        </p:txBody>
      </p:sp>
      <p:sp>
        <p:nvSpPr>
          <p:cNvPr id="101" name="Прямоугольник 100"/>
          <p:cNvSpPr/>
          <p:nvPr/>
        </p:nvSpPr>
        <p:spPr>
          <a:xfrm rot="18779797">
            <a:off x="4836213" y="6356058"/>
            <a:ext cx="1068962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91835" y="5982721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38800" y="5522209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180756" y="5727234"/>
            <a:ext cx="129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автобусов укорочено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8D215-656C-4D5F-AC87-1C8AD8F45A4E}"/>
              </a:ext>
            </a:extLst>
          </p:cNvPr>
          <p:cNvSpPr txBox="1"/>
          <p:nvPr/>
        </p:nvSpPr>
        <p:spPr>
          <a:xfrm rot="19861748">
            <a:off x="7684154" y="3417876"/>
            <a:ext cx="418704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51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A402897-1675-4ED8-850F-B2748BFA613C}"/>
              </a:ext>
            </a:extLst>
          </p:cNvPr>
          <p:cNvSpPr/>
          <p:nvPr/>
        </p:nvSpPr>
        <p:spPr>
          <a:xfrm>
            <a:off x="7521132" y="3678777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3D14C-9E92-4314-9DE5-01E32A2AA659}"/>
              </a:ext>
            </a:extLst>
          </p:cNvPr>
          <p:cNvSpPr txBox="1"/>
          <p:nvPr/>
        </p:nvSpPr>
        <p:spPr>
          <a:xfrm rot="19861748">
            <a:off x="9991621" y="2402107"/>
            <a:ext cx="386149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CAA0E9-6911-4731-BF18-143E67822DB5}"/>
              </a:ext>
            </a:extLst>
          </p:cNvPr>
          <p:cNvSpPr txBox="1"/>
          <p:nvPr/>
        </p:nvSpPr>
        <p:spPr>
          <a:xfrm rot="20441636">
            <a:off x="4824499" y="5291468"/>
            <a:ext cx="418704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7550385-61E4-4792-88C8-8D1E96EB1372}"/>
              </a:ext>
            </a:extLst>
          </p:cNvPr>
          <p:cNvSpPr/>
          <p:nvPr/>
        </p:nvSpPr>
        <p:spPr>
          <a:xfrm>
            <a:off x="4746629" y="5710223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84FD676-96DC-4D00-B95A-4045AA6FBE3A}"/>
              </a:ext>
            </a:extLst>
          </p:cNvPr>
          <p:cNvSpPr/>
          <p:nvPr/>
        </p:nvSpPr>
        <p:spPr>
          <a:xfrm rot="3820661">
            <a:off x="6925324" y="710075"/>
            <a:ext cx="417878" cy="15794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6AAF6F9-83F3-43D1-826B-FBFE495E23A3}"/>
              </a:ext>
            </a:extLst>
          </p:cNvPr>
          <p:cNvSpPr/>
          <p:nvPr/>
        </p:nvSpPr>
        <p:spPr>
          <a:xfrm rot="4197945">
            <a:off x="4865757" y="1512275"/>
            <a:ext cx="427700" cy="14710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5064961-D591-4765-A4A8-EBCBE0F77436}"/>
              </a:ext>
            </a:extLst>
          </p:cNvPr>
          <p:cNvSpPr/>
          <p:nvPr/>
        </p:nvSpPr>
        <p:spPr>
          <a:xfrm rot="19934981">
            <a:off x="10546468" y="1464819"/>
            <a:ext cx="545552" cy="13005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D8C2BBF-5C2F-4476-9960-2FAA79D4532F}"/>
              </a:ext>
            </a:extLst>
          </p:cNvPr>
          <p:cNvSpPr/>
          <p:nvPr/>
        </p:nvSpPr>
        <p:spPr>
          <a:xfrm rot="14649100">
            <a:off x="10372134" y="888224"/>
            <a:ext cx="1068893" cy="10587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E134577-4299-4952-A14C-89DCC450846D}"/>
              </a:ext>
            </a:extLst>
          </p:cNvPr>
          <p:cNvSpPr/>
          <p:nvPr/>
        </p:nvSpPr>
        <p:spPr>
          <a:xfrm rot="9171724">
            <a:off x="8813556" y="913963"/>
            <a:ext cx="2004268" cy="1031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8DA78D4-87B7-46AF-B5E3-670F1442AF9B}"/>
              </a:ext>
            </a:extLst>
          </p:cNvPr>
          <p:cNvSpPr/>
          <p:nvPr/>
        </p:nvSpPr>
        <p:spPr>
          <a:xfrm rot="14649100">
            <a:off x="8124858" y="828903"/>
            <a:ext cx="1179079" cy="1088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39323DF-8BF0-4B94-BCAF-ED202C381379}"/>
              </a:ext>
            </a:extLst>
          </p:cNvPr>
          <p:cNvSpPr/>
          <p:nvPr/>
        </p:nvSpPr>
        <p:spPr>
          <a:xfrm rot="9095002">
            <a:off x="8416150" y="175977"/>
            <a:ext cx="766152" cy="1049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3F00A3-3F5B-4577-A5D5-3668F34702E5}"/>
              </a:ext>
            </a:extLst>
          </p:cNvPr>
          <p:cNvSpPr txBox="1"/>
          <p:nvPr/>
        </p:nvSpPr>
        <p:spPr>
          <a:xfrm rot="19861748">
            <a:off x="8879449" y="55614"/>
            <a:ext cx="386149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3C9486-AB37-42D6-B342-049E636EBE67}"/>
              </a:ext>
            </a:extLst>
          </p:cNvPr>
          <p:cNvSpPr txBox="1"/>
          <p:nvPr/>
        </p:nvSpPr>
        <p:spPr>
          <a:xfrm rot="19975996">
            <a:off x="8758592" y="536318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Петропавловская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E9B87DA-3315-40E3-A86E-E566EB6FF32B}"/>
              </a:ext>
            </a:extLst>
          </p:cNvPr>
          <p:cNvSpPr txBox="1"/>
          <p:nvPr/>
        </p:nvSpPr>
        <p:spPr>
          <a:xfrm rot="3839224">
            <a:off x="7812093" y="925735"/>
            <a:ext cx="15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ул.25 Октября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6479EAE-057A-483E-A756-363F81688D15}"/>
              </a:ext>
            </a:extLst>
          </p:cNvPr>
          <p:cNvSpPr txBox="1"/>
          <p:nvPr/>
        </p:nvSpPr>
        <p:spPr>
          <a:xfrm rot="3844688">
            <a:off x="8040200" y="4417482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Сибирская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1F4808BF-82F3-4D48-A0F7-CB2F4DDEFBCD}"/>
              </a:ext>
            </a:extLst>
          </p:cNvPr>
          <p:cNvSpPr/>
          <p:nvPr/>
        </p:nvSpPr>
        <p:spPr>
          <a:xfrm rot="20044883">
            <a:off x="8907340" y="2761265"/>
            <a:ext cx="590613" cy="71411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углом 80"/>
          <p:cNvSpPr/>
          <p:nvPr/>
        </p:nvSpPr>
        <p:spPr>
          <a:xfrm rot="14462792" flipH="1">
            <a:off x="9262358" y="2413057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66B4EE7F-EC20-40A7-B3D0-23F237D6E4A2}"/>
              </a:ext>
            </a:extLst>
          </p:cNvPr>
          <p:cNvSpPr/>
          <p:nvPr/>
        </p:nvSpPr>
        <p:spPr>
          <a:xfrm rot="3820661">
            <a:off x="10294869" y="1387106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25903983-42F2-4391-BA50-316B194B9040}"/>
              </a:ext>
            </a:extLst>
          </p:cNvPr>
          <p:cNvSpPr/>
          <p:nvPr/>
        </p:nvSpPr>
        <p:spPr>
          <a:xfrm rot="3820661">
            <a:off x="9675099" y="1708599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F8BAB158-BA17-4B72-8E28-9069A8E95E97}"/>
              </a:ext>
            </a:extLst>
          </p:cNvPr>
          <p:cNvSpPr/>
          <p:nvPr/>
        </p:nvSpPr>
        <p:spPr>
          <a:xfrm rot="3820661">
            <a:off x="9064842" y="2070788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2E702125-F795-421A-9DF3-A8E123482B41}"/>
              </a:ext>
            </a:extLst>
          </p:cNvPr>
          <p:cNvSpPr/>
          <p:nvPr/>
        </p:nvSpPr>
        <p:spPr>
          <a:xfrm rot="20618924">
            <a:off x="4351753" y="1439818"/>
            <a:ext cx="591833" cy="7389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A7EA0996-30A0-4B5F-B020-758B401995F9}"/>
              </a:ext>
            </a:extLst>
          </p:cNvPr>
          <p:cNvSpPr/>
          <p:nvPr/>
        </p:nvSpPr>
        <p:spPr>
          <a:xfrm rot="20497922">
            <a:off x="2469912" y="4606628"/>
            <a:ext cx="2088182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углом 60">
            <a:extLst>
              <a:ext uri="{FF2B5EF4-FFF2-40B4-BE49-F238E27FC236}">
                <a16:creationId xmlns:a16="http://schemas.microsoft.com/office/drawing/2014/main" id="{6E1DE7DB-25A5-4B81-A5C4-27D47F48A3AB}"/>
              </a:ext>
            </a:extLst>
          </p:cNvPr>
          <p:cNvSpPr/>
          <p:nvPr/>
        </p:nvSpPr>
        <p:spPr>
          <a:xfrm rot="3962559" flipH="1">
            <a:off x="7684163" y="3826497"/>
            <a:ext cx="343844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67E6284-239A-44C7-8D22-D400ABC735F3}"/>
              </a:ext>
            </a:extLst>
          </p:cNvPr>
          <p:cNvSpPr/>
          <p:nvPr/>
        </p:nvSpPr>
        <p:spPr>
          <a:xfrm rot="3851117">
            <a:off x="9785712" y="5913382"/>
            <a:ext cx="1404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610788C-EE33-4182-AE94-86B2ECDC5779}"/>
              </a:ext>
            </a:extLst>
          </p:cNvPr>
          <p:cNvSpPr txBox="1"/>
          <p:nvPr/>
        </p:nvSpPr>
        <p:spPr>
          <a:xfrm rot="19890286">
            <a:off x="9446209" y="2947920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</a:t>
            </a:r>
            <a:r>
              <a:rPr lang="ru-RU" dirty="0" err="1"/>
              <a:t>М.Горького</a:t>
            </a:r>
            <a:endParaRPr lang="ru-RU" dirty="0"/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D896210A-A76E-476F-BEDF-7C5A46FE1EA0}"/>
              </a:ext>
            </a:extLst>
          </p:cNvPr>
          <p:cNvSpPr txBox="1">
            <a:spLocks/>
          </p:cNvSpPr>
          <p:nvPr/>
        </p:nvSpPr>
        <p:spPr>
          <a:xfrm>
            <a:off x="-221466" y="-55957"/>
            <a:ext cx="9038539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Схема организации движения автобусных маршрутов</a:t>
            </a: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141" name="Заголовок 1">
            <a:extLst>
              <a:ext uri="{FF2B5EF4-FFF2-40B4-BE49-F238E27FC236}">
                <a16:creationId xmlns:a16="http://schemas.microsoft.com/office/drawing/2014/main" id="{F83E49E7-71EA-4E8F-B595-EE98665E9FE8}"/>
              </a:ext>
            </a:extLst>
          </p:cNvPr>
          <p:cNvSpPr txBox="1">
            <a:spLocks/>
          </p:cNvSpPr>
          <p:nvPr/>
        </p:nvSpPr>
        <p:spPr>
          <a:xfrm>
            <a:off x="178669" y="296942"/>
            <a:ext cx="4377848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на 06 сентября 2020</a:t>
            </a: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9921412">
            <a:off x="8956574" y="5673944"/>
            <a:ext cx="1798890" cy="646331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4, 14, 30, 36, 55, </a:t>
            </a:r>
          </a:p>
          <a:p>
            <a:r>
              <a:rPr lang="ru-RU" b="1" dirty="0">
                <a:solidFill>
                  <a:srgbClr val="FFFF00"/>
                </a:solidFill>
              </a:rPr>
              <a:t> 67, 68, 77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F90203-4CE8-46D5-B45F-6763CAA8D487}"/>
              </a:ext>
            </a:extLst>
          </p:cNvPr>
          <p:cNvSpPr txBox="1"/>
          <p:nvPr/>
        </p:nvSpPr>
        <p:spPr>
          <a:xfrm rot="19861748">
            <a:off x="10667509" y="5790135"/>
            <a:ext cx="764953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33, 42</a:t>
            </a:r>
          </a:p>
        </p:txBody>
      </p:sp>
      <p:sp>
        <p:nvSpPr>
          <p:cNvPr id="89" name="Стрелка углом 60">
            <a:extLst>
              <a:ext uri="{FF2B5EF4-FFF2-40B4-BE49-F238E27FC236}">
                <a16:creationId xmlns:a16="http://schemas.microsoft.com/office/drawing/2014/main" id="{9AFBB3E8-5AB7-4BB5-9B77-8BBFE974BCF6}"/>
              </a:ext>
            </a:extLst>
          </p:cNvPr>
          <p:cNvSpPr/>
          <p:nvPr/>
        </p:nvSpPr>
        <p:spPr>
          <a:xfrm rot="4027864">
            <a:off x="10205534" y="6159741"/>
            <a:ext cx="339177" cy="379570"/>
          </a:xfrm>
          <a:prstGeom prst="bent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1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>
          <a:xfrm>
            <a:off x="-18144" y="60346"/>
            <a:ext cx="12192000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Схема организации движения трамвайных маршрутов на 06 сентября 2020</a:t>
            </a: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537" y="4866062"/>
            <a:ext cx="129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трамваев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6195" y="4701823"/>
            <a:ext cx="756000" cy="13402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00" t="17111" r="17052" b="8409"/>
          <a:stretch/>
        </p:blipFill>
        <p:spPr>
          <a:xfrm>
            <a:off x="2518610" y="1207008"/>
            <a:ext cx="7539790" cy="5546832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476195" y="3701160"/>
            <a:ext cx="756000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04535" y="3835180"/>
            <a:ext cx="13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запрещено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965604" y="2690037"/>
            <a:ext cx="1859959" cy="1011123"/>
            <a:chOff x="6089214" y="1891438"/>
            <a:chExt cx="8427372" cy="4680000"/>
          </a:xfrm>
        </p:grpSpPr>
        <p:sp>
          <p:nvSpPr>
            <p:cNvPr id="120" name="Прямоугольник 119"/>
            <p:cNvSpPr/>
            <p:nvPr/>
          </p:nvSpPr>
          <p:spPr>
            <a:xfrm rot="3820661">
              <a:off x="10628882" y="4162170"/>
              <a:ext cx="4680000" cy="138535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 rot="3820661">
              <a:off x="10688218" y="4138282"/>
              <a:ext cx="936000" cy="14497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 rot="20577699">
              <a:off x="6089214" y="4850841"/>
              <a:ext cx="4054415" cy="13402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 rot="20044883">
              <a:off x="9850196" y="3223512"/>
              <a:ext cx="4666390" cy="12115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20480422">
              <a:off x="8141977" y="2128053"/>
              <a:ext cx="2250965" cy="14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 rot="20480422">
              <a:off x="8274103" y="2476299"/>
              <a:ext cx="2690962" cy="14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 rot="4251127">
              <a:off x="8164909" y="4791082"/>
              <a:ext cx="1368000" cy="14497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4251127">
              <a:off x="7100015" y="4821283"/>
              <a:ext cx="576000" cy="14497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 rot="4251127">
              <a:off x="9492165" y="4330005"/>
              <a:ext cx="1440000" cy="14497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 rot="3820661">
              <a:off x="11558723" y="3719548"/>
              <a:ext cx="900000" cy="144974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4251127">
              <a:off x="7846521" y="3575958"/>
              <a:ext cx="1080000" cy="72000"/>
            </a:xfrm>
            <a:prstGeom prst="rect">
              <a:avLst/>
            </a:prstGeom>
            <a:pattFill prst="wdDn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 rot="20430352">
              <a:off x="8659566" y="3788289"/>
              <a:ext cx="2124000" cy="72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20044883">
              <a:off x="12406118" y="4372706"/>
              <a:ext cx="1224000" cy="12115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20044883">
              <a:off x="12681290" y="4892044"/>
              <a:ext cx="1224000" cy="12115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 rot="20044883">
              <a:off x="12950474" y="5475571"/>
              <a:ext cx="720000" cy="121156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20044883">
              <a:off x="11188265" y="3732688"/>
              <a:ext cx="2088182" cy="91068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FF111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7213818" y="2255746"/>
            <a:ext cx="10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Разгуляй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874969" y="1217735"/>
            <a:ext cx="10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Висим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9297168" y="4066320"/>
            <a:ext cx="68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ВРЗ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966454" y="5979898"/>
            <a:ext cx="10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Велта</a:t>
            </a:r>
            <a:endParaRPr lang="ru-RU" dirty="0"/>
          </a:p>
        </p:txBody>
      </p:sp>
      <p:sp>
        <p:nvSpPr>
          <p:cNvPr id="144" name="TextBox 143"/>
          <p:cNvSpPr txBox="1"/>
          <p:nvPr/>
        </p:nvSpPr>
        <p:spPr>
          <a:xfrm>
            <a:off x="6053706" y="6416112"/>
            <a:ext cx="132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Бахаревка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4557149" y="4653523"/>
            <a:ext cx="16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Стахановская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139579" y="6382208"/>
            <a:ext cx="11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Осенцы</a:t>
            </a:r>
            <a:endParaRPr lang="ru-RU" dirty="0"/>
          </a:p>
        </p:txBody>
      </p:sp>
      <p:sp>
        <p:nvSpPr>
          <p:cNvPr id="154" name="Овал 153"/>
          <p:cNvSpPr/>
          <p:nvPr/>
        </p:nvSpPr>
        <p:spPr>
          <a:xfrm>
            <a:off x="2660984" y="6568877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 rot="4127104">
            <a:off x="7747606" y="3469461"/>
            <a:ext cx="2307527" cy="65961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9801143" y="4073930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 rot="19519150">
            <a:off x="7786036" y="2127923"/>
            <a:ext cx="2088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9633098" y="1429609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7793137" y="2689797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 rot="19893656">
            <a:off x="2608869" y="5745154"/>
            <a:ext cx="3744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 rot="5572670">
            <a:off x="6138395" y="5562058"/>
            <a:ext cx="2340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7179395" y="6588158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 rot="5617321">
            <a:off x="7374222" y="4662660"/>
            <a:ext cx="900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 rot="20462663">
            <a:off x="7372269" y="4316985"/>
            <a:ext cx="504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 rot="5155531">
            <a:off x="7261830" y="5632236"/>
            <a:ext cx="1152000" cy="4571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7830840" y="6140938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5991198" y="4847137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>
            <a:off x="4221961" y="5994557"/>
            <a:ext cx="647934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2, 11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351796" y="1790208"/>
            <a:ext cx="700833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4, 11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8645833" y="3168143"/>
            <a:ext cx="354584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7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396774" y="5320731"/>
            <a:ext cx="354584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5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468920" y="2297938"/>
            <a:ext cx="10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Цирк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250218" y="3896724"/>
            <a:ext cx="104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Комс.пл.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00EBE4-E0AA-4D4C-B101-2DCEA707616B}"/>
              </a:ext>
            </a:extLst>
          </p:cNvPr>
          <p:cNvSpPr/>
          <p:nvPr/>
        </p:nvSpPr>
        <p:spPr>
          <a:xfrm rot="19519150">
            <a:off x="9258667" y="4385320"/>
            <a:ext cx="624062" cy="59529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D896210A-A76E-476F-BEDF-7C5A46FE1EA0}"/>
              </a:ext>
            </a:extLst>
          </p:cNvPr>
          <p:cNvSpPr txBox="1">
            <a:spLocks/>
          </p:cNvSpPr>
          <p:nvPr/>
        </p:nvSpPr>
        <p:spPr>
          <a:xfrm>
            <a:off x="293723" y="368782"/>
            <a:ext cx="9430928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tx1"/>
                </a:solidFill>
              </a:rPr>
              <a:t>Схема организации движения автобусного </a:t>
            </a:r>
          </a:p>
          <a:p>
            <a:pPr algn="ctr"/>
            <a:r>
              <a:rPr lang="ru-RU" sz="2700" dirty="0">
                <a:solidFill>
                  <a:schemeClr val="tx1"/>
                </a:solidFill>
              </a:rPr>
              <a:t>маршрута «Пермь-1 – ул. М. Горького» на 06 сентября 2020</a:t>
            </a:r>
          </a:p>
          <a:p>
            <a:pPr algn="ctr"/>
            <a:endParaRPr lang="ru-RU" sz="2700" i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7349" t="16322" b="23649"/>
          <a:stretch/>
        </p:blipFill>
        <p:spPr>
          <a:xfrm>
            <a:off x="1835580" y="897963"/>
            <a:ext cx="9822020" cy="529384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17304" y="6356350"/>
            <a:ext cx="2743200" cy="365125"/>
          </a:xfrm>
        </p:spPr>
        <p:txBody>
          <a:bodyPr/>
          <a:lstStyle/>
          <a:p>
            <a:fld id="{8AE1E5D2-1240-4708-9FE0-3BE668FCB3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820661">
            <a:off x="5901271" y="3805754"/>
            <a:ext cx="5212058" cy="13786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820661">
            <a:off x="6344899" y="4019827"/>
            <a:ext cx="936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577699">
            <a:off x="1745895" y="4732386"/>
            <a:ext cx="4054415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44883">
            <a:off x="5506877" y="3105057"/>
            <a:ext cx="4666390" cy="12115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480422">
            <a:off x="4376641" y="1809417"/>
            <a:ext cx="2293583" cy="14950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0275735">
            <a:off x="4499117" y="2100479"/>
            <a:ext cx="2940159" cy="11719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4251127">
            <a:off x="3821590" y="4672627"/>
            <a:ext cx="1368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4251127">
            <a:off x="2488942" y="5079231"/>
            <a:ext cx="1304047" cy="96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4251127">
            <a:off x="5148846" y="4211550"/>
            <a:ext cx="1440000" cy="144974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3820661">
            <a:off x="7170923" y="3672726"/>
            <a:ext cx="900000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4251127">
            <a:off x="3503202" y="3457503"/>
            <a:ext cx="1080000" cy="72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430352">
            <a:off x="4316247" y="3669834"/>
            <a:ext cx="2124000" cy="7200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3735329">
            <a:off x="6237611" y="3510875"/>
            <a:ext cx="432000" cy="72000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0471200">
            <a:off x="3931016" y="5303802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Екатерининская</a:t>
            </a:r>
          </a:p>
        </p:txBody>
      </p:sp>
      <p:sp>
        <p:nvSpPr>
          <p:cNvPr id="34" name="TextBox 33"/>
          <p:cNvSpPr txBox="1"/>
          <p:nvPr/>
        </p:nvSpPr>
        <p:spPr>
          <a:xfrm rot="20642670">
            <a:off x="1943255" y="5193682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Ленина</a:t>
            </a:r>
          </a:p>
        </p:txBody>
      </p:sp>
      <p:sp>
        <p:nvSpPr>
          <p:cNvPr id="35" name="TextBox 34"/>
          <p:cNvSpPr txBox="1"/>
          <p:nvPr/>
        </p:nvSpPr>
        <p:spPr>
          <a:xfrm rot="20550785">
            <a:off x="4092332" y="2533216"/>
            <a:ext cx="194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Монастырская</a:t>
            </a:r>
          </a:p>
        </p:txBody>
      </p:sp>
      <p:sp>
        <p:nvSpPr>
          <p:cNvPr id="36" name="Прямоугольник 35"/>
          <p:cNvSpPr/>
          <p:nvPr/>
        </p:nvSpPr>
        <p:spPr>
          <a:xfrm rot="20044883">
            <a:off x="8100621" y="4429829"/>
            <a:ext cx="590613" cy="71411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20044883">
            <a:off x="8348419" y="4818991"/>
            <a:ext cx="1224000" cy="7334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0044883">
            <a:off x="8596020" y="5359678"/>
            <a:ext cx="720000" cy="7020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0044883">
            <a:off x="6835035" y="3616513"/>
            <a:ext cx="2088182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 rot="20471200">
            <a:off x="5173647" y="5535700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Луначарского</a:t>
            </a:r>
          </a:p>
        </p:txBody>
      </p:sp>
      <p:sp>
        <p:nvSpPr>
          <p:cNvPr id="66" name="Прямоугольник 65"/>
          <p:cNvSpPr/>
          <p:nvPr/>
        </p:nvSpPr>
        <p:spPr>
          <a:xfrm rot="3851117">
            <a:off x="9847476" y="2859321"/>
            <a:ext cx="967431" cy="1217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rot="19934981">
            <a:off x="8947677" y="3126756"/>
            <a:ext cx="1473391" cy="11700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19934981">
            <a:off x="9192603" y="3595268"/>
            <a:ext cx="1476000" cy="1396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3856088">
            <a:off x="8876232" y="3704531"/>
            <a:ext cx="612000" cy="1171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9987106" y="3492002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 rot="20002724">
            <a:off x="6967969" y="5060313"/>
            <a:ext cx="13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Пушкина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535" y="3426317"/>
            <a:ext cx="1295317" cy="311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6195" y="3701160"/>
            <a:ext cx="756000" cy="13402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4535" y="3835180"/>
            <a:ext cx="135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запрещено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2209" y="4602148"/>
            <a:ext cx="756000" cy="1340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4536" y="4741428"/>
            <a:ext cx="129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автобусов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738800" y="5522209"/>
            <a:ext cx="173317" cy="1804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180756" y="5727234"/>
            <a:ext cx="129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400" dirty="0"/>
              <a:t> движение </a:t>
            </a:r>
          </a:p>
          <a:p>
            <a:pPr algn="ctr"/>
            <a:r>
              <a:rPr lang="ru-RU" sz="1400" dirty="0"/>
              <a:t>автобусов укорочено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84FD676-96DC-4D00-B95A-4045AA6FBE3A}"/>
              </a:ext>
            </a:extLst>
          </p:cNvPr>
          <p:cNvSpPr/>
          <p:nvPr/>
        </p:nvSpPr>
        <p:spPr>
          <a:xfrm rot="3820661">
            <a:off x="6431030" y="1594391"/>
            <a:ext cx="417878" cy="157941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6AAF6F9-83F3-43D1-826B-FBFE495E23A3}"/>
              </a:ext>
            </a:extLst>
          </p:cNvPr>
          <p:cNvSpPr/>
          <p:nvPr/>
        </p:nvSpPr>
        <p:spPr>
          <a:xfrm rot="4197945">
            <a:off x="4371463" y="2396591"/>
            <a:ext cx="427700" cy="14710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5064961-D591-4765-A4A8-EBCBE0F77436}"/>
              </a:ext>
            </a:extLst>
          </p:cNvPr>
          <p:cNvSpPr/>
          <p:nvPr/>
        </p:nvSpPr>
        <p:spPr>
          <a:xfrm rot="19934981">
            <a:off x="10052174" y="2349135"/>
            <a:ext cx="545552" cy="13005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D8C2BBF-5C2F-4476-9960-2FAA79D4532F}"/>
              </a:ext>
            </a:extLst>
          </p:cNvPr>
          <p:cNvSpPr/>
          <p:nvPr/>
        </p:nvSpPr>
        <p:spPr>
          <a:xfrm rot="14649100">
            <a:off x="9877840" y="1772540"/>
            <a:ext cx="1068893" cy="10587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E134577-4299-4952-A14C-89DCC450846D}"/>
              </a:ext>
            </a:extLst>
          </p:cNvPr>
          <p:cNvSpPr/>
          <p:nvPr/>
        </p:nvSpPr>
        <p:spPr>
          <a:xfrm rot="9171724">
            <a:off x="8319262" y="1798279"/>
            <a:ext cx="2004268" cy="1031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68DA78D4-87B7-46AF-B5E3-670F1442AF9B}"/>
              </a:ext>
            </a:extLst>
          </p:cNvPr>
          <p:cNvSpPr/>
          <p:nvPr/>
        </p:nvSpPr>
        <p:spPr>
          <a:xfrm rot="14649100">
            <a:off x="7630564" y="1713219"/>
            <a:ext cx="1179079" cy="1088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39323DF-8BF0-4B94-BCAF-ED202C381379}"/>
              </a:ext>
            </a:extLst>
          </p:cNvPr>
          <p:cNvSpPr/>
          <p:nvPr/>
        </p:nvSpPr>
        <p:spPr>
          <a:xfrm rot="9095002">
            <a:off x="7921856" y="1060293"/>
            <a:ext cx="766152" cy="1049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F3F00A3-3F5B-4577-A5D5-3668F34702E5}"/>
              </a:ext>
            </a:extLst>
          </p:cNvPr>
          <p:cNvSpPr txBox="1"/>
          <p:nvPr/>
        </p:nvSpPr>
        <p:spPr>
          <a:xfrm rot="19861748">
            <a:off x="8385155" y="939930"/>
            <a:ext cx="386149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А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3C9486-AB37-42D6-B342-049E636EBE67}"/>
              </a:ext>
            </a:extLst>
          </p:cNvPr>
          <p:cNvSpPr txBox="1"/>
          <p:nvPr/>
        </p:nvSpPr>
        <p:spPr>
          <a:xfrm rot="19975996">
            <a:off x="8264298" y="1420634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Петропавловская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E9B87DA-3315-40E3-A86E-E566EB6FF32B}"/>
              </a:ext>
            </a:extLst>
          </p:cNvPr>
          <p:cNvSpPr txBox="1"/>
          <p:nvPr/>
        </p:nvSpPr>
        <p:spPr>
          <a:xfrm rot="3839224">
            <a:off x="7317799" y="1810051"/>
            <a:ext cx="15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ул.25 Октября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6479EAE-057A-483E-A756-363F81688D15}"/>
              </a:ext>
            </a:extLst>
          </p:cNvPr>
          <p:cNvSpPr txBox="1"/>
          <p:nvPr/>
        </p:nvSpPr>
        <p:spPr>
          <a:xfrm rot="3844688">
            <a:off x="6344815" y="2939228"/>
            <a:ext cx="30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ул. Сибирская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1F4808BF-82F3-4D48-A0F7-CB2F4DDEFBCD}"/>
              </a:ext>
            </a:extLst>
          </p:cNvPr>
          <p:cNvSpPr/>
          <p:nvPr/>
        </p:nvSpPr>
        <p:spPr>
          <a:xfrm rot="20044883">
            <a:off x="8413046" y="3645581"/>
            <a:ext cx="590613" cy="71411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66B4EE7F-EC20-40A7-B3D0-23F237D6E4A2}"/>
              </a:ext>
            </a:extLst>
          </p:cNvPr>
          <p:cNvSpPr/>
          <p:nvPr/>
        </p:nvSpPr>
        <p:spPr>
          <a:xfrm rot="3820661">
            <a:off x="9800575" y="2271422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25903983-42F2-4391-BA50-316B194B9040}"/>
              </a:ext>
            </a:extLst>
          </p:cNvPr>
          <p:cNvSpPr/>
          <p:nvPr/>
        </p:nvSpPr>
        <p:spPr>
          <a:xfrm rot="3820661">
            <a:off x="9180805" y="2592915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F8BAB158-BA17-4B72-8E28-9069A8E95E97}"/>
              </a:ext>
            </a:extLst>
          </p:cNvPr>
          <p:cNvSpPr/>
          <p:nvPr/>
        </p:nvSpPr>
        <p:spPr>
          <a:xfrm rot="3820661">
            <a:off x="8570548" y="2955104"/>
            <a:ext cx="381151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2E702125-F795-421A-9DF3-A8E123482B41}"/>
              </a:ext>
            </a:extLst>
          </p:cNvPr>
          <p:cNvSpPr/>
          <p:nvPr/>
        </p:nvSpPr>
        <p:spPr>
          <a:xfrm rot="20618924">
            <a:off x="3857459" y="2324134"/>
            <a:ext cx="591833" cy="73895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A7EA0996-30A0-4B5F-B020-758B401995F9}"/>
              </a:ext>
            </a:extLst>
          </p:cNvPr>
          <p:cNvSpPr/>
          <p:nvPr/>
        </p:nvSpPr>
        <p:spPr>
          <a:xfrm rot="20497922">
            <a:off x="1975618" y="5490944"/>
            <a:ext cx="2088182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111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610788C-EE33-4182-AE94-86B2ECDC5779}"/>
              </a:ext>
            </a:extLst>
          </p:cNvPr>
          <p:cNvSpPr txBox="1"/>
          <p:nvPr/>
        </p:nvSpPr>
        <p:spPr>
          <a:xfrm rot="19890286">
            <a:off x="8951915" y="3832236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ул. </a:t>
            </a:r>
            <a:r>
              <a:rPr lang="ru-RU" dirty="0" err="1"/>
              <a:t>М.Горького</a:t>
            </a:r>
            <a:endParaRPr lang="ru-RU" dirty="0"/>
          </a:p>
        </p:txBody>
      </p:sp>
      <p:sp>
        <p:nvSpPr>
          <p:cNvPr id="141" name="Заголовок 1">
            <a:extLst>
              <a:ext uri="{FF2B5EF4-FFF2-40B4-BE49-F238E27FC236}">
                <a16:creationId xmlns:a16="http://schemas.microsoft.com/office/drawing/2014/main" id="{F83E49E7-71EA-4E8F-B595-EE98665E9FE8}"/>
              </a:ext>
            </a:extLst>
          </p:cNvPr>
          <p:cNvSpPr txBox="1">
            <a:spLocks/>
          </p:cNvSpPr>
          <p:nvPr/>
        </p:nvSpPr>
        <p:spPr>
          <a:xfrm>
            <a:off x="178669" y="296942"/>
            <a:ext cx="4377848" cy="56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E0330-8450-40A6-B9E7-BF509F59F5DA}"/>
              </a:ext>
            </a:extLst>
          </p:cNvPr>
          <p:cNvSpPr txBox="1"/>
          <p:nvPr/>
        </p:nvSpPr>
        <p:spPr>
          <a:xfrm rot="19861748">
            <a:off x="9567653" y="3154281"/>
            <a:ext cx="386149" cy="369332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 А</a:t>
            </a:r>
          </a:p>
        </p:txBody>
      </p:sp>
    </p:spTree>
    <p:extLst>
      <p:ext uri="{BB962C8B-B14F-4D97-AF65-F5344CB8AC3E}">
        <p14:creationId xmlns:p14="http://schemas.microsoft.com/office/powerpoint/2010/main" val="2611915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9908</TotalTime>
  <Words>294</Words>
  <Application>Microsoft Office PowerPoint</Application>
  <PresentationFormat>Широкоэкранный</PresentationFormat>
  <Paragraphs>94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Nebula Drive Yards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экономической модели контрактов с Перевозчиками</dc:title>
  <dc:creator>Prime Nebula</dc:creator>
  <cp:lastModifiedBy>Цымбал Светлана Юрьевна</cp:lastModifiedBy>
  <cp:revision>255</cp:revision>
  <cp:lastPrinted>2020-09-01T10:06:31Z</cp:lastPrinted>
  <dcterms:created xsi:type="dcterms:W3CDTF">2018-04-12T04:33:48Z</dcterms:created>
  <dcterms:modified xsi:type="dcterms:W3CDTF">2020-09-02T07:53:13Z</dcterms:modified>
</cp:coreProperties>
</file>