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DF4"/>
    <a:srgbClr val="7EC3EE"/>
    <a:srgbClr val="3FA6E5"/>
    <a:srgbClr val="0000C0"/>
    <a:srgbClr val="080DCA"/>
    <a:srgbClr val="FF2F2F"/>
    <a:srgbClr val="EA0000"/>
    <a:srgbClr val="0000BC"/>
    <a:srgbClr val="00008A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9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0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26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2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8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7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2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2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8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1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45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9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24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12.10.2023</a:t>
            </a:r>
            <a:endParaRPr lang="ru-RU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4221"/>
            <a:ext cx="12192000" cy="6858000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5925726" y="1517531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4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2591071" y="139883"/>
            <a:ext cx="6703427" cy="1098054"/>
          </a:xfrm>
          <a:prstGeom prst="roundRect">
            <a:avLst>
              <a:gd name="adj" fmla="val 3398"/>
            </a:avLst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СООБЩЕНИЕ </a:t>
            </a:r>
            <a:b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</a:br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ОТ «РУКОВОДИТЕЛЯ»</a:t>
            </a:r>
          </a:p>
        </p:txBody>
      </p:sp>
      <p:sp>
        <p:nvSpPr>
          <p:cNvPr id="81" name="Shape 81"/>
          <p:cNvSpPr/>
          <p:nvPr/>
        </p:nvSpPr>
        <p:spPr>
          <a:xfrm>
            <a:off x="6541602" y="2357373"/>
            <a:ext cx="5162454" cy="390876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своим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руководителем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от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которого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якобы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поступило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сообщение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звонящего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номеру</a:t>
            </a:r>
            <a:r>
              <a:rPr lang="ru-RU"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который указан на оборотной стороне карты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приложении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банка</a:t>
            </a:r>
            <a:r>
              <a:rPr sz="1800" dirty="0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82" name="Shape 82"/>
          <p:cNvGrpSpPr/>
          <p:nvPr/>
        </p:nvGrpSpPr>
        <p:grpSpPr>
          <a:xfrm>
            <a:off x="444503" y="1619975"/>
            <a:ext cx="5333828" cy="1477328"/>
            <a:chOff x="0" y="0"/>
            <a:chExt cx="5333828" cy="1477328"/>
          </a:xfrm>
        </p:grpSpPr>
        <p:sp>
          <p:nvSpPr>
            <p:cNvPr id="83" name="Shape 83"/>
            <p:cNvSpPr/>
            <p:nvPr/>
          </p:nvSpPr>
          <p:spPr>
            <a:xfrm>
              <a:off x="746773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имени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руководителя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поступает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с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скоро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должны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связаться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представители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гос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.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органов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(ЦБ, МВД, ФСБ 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.),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следовать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указаниям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2981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5" name="Shape 85"/>
          <p:cNvGrpSpPr/>
          <p:nvPr/>
        </p:nvGrpSpPr>
        <p:grpSpPr>
          <a:xfrm>
            <a:off x="444503" y="3433221"/>
            <a:ext cx="5333828" cy="1200329"/>
            <a:chOff x="0" y="0"/>
            <a:chExt cx="5333828" cy="1200329"/>
          </a:xfrm>
        </p:grpSpPr>
        <p:sp>
          <p:nvSpPr>
            <p:cNvPr id="86" name="Shape 86"/>
            <p:cNvSpPr/>
            <p:nvPr/>
          </p:nvSpPr>
          <p:spPr>
            <a:xfrm>
              <a:off x="746773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проводится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проверка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организации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подозревают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финансировании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ВСУ,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требуют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снять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деньги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оформить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кредит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245974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70C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89" name="Shape 89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обеспечения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сохранности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b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</a:b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должны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максимальное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количество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реализовать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свое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недвижимое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имущество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внести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деньги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«</a:t>
              </a:r>
              <a:r>
                <a:rPr lang="ru-RU"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безопасный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счет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4" name="Shape 94"/>
          <p:cNvSpPr/>
          <p:nvPr/>
        </p:nvSpPr>
        <p:spPr>
          <a:xfrm>
            <a:off x="6261005" y="1624053"/>
            <a:ext cx="4163155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96" name="Picture 96"/>
          <p:cNvPicPr/>
          <p:nvPr/>
        </p:nvPicPr>
        <p:blipFill>
          <a:blip r:embed="rId4"/>
          <a:stretch/>
        </p:blipFill>
        <p:spPr>
          <a:xfrm>
            <a:off x="540991" y="3778023"/>
            <a:ext cx="406400" cy="406400"/>
          </a:xfrm>
          <a:prstGeom prst="rect">
            <a:avLst/>
          </a:prstGeom>
        </p:spPr>
      </p:pic>
      <p:pic>
        <p:nvPicPr>
          <p:cNvPr id="98" name="Picture 98"/>
          <p:cNvPicPr/>
          <p:nvPr/>
        </p:nvPicPr>
        <p:blipFill>
          <a:blip r:embed="rId5"/>
          <a:stretch/>
        </p:blipFill>
        <p:spPr>
          <a:xfrm>
            <a:off x="540991" y="5503054"/>
            <a:ext cx="406400" cy="406400"/>
          </a:xfrm>
          <a:prstGeom prst="rect">
            <a:avLst/>
          </a:prstGeom>
        </p:spPr>
      </p:pic>
      <p:pic>
        <p:nvPicPr>
          <p:cNvPr id="100" name="Picture 100"/>
          <p:cNvPicPr/>
          <p:nvPr/>
        </p:nvPicPr>
        <p:blipFill>
          <a:blip r:embed="rId6"/>
          <a:stretch/>
        </p:blipFill>
        <p:spPr>
          <a:xfrm>
            <a:off x="540991" y="2022878"/>
            <a:ext cx="406400" cy="406400"/>
          </a:xfrm>
          <a:prstGeom prst="rect">
            <a:avLst/>
          </a:prstGeom>
        </p:spPr>
      </p:pic>
      <p:pic>
        <p:nvPicPr>
          <p:cNvPr id="102" name="Picture 102"/>
          <p:cNvPicPr/>
          <p:nvPr/>
        </p:nvPicPr>
        <p:blipFill>
          <a:blip r:embed="rId7"/>
          <a:stretch/>
        </p:blipFill>
        <p:spPr>
          <a:xfrm>
            <a:off x="6096000" y="2463712"/>
            <a:ext cx="406400" cy="406400"/>
          </a:xfrm>
          <a:prstGeom prst="rect">
            <a:avLst/>
          </a:prstGeom>
        </p:spPr>
      </p:pic>
      <p:pic>
        <p:nvPicPr>
          <p:cNvPr id="104" name="Picture 104"/>
          <p:cNvPicPr/>
          <p:nvPr/>
        </p:nvPicPr>
        <p:blipFill>
          <a:blip r:embed="rId8"/>
          <a:stretch/>
        </p:blipFill>
        <p:spPr>
          <a:xfrm>
            <a:off x="6096000" y="3626046"/>
            <a:ext cx="406400" cy="406400"/>
          </a:xfrm>
          <a:prstGeom prst="rect">
            <a:avLst/>
          </a:prstGeom>
        </p:spPr>
      </p:pic>
      <p:pic>
        <p:nvPicPr>
          <p:cNvPr id="106" name="Picture 106"/>
          <p:cNvPicPr/>
          <p:nvPr/>
        </p:nvPicPr>
        <p:blipFill>
          <a:blip r:embed="rId9"/>
          <a:stretch/>
        </p:blipFill>
        <p:spPr>
          <a:xfrm>
            <a:off x="6096000" y="5289844"/>
            <a:ext cx="406400" cy="40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" y="183625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30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31" name="Shape 331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691090" y="44292"/>
            <a:ext cx="10886103" cy="131766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6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ЗВОНКИ/СООБЩЕНИЯ ОТ </a:t>
            </a:r>
          </a:p>
          <a:p>
            <a:pPr marL="0" indent="0" algn="l"/>
            <a:r>
              <a:rPr sz="26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«ПРЕДСТАВИТЕЛЕЙ ГОС. ОРГАНОВ» </a:t>
            </a:r>
          </a:p>
          <a:p>
            <a:pPr marL="0" indent="0" algn="l"/>
            <a:r>
              <a:rPr sz="26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С УГРОЗОЙ УГОЛОВНОГО ПРЕСЛЕДОВАНИЯ</a:t>
            </a:r>
          </a:p>
        </p:txBody>
      </p:sp>
      <p:grpSp>
        <p:nvGrpSpPr>
          <p:cNvPr id="333" name="Shape 333"/>
          <p:cNvGrpSpPr/>
          <p:nvPr/>
        </p:nvGrpSpPr>
        <p:grpSpPr>
          <a:xfrm>
            <a:off x="457140" y="1509671"/>
            <a:ext cx="5300947" cy="646331"/>
            <a:chOff x="0" y="0"/>
            <a:chExt cx="5300947" cy="646331"/>
          </a:xfrm>
        </p:grpSpPr>
        <p:sp>
          <p:nvSpPr>
            <p:cNvPr id="334" name="Shape 334"/>
            <p:cNvSpPr/>
            <p:nvPr/>
          </p:nvSpPr>
          <p:spPr>
            <a:xfrm>
              <a:off x="713892" y="0"/>
              <a:ext cx="4587055" cy="6463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отношении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Вас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возбуждено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уголовное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дело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0" y="21139"/>
              <a:ext cx="599375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6" name="Shape 336"/>
          <p:cNvGrpSpPr/>
          <p:nvPr/>
        </p:nvGrpSpPr>
        <p:grpSpPr>
          <a:xfrm>
            <a:off x="449281" y="2306722"/>
            <a:ext cx="5316891" cy="923330"/>
            <a:chOff x="0" y="0"/>
            <a:chExt cx="5316891" cy="923330"/>
          </a:xfrm>
        </p:grpSpPr>
        <p:sp>
          <p:nvSpPr>
            <p:cNvPr id="337" name="Shape 337"/>
            <p:cNvSpPr/>
            <p:nvPr/>
          </p:nvSpPr>
          <p:spPr>
            <a:xfrm>
              <a:off x="729836" y="0"/>
              <a:ext cx="4587055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родственник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попал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неприятную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ситуацию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находится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следствием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0" y="159639"/>
              <a:ext cx="599375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9" name="Shape 339"/>
          <p:cNvGrpSpPr/>
          <p:nvPr/>
        </p:nvGrpSpPr>
        <p:grpSpPr>
          <a:xfrm>
            <a:off x="457140" y="5344908"/>
            <a:ext cx="5330922" cy="1200329"/>
            <a:chOff x="0" y="0"/>
            <a:chExt cx="5330922" cy="1200329"/>
          </a:xfrm>
        </p:grpSpPr>
        <p:sp>
          <p:nvSpPr>
            <p:cNvPr id="340" name="Shape 340"/>
            <p:cNvSpPr/>
            <p:nvPr/>
          </p:nvSpPr>
          <p:spPr>
            <a:xfrm>
              <a:off x="743867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Предлагают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финансово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высокие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должности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государственной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службе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предприятиях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просят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внести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предоплату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прохождение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отбора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0" y="298138"/>
              <a:ext cx="599376" cy="604052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5" name="Shape 345"/>
          <p:cNvSpPr/>
          <p:nvPr/>
        </p:nvSpPr>
        <p:spPr>
          <a:xfrm>
            <a:off x="6261005" y="1624053"/>
            <a:ext cx="4163155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347" name="Picture 347"/>
          <p:cNvPicPr/>
          <p:nvPr/>
        </p:nvPicPr>
        <p:blipFill>
          <a:blip r:embed="rId4"/>
          <a:stretch/>
        </p:blipFill>
        <p:spPr>
          <a:xfrm>
            <a:off x="553628" y="1636881"/>
            <a:ext cx="406400" cy="406400"/>
          </a:xfrm>
          <a:prstGeom prst="rect">
            <a:avLst/>
          </a:prstGeom>
        </p:spPr>
      </p:pic>
      <p:pic>
        <p:nvPicPr>
          <p:cNvPr id="349" name="Picture 349"/>
          <p:cNvPicPr/>
          <p:nvPr/>
        </p:nvPicPr>
        <p:blipFill>
          <a:blip r:embed="rId5"/>
          <a:stretch/>
        </p:blipFill>
        <p:spPr>
          <a:xfrm>
            <a:off x="553721" y="2565187"/>
            <a:ext cx="406400" cy="406400"/>
          </a:xfrm>
          <a:prstGeom prst="rect">
            <a:avLst/>
          </a:prstGeom>
        </p:spPr>
      </p:pic>
      <p:grpSp>
        <p:nvGrpSpPr>
          <p:cNvPr id="350" name="Shape 350"/>
          <p:cNvGrpSpPr/>
          <p:nvPr/>
        </p:nvGrpSpPr>
        <p:grpSpPr>
          <a:xfrm>
            <a:off x="457140" y="3391241"/>
            <a:ext cx="5309032" cy="2308324"/>
            <a:chOff x="0" y="0"/>
            <a:chExt cx="5309032" cy="2308324"/>
          </a:xfrm>
        </p:grpSpPr>
        <p:sp>
          <p:nvSpPr>
            <p:cNvPr id="351" name="Shape 351"/>
            <p:cNvSpPr/>
            <p:nvPr/>
          </p:nvSpPr>
          <p:spPr>
            <a:xfrm>
              <a:off x="721977" y="0"/>
              <a:ext cx="4587055" cy="2308324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у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возникли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проблемы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: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Ваши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данные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фигурируют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преступной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деятельности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(</a:t>
              </a:r>
              <a:r>
                <a:rPr sz="1800" dirty="0" err="1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доступ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к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банковским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реквизитам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аккаунтам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чтобы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«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проверить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»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информацию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)</a:t>
              </a:r>
            </a:p>
            <a:p>
              <a:pPr marL="0" indent="0" algn="l"/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0" y="497828"/>
              <a:ext cx="599375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53" name="Shape 353"/>
          <p:cNvGrpSpPr/>
          <p:nvPr/>
        </p:nvGrpSpPr>
        <p:grpSpPr>
          <a:xfrm>
            <a:off x="6115601" y="2357373"/>
            <a:ext cx="5863543" cy="3970318"/>
            <a:chOff x="0" y="0"/>
            <a:chExt cx="5863543" cy="3970318"/>
          </a:xfrm>
        </p:grpSpPr>
        <p:sp>
          <p:nvSpPr>
            <p:cNvPr id="354" name="Shape 354"/>
            <p:cNvSpPr/>
            <p:nvPr/>
          </p:nvSpPr>
          <p:spPr>
            <a:xfrm>
              <a:off x="426001" y="0"/>
              <a:ext cx="5437542" cy="397031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Сохраняйте спокойствие, </a:t>
              </a:r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 паникуйте и не поддавайтесь на эмоциональное давление мошенников</a:t>
              </a:r>
            </a:p>
            <a:p>
              <a:pPr marL="0" indent="0" algn="l"/>
              <a:endPara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 предоставляйте </a:t>
              </a:r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персональную информацию</a:t>
              </a:r>
              <a:endParaRPr sz="180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endParaRPr sz="180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Прервите разговор и </a:t>
              </a:r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сбросьте звонок/Запишите данные </a:t>
              </a:r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звонка</a:t>
              </a:r>
            </a:p>
            <a:p>
              <a:pPr marL="0" indent="0" algn="l"/>
              <a:endParaRPr sz="180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Сообщите</a:t>
              </a:r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о случившемся</a:t>
              </a: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в полицию</a:t>
              </a:r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/оповестите </a:t>
              </a:r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Банк</a:t>
              </a:r>
            </a:p>
            <a:p>
              <a:pPr marL="0" indent="0" algn="l"/>
              <a:endParaRPr sz="180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80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Информируйте своих </a:t>
              </a:r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близких</a:t>
              </a:r>
            </a:p>
          </p:txBody>
        </p:sp>
        <p:pic>
          <p:nvPicPr>
            <p:cNvPr id="356" name="Picture 356"/>
            <p:cNvPicPr/>
            <p:nvPr/>
          </p:nvPicPr>
          <p:blipFill>
            <a:blip r:embed="rId6"/>
            <a:stretch/>
          </p:blipFill>
          <p:spPr>
            <a:xfrm>
              <a:off x="19600" y="1153365"/>
              <a:ext cx="406400" cy="406400"/>
            </a:xfrm>
            <a:prstGeom prst="rect">
              <a:avLst/>
            </a:prstGeom>
          </p:spPr>
        </p:pic>
        <p:pic>
          <p:nvPicPr>
            <p:cNvPr id="358" name="Picture 358"/>
            <p:cNvPicPr/>
            <p:nvPr/>
          </p:nvPicPr>
          <p:blipFill>
            <a:blip r:embed="rId7"/>
            <a:stretch/>
          </p:blipFill>
          <p:spPr>
            <a:xfrm>
              <a:off x="0" y="2826289"/>
              <a:ext cx="406399" cy="406399"/>
            </a:xfrm>
            <a:prstGeom prst="rect">
              <a:avLst/>
            </a:prstGeom>
          </p:spPr>
        </p:pic>
        <p:pic>
          <p:nvPicPr>
            <p:cNvPr id="360" name="Picture 360"/>
            <p:cNvPicPr/>
            <p:nvPr/>
          </p:nvPicPr>
          <p:blipFill>
            <a:blip r:embed="rId8"/>
            <a:stretch/>
          </p:blipFill>
          <p:spPr>
            <a:xfrm>
              <a:off x="24478" y="1996407"/>
              <a:ext cx="406399" cy="406399"/>
            </a:xfrm>
            <a:prstGeom prst="rect">
              <a:avLst/>
            </a:prstGeom>
          </p:spPr>
        </p:pic>
        <p:pic>
          <p:nvPicPr>
            <p:cNvPr id="362" name="Picture 362"/>
            <p:cNvPicPr/>
            <p:nvPr/>
          </p:nvPicPr>
          <p:blipFill>
            <a:blip r:embed="rId9"/>
            <a:stretch/>
          </p:blipFill>
          <p:spPr>
            <a:xfrm>
              <a:off x="0" y="3513882"/>
              <a:ext cx="406399" cy="406400"/>
            </a:xfrm>
            <a:prstGeom prst="rect">
              <a:avLst/>
            </a:prstGeom>
          </p:spPr>
        </p:pic>
        <p:pic>
          <p:nvPicPr>
            <p:cNvPr id="364" name="Picture 364"/>
            <p:cNvPicPr/>
            <p:nvPr/>
          </p:nvPicPr>
          <p:blipFill>
            <a:blip r:embed="rId10"/>
            <a:stretch/>
          </p:blipFill>
          <p:spPr>
            <a:xfrm>
              <a:off x="0" y="209873"/>
              <a:ext cx="406399" cy="406400"/>
            </a:xfrm>
            <a:prstGeom prst="rect">
              <a:avLst/>
            </a:prstGeom>
          </p:spPr>
        </p:pic>
      </p:grpSp>
      <p:pic>
        <p:nvPicPr>
          <p:cNvPr id="366" name="Picture 366"/>
          <p:cNvPicPr/>
          <p:nvPr/>
        </p:nvPicPr>
        <p:blipFill>
          <a:blip r:embed="rId11"/>
          <a:stretch/>
        </p:blipFill>
        <p:spPr>
          <a:xfrm>
            <a:off x="559717" y="4000504"/>
            <a:ext cx="406400" cy="406400"/>
          </a:xfrm>
          <a:prstGeom prst="rect">
            <a:avLst/>
          </a:prstGeom>
        </p:spPr>
      </p:pic>
      <p:pic>
        <p:nvPicPr>
          <p:cNvPr id="368" name="Picture 368"/>
          <p:cNvPicPr/>
          <p:nvPr/>
        </p:nvPicPr>
        <p:blipFill>
          <a:blip r:embed="rId12"/>
          <a:stretch/>
        </p:blipFill>
        <p:spPr>
          <a:xfrm>
            <a:off x="571545" y="5741872"/>
            <a:ext cx="406399" cy="4064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Picture 371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72" name="Shape 372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2691090" y="88855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ПОИСК РАБОТЫ В ИНТЕРНЕТЕ – </a:t>
            </a:r>
          </a:p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ПОПАЛ НА МОШЕННИКОВ</a:t>
            </a:r>
          </a:p>
        </p:txBody>
      </p:sp>
      <p:sp>
        <p:nvSpPr>
          <p:cNvPr id="374" name="Shape 374"/>
          <p:cNvSpPr/>
          <p:nvPr/>
        </p:nvSpPr>
        <p:spPr>
          <a:xfrm>
            <a:off x="6541602" y="2210919"/>
            <a:ext cx="5162454" cy="42473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Помните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что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честные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работодатели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просят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работников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денежных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средств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сообщайте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заранее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свои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персональные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данные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включая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банковские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реквизиты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b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сообщении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380" name="Picture 380"/>
          <p:cNvPicPr/>
          <p:nvPr/>
        </p:nvPicPr>
        <p:blipFill>
          <a:blip r:embed="rId4"/>
          <a:stretch/>
        </p:blipFill>
        <p:spPr>
          <a:xfrm>
            <a:off x="6096000" y="4095061"/>
            <a:ext cx="406400" cy="406400"/>
          </a:xfrm>
          <a:prstGeom prst="rect">
            <a:avLst/>
          </a:prstGeom>
        </p:spPr>
      </p:pic>
      <p:pic>
        <p:nvPicPr>
          <p:cNvPr id="382" name="Picture 382"/>
          <p:cNvPicPr/>
          <p:nvPr/>
        </p:nvPicPr>
        <p:blipFill>
          <a:blip r:embed="rId5"/>
          <a:stretch/>
        </p:blipFill>
        <p:spPr>
          <a:xfrm>
            <a:off x="6105351" y="5416275"/>
            <a:ext cx="406400" cy="406400"/>
          </a:xfrm>
          <a:prstGeom prst="rect">
            <a:avLst/>
          </a:prstGeom>
        </p:spPr>
      </p:pic>
      <p:grpSp>
        <p:nvGrpSpPr>
          <p:cNvPr id="383" name="Shape 383"/>
          <p:cNvGrpSpPr/>
          <p:nvPr/>
        </p:nvGrpSpPr>
        <p:grpSpPr>
          <a:xfrm>
            <a:off x="444502" y="1751273"/>
            <a:ext cx="5333828" cy="1200328"/>
            <a:chOff x="0" y="0"/>
            <a:chExt cx="5333828" cy="1200328"/>
          </a:xfrm>
        </p:grpSpPr>
        <p:sp>
          <p:nvSpPr>
            <p:cNvPr id="384" name="Shape 384"/>
            <p:cNvSpPr/>
            <p:nvPr/>
          </p:nvSpPr>
          <p:spPr>
            <a:xfrm>
              <a:off x="746773" y="0"/>
              <a:ext cx="4587055" cy="1200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процессе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поиска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работы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интернете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попадаете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сайт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мошенников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якобы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соответствующим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предложением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6" name="Shape 386"/>
          <p:cNvGrpSpPr/>
          <p:nvPr/>
        </p:nvGrpSpPr>
        <p:grpSpPr>
          <a:xfrm>
            <a:off x="444502" y="3264027"/>
            <a:ext cx="5333828" cy="1754326"/>
            <a:chOff x="0" y="0"/>
            <a:chExt cx="5333828" cy="1754326"/>
          </a:xfrm>
        </p:grpSpPr>
        <p:sp>
          <p:nvSpPr>
            <p:cNvPr id="387" name="Shape 387"/>
            <p:cNvSpPr/>
            <p:nvPr/>
          </p:nvSpPr>
          <p:spPr>
            <a:xfrm>
              <a:off x="746773" y="0"/>
              <a:ext cx="4587055" cy="175432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ходе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общения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видеосвязи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якобы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сотрудником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удаленной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работы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переводят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якобы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специалиста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мессенджере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0" y="226981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9" name="Shape 389"/>
          <p:cNvGrpSpPr/>
          <p:nvPr/>
        </p:nvGrpSpPr>
        <p:grpSpPr>
          <a:xfrm>
            <a:off x="444503" y="4868216"/>
            <a:ext cx="5333827" cy="1754326"/>
            <a:chOff x="0" y="0"/>
            <a:chExt cx="5333827" cy="1754326"/>
          </a:xfrm>
        </p:grpSpPr>
        <p:sp>
          <p:nvSpPr>
            <p:cNvPr id="390" name="Shape 390"/>
            <p:cNvSpPr/>
            <p:nvPr/>
          </p:nvSpPr>
          <p:spPr>
            <a:xfrm>
              <a:off x="746772" y="0"/>
              <a:ext cx="4587055" cy="175432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оформить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кредитную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карту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якобы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для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подтверждения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кредитоспособности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после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чего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пытаются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вывести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денежные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средства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</a:p>
            <a:p>
              <a:pPr marL="0" indent="0" algn="l"/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93" name="Picture 393"/>
          <p:cNvPicPr/>
          <p:nvPr/>
        </p:nvPicPr>
        <p:blipFill>
          <a:blip r:embed="rId6"/>
          <a:stretch/>
        </p:blipFill>
        <p:spPr>
          <a:xfrm>
            <a:off x="920749" y="4503183"/>
            <a:ext cx="406400" cy="406400"/>
          </a:xfrm>
          <a:prstGeom prst="rect">
            <a:avLst/>
          </a:prstGeom>
        </p:spPr>
      </p:pic>
      <p:pic>
        <p:nvPicPr>
          <p:cNvPr id="395" name="Picture 395"/>
          <p:cNvPicPr/>
          <p:nvPr/>
        </p:nvPicPr>
        <p:blipFill>
          <a:blip r:embed="rId7"/>
          <a:stretch/>
        </p:blipFill>
        <p:spPr>
          <a:xfrm>
            <a:off x="562074" y="5403680"/>
            <a:ext cx="406400" cy="406400"/>
          </a:xfrm>
          <a:prstGeom prst="rect">
            <a:avLst/>
          </a:prstGeom>
        </p:spPr>
      </p:pic>
      <p:pic>
        <p:nvPicPr>
          <p:cNvPr id="397" name="Picture 397"/>
          <p:cNvPicPr/>
          <p:nvPr/>
        </p:nvPicPr>
        <p:blipFill>
          <a:blip r:embed="rId8"/>
          <a:stretch/>
        </p:blipFill>
        <p:spPr>
          <a:xfrm>
            <a:off x="540990" y="2016938"/>
            <a:ext cx="406400" cy="406400"/>
          </a:xfrm>
          <a:prstGeom prst="rect">
            <a:avLst/>
          </a:prstGeom>
        </p:spPr>
      </p:pic>
      <p:pic>
        <p:nvPicPr>
          <p:cNvPr id="399" name="Picture 399"/>
          <p:cNvPicPr/>
          <p:nvPr/>
        </p:nvPicPr>
        <p:blipFill>
          <a:blip r:embed="rId9"/>
          <a:stretch/>
        </p:blipFill>
        <p:spPr>
          <a:xfrm>
            <a:off x="562074" y="3589118"/>
            <a:ext cx="406400" cy="406400"/>
          </a:xfrm>
          <a:prstGeom prst="rect">
            <a:avLst/>
          </a:prstGeom>
        </p:spPr>
      </p:pic>
      <p:pic>
        <p:nvPicPr>
          <p:cNvPr id="401" name="Picture 401"/>
          <p:cNvPicPr/>
          <p:nvPr/>
        </p:nvPicPr>
        <p:blipFill>
          <a:blip r:embed="rId10"/>
          <a:stretch/>
        </p:blipFill>
        <p:spPr>
          <a:xfrm>
            <a:off x="6115601" y="2351438"/>
            <a:ext cx="406400" cy="406400"/>
          </a:xfrm>
          <a:prstGeom prst="rect">
            <a:avLst/>
          </a:prstGeom>
        </p:spPr>
      </p:pic>
      <p:pic>
        <p:nvPicPr>
          <p:cNvPr id="403" name="Picture 403"/>
          <p:cNvPicPr/>
          <p:nvPr/>
        </p:nvPicPr>
        <p:blipFill>
          <a:blip r:embed="rId11"/>
          <a:stretch/>
        </p:blipFill>
        <p:spPr>
          <a:xfrm>
            <a:off x="6105351" y="3150962"/>
            <a:ext cx="406400" cy="4064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406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07" name="Shape 407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2691090" y="88855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ПОСТУПЛЕНИЕ СООБЩЕНИЯ/ПИСЬМА </a:t>
            </a:r>
          </a:p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ОТ «ГОСУСЛУГ» ИЛИ «ПОЧТЫ РОССИИ»</a:t>
            </a:r>
          </a:p>
        </p:txBody>
      </p:sp>
      <p:sp>
        <p:nvSpPr>
          <p:cNvPr id="412" name="Shape 412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414" name="Picture 414"/>
          <p:cNvPicPr/>
          <p:nvPr/>
        </p:nvPicPr>
        <p:blipFill>
          <a:blip r:embed="rId4"/>
          <a:stretch/>
        </p:blipFill>
        <p:spPr>
          <a:xfrm>
            <a:off x="562074" y="5403680"/>
            <a:ext cx="406400" cy="406400"/>
          </a:xfrm>
          <a:prstGeom prst="rect">
            <a:avLst/>
          </a:prstGeom>
        </p:spPr>
      </p:pic>
      <p:pic>
        <p:nvPicPr>
          <p:cNvPr id="416" name="Picture 416"/>
          <p:cNvPicPr/>
          <p:nvPr/>
        </p:nvPicPr>
        <p:blipFill>
          <a:blip r:embed="rId5"/>
          <a:stretch/>
        </p:blipFill>
        <p:spPr>
          <a:xfrm>
            <a:off x="540990" y="2016938"/>
            <a:ext cx="406400" cy="406400"/>
          </a:xfrm>
          <a:prstGeom prst="rect">
            <a:avLst/>
          </a:prstGeom>
        </p:spPr>
      </p:pic>
      <p:pic>
        <p:nvPicPr>
          <p:cNvPr id="418" name="Picture 418"/>
          <p:cNvPicPr/>
          <p:nvPr/>
        </p:nvPicPr>
        <p:blipFill>
          <a:blip r:embed="rId6"/>
          <a:stretch/>
        </p:blipFill>
        <p:spPr>
          <a:xfrm>
            <a:off x="562074" y="3589118"/>
            <a:ext cx="406400" cy="406400"/>
          </a:xfrm>
          <a:prstGeom prst="rect">
            <a:avLst/>
          </a:prstGeom>
        </p:spPr>
      </p:pic>
      <p:grpSp>
        <p:nvGrpSpPr>
          <p:cNvPr id="419" name="Shape 419"/>
          <p:cNvGrpSpPr/>
          <p:nvPr/>
        </p:nvGrpSpPr>
        <p:grpSpPr>
          <a:xfrm>
            <a:off x="444503" y="3517286"/>
            <a:ext cx="5333828" cy="1200329"/>
            <a:chOff x="0" y="0"/>
            <a:chExt cx="5333828" cy="1200329"/>
          </a:xfrm>
        </p:grpSpPr>
        <p:sp>
          <p:nvSpPr>
            <p:cNvPr id="420" name="Shape 420"/>
            <p:cNvSpPr/>
            <p:nvPr/>
          </p:nvSpPr>
          <p:spPr>
            <a:xfrm>
              <a:off x="746773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Вас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произошли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изменения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профиля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личном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кабинете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подтвердить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свои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данные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2" name="Shape 422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423" name="Shape 423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подтверждения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данных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перейти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указанной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ссылке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отправить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одноразовый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код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который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прислали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другим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 </a:t>
              </a:r>
            </a:p>
          </p:txBody>
        </p:sp>
        <p:sp>
          <p:nvSpPr>
            <p:cNvPr id="424" name="Shape 424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25" name="Shape 425"/>
          <p:cNvGrpSpPr/>
          <p:nvPr/>
        </p:nvGrpSpPr>
        <p:grpSpPr>
          <a:xfrm>
            <a:off x="444503" y="1764413"/>
            <a:ext cx="5333827" cy="1477328"/>
            <a:chOff x="0" y="0"/>
            <a:chExt cx="5333827" cy="1477328"/>
          </a:xfrm>
        </p:grpSpPr>
        <p:sp>
          <p:nvSpPr>
            <p:cNvPr id="426" name="Shape 426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неизвестного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номера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/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адреса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имени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Госуслуг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Почты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России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поступает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мобильный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телефон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письмо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электронную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почту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0" y="270526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29" name="Picture 429"/>
          <p:cNvPicPr/>
          <p:nvPr/>
        </p:nvPicPr>
        <p:blipFill>
          <a:blip r:embed="rId7"/>
          <a:stretch/>
        </p:blipFill>
        <p:spPr>
          <a:xfrm>
            <a:off x="540991" y="2133765"/>
            <a:ext cx="406400" cy="406400"/>
          </a:xfrm>
          <a:prstGeom prst="rect">
            <a:avLst/>
          </a:prstGeom>
        </p:spPr>
      </p:pic>
      <p:grpSp>
        <p:nvGrpSpPr>
          <p:cNvPr id="430" name="Shape 430"/>
          <p:cNvGrpSpPr/>
          <p:nvPr/>
        </p:nvGrpSpPr>
        <p:grpSpPr>
          <a:xfrm>
            <a:off x="6156471" y="2299773"/>
            <a:ext cx="5568940" cy="3693319"/>
            <a:chOff x="0" y="0"/>
            <a:chExt cx="5568940" cy="3693319"/>
          </a:xfrm>
        </p:grpSpPr>
        <p:sp>
          <p:nvSpPr>
            <p:cNvPr id="431" name="Shape 431"/>
            <p:cNvSpPr/>
            <p:nvPr/>
          </p:nvSpPr>
          <p:spPr>
            <a:xfrm>
              <a:off x="406485" y="0"/>
              <a:ext cx="5162454" cy="369331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endPara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Не совершайте никаких действий: </a:t>
              </a:r>
              <a:r>
                <a:rPr sz="1800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не переходите по ссылкам; не указывайте свои данные; не скачивайте какие-либо закрепленные в сообщении/письме файлы</a:t>
              </a:r>
            </a:p>
            <a:p>
              <a:pPr marL="0" indent="0" algn="l"/>
              <a:endPara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endPara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Перепроверьте информацию </a:t>
              </a:r>
              <a:r>
                <a:rPr sz="18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 личном кабинете</a:t>
              </a:r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 официальном сайте /</a:t>
              </a: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 мобильном приложении</a:t>
              </a:r>
            </a:p>
            <a:p>
              <a:pPr marL="0" indent="0" algn="l"/>
              <a:endParaRPr sz="18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endParaRPr sz="18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8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Удалите </a:t>
              </a:r>
              <a:r>
                <a:rPr sz="18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 / письмо</a:t>
              </a:r>
            </a:p>
          </p:txBody>
        </p:sp>
        <p:pic>
          <p:nvPicPr>
            <p:cNvPr id="433" name="Picture 433"/>
            <p:cNvPicPr/>
            <p:nvPr/>
          </p:nvPicPr>
          <p:blipFill>
            <a:blip r:embed="rId8"/>
            <a:stretch/>
          </p:blipFill>
          <p:spPr>
            <a:xfrm>
              <a:off x="0" y="664022"/>
              <a:ext cx="406399" cy="406400"/>
            </a:xfrm>
            <a:prstGeom prst="rect">
              <a:avLst/>
            </a:prstGeom>
          </p:spPr>
        </p:pic>
        <p:pic>
          <p:nvPicPr>
            <p:cNvPr id="435" name="Picture 435"/>
            <p:cNvPicPr/>
            <p:nvPr/>
          </p:nvPicPr>
          <p:blipFill>
            <a:blip r:embed="rId9"/>
            <a:stretch/>
          </p:blipFill>
          <p:spPr>
            <a:xfrm>
              <a:off x="0" y="2140843"/>
              <a:ext cx="406399" cy="406400"/>
            </a:xfrm>
            <a:prstGeom prst="rect">
              <a:avLst/>
            </a:prstGeom>
          </p:spPr>
        </p:pic>
        <p:pic>
          <p:nvPicPr>
            <p:cNvPr id="437" name="Picture 437"/>
            <p:cNvPicPr/>
            <p:nvPr/>
          </p:nvPicPr>
          <p:blipFill>
            <a:blip r:embed="rId10"/>
            <a:stretch/>
          </p:blipFill>
          <p:spPr>
            <a:xfrm>
              <a:off x="43" y="3286918"/>
              <a:ext cx="406400" cy="406400"/>
            </a:xfrm>
            <a:prstGeom prst="rect">
              <a:avLst/>
            </a:prstGeom>
          </p:spPr>
        </p:pic>
      </p:grpSp>
      <p:pic>
        <p:nvPicPr>
          <p:cNvPr id="439" name="Picture 439"/>
          <p:cNvPicPr/>
          <p:nvPr/>
        </p:nvPicPr>
        <p:blipFill>
          <a:blip r:embed="rId11"/>
          <a:stretch/>
        </p:blipFill>
        <p:spPr>
          <a:xfrm>
            <a:off x="540990" y="3792318"/>
            <a:ext cx="406400" cy="406400"/>
          </a:xfrm>
          <a:prstGeom prst="rect">
            <a:avLst/>
          </a:prstGeom>
        </p:spPr>
      </p:pic>
      <p:pic>
        <p:nvPicPr>
          <p:cNvPr id="441" name="Picture 441"/>
          <p:cNvPicPr/>
          <p:nvPr/>
        </p:nvPicPr>
        <p:blipFill>
          <a:blip r:embed="rId12"/>
          <a:stretch/>
        </p:blipFill>
        <p:spPr>
          <a:xfrm>
            <a:off x="540990" y="5502780"/>
            <a:ext cx="406400" cy="4064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Picture 444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45" name="Shape 445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noFill/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2691090" y="88855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ПОСТУПЛЕНИЕ ЗВОНКА/СООБЩЕНИЯ </a:t>
            </a:r>
          </a:p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ОТ «СОТОВОГО ОПЕРАТОРА»</a:t>
            </a:r>
          </a:p>
        </p:txBody>
      </p:sp>
      <p:sp>
        <p:nvSpPr>
          <p:cNvPr id="450" name="Shape 450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452" name="Picture 452"/>
          <p:cNvPicPr/>
          <p:nvPr/>
        </p:nvPicPr>
        <p:blipFill>
          <a:blip r:embed="rId4"/>
          <a:stretch/>
        </p:blipFill>
        <p:spPr>
          <a:xfrm>
            <a:off x="920749" y="4503183"/>
            <a:ext cx="406400" cy="406400"/>
          </a:xfrm>
          <a:prstGeom prst="rect">
            <a:avLst/>
          </a:prstGeom>
        </p:spPr>
      </p:pic>
      <p:pic>
        <p:nvPicPr>
          <p:cNvPr id="454" name="Picture 454"/>
          <p:cNvPicPr/>
          <p:nvPr/>
        </p:nvPicPr>
        <p:blipFill>
          <a:blip r:embed="rId5"/>
          <a:stretch/>
        </p:blipFill>
        <p:spPr>
          <a:xfrm>
            <a:off x="562074" y="5403680"/>
            <a:ext cx="406400" cy="406400"/>
          </a:xfrm>
          <a:prstGeom prst="rect">
            <a:avLst/>
          </a:prstGeom>
        </p:spPr>
      </p:pic>
      <p:pic>
        <p:nvPicPr>
          <p:cNvPr id="456" name="Picture 456"/>
          <p:cNvPicPr/>
          <p:nvPr/>
        </p:nvPicPr>
        <p:blipFill>
          <a:blip r:embed="rId6"/>
          <a:stretch/>
        </p:blipFill>
        <p:spPr>
          <a:xfrm>
            <a:off x="540990" y="2016938"/>
            <a:ext cx="406400" cy="406400"/>
          </a:xfrm>
          <a:prstGeom prst="rect">
            <a:avLst/>
          </a:prstGeom>
        </p:spPr>
      </p:pic>
      <p:pic>
        <p:nvPicPr>
          <p:cNvPr id="458" name="Picture 458"/>
          <p:cNvPicPr/>
          <p:nvPr/>
        </p:nvPicPr>
        <p:blipFill>
          <a:blip r:embed="rId7"/>
          <a:stretch/>
        </p:blipFill>
        <p:spPr>
          <a:xfrm>
            <a:off x="562074" y="3589118"/>
            <a:ext cx="406400" cy="406400"/>
          </a:xfrm>
          <a:prstGeom prst="rect">
            <a:avLst/>
          </a:prstGeom>
        </p:spPr>
      </p:pic>
      <p:pic>
        <p:nvPicPr>
          <p:cNvPr id="460" name="Picture 460"/>
          <p:cNvPicPr/>
          <p:nvPr/>
        </p:nvPicPr>
        <p:blipFill>
          <a:blip r:embed="rId5"/>
          <a:stretch/>
        </p:blipFill>
        <p:spPr>
          <a:xfrm>
            <a:off x="540991" y="3775751"/>
            <a:ext cx="406400" cy="406400"/>
          </a:xfrm>
          <a:prstGeom prst="rect">
            <a:avLst/>
          </a:prstGeom>
        </p:spPr>
      </p:pic>
      <p:pic>
        <p:nvPicPr>
          <p:cNvPr id="462" name="Picture 462"/>
          <p:cNvPicPr/>
          <p:nvPr/>
        </p:nvPicPr>
        <p:blipFill>
          <a:blip r:embed="rId4"/>
          <a:stretch/>
        </p:blipFill>
        <p:spPr>
          <a:xfrm>
            <a:off x="540991" y="5503054"/>
            <a:ext cx="406400" cy="406400"/>
          </a:xfrm>
          <a:prstGeom prst="rect">
            <a:avLst/>
          </a:prstGeom>
        </p:spPr>
      </p:pic>
      <p:grpSp>
        <p:nvGrpSpPr>
          <p:cNvPr id="463" name="Shape 463"/>
          <p:cNvGrpSpPr/>
          <p:nvPr/>
        </p:nvGrpSpPr>
        <p:grpSpPr>
          <a:xfrm>
            <a:off x="444503" y="1764413"/>
            <a:ext cx="5333827" cy="1200328"/>
            <a:chOff x="0" y="0"/>
            <a:chExt cx="5333827" cy="1200328"/>
          </a:xfrm>
        </p:grpSpPr>
        <p:sp>
          <p:nvSpPr>
            <p:cNvPr id="464" name="Shape 464"/>
            <p:cNvSpPr/>
            <p:nvPr/>
          </p:nvSpPr>
          <p:spPr>
            <a:xfrm>
              <a:off x="746772" y="0"/>
              <a:ext cx="4587055" cy="1200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неизвестного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номера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/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адреса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имени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Вашего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сотового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оператора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поступает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звонок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мобильный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телефон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</a:p>
          </p:txBody>
        </p:sp>
        <p:sp>
          <p:nvSpPr>
            <p:cNvPr id="465" name="Shape 465"/>
            <p:cNvSpPr/>
            <p:nvPr/>
          </p:nvSpPr>
          <p:spPr>
            <a:xfrm>
              <a:off x="0" y="270526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67" name="Picture 467"/>
          <p:cNvPicPr/>
          <p:nvPr/>
        </p:nvPicPr>
        <p:blipFill>
          <a:blip r:embed="rId8"/>
          <a:stretch/>
        </p:blipFill>
        <p:spPr>
          <a:xfrm>
            <a:off x="540991" y="2133765"/>
            <a:ext cx="406400" cy="406400"/>
          </a:xfrm>
          <a:prstGeom prst="rect">
            <a:avLst/>
          </a:prstGeom>
        </p:spPr>
      </p:pic>
      <p:sp>
        <p:nvSpPr>
          <p:cNvPr id="468" name="Shape 468"/>
          <p:cNvSpPr/>
          <p:nvPr/>
        </p:nvSpPr>
        <p:spPr>
          <a:xfrm>
            <a:off x="6562957" y="2299773"/>
            <a:ext cx="5162454" cy="369331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 b="1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совершайте никаких действий: </a:t>
            </a:r>
            <a:r>
              <a:rPr sz="18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переходите по ссылкам; не сообщайте / не указывайте свои данные; не скачивайте какие-либо закрепленные в сообщении файлы</a:t>
            </a:r>
          </a:p>
          <a:p>
            <a:pPr marL="0" indent="0" algn="l"/>
            <a:endParaRPr sz="1800" b="1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Перепроверьте информацию, </a:t>
            </a:r>
            <a:r>
              <a:rPr sz="18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позвонив своему сотовому оператору на </a:t>
            </a:r>
            <a:r>
              <a: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официальный </a:t>
            </a:r>
            <a:r>
              <a:rPr sz="18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номер телефона</a:t>
            </a:r>
          </a:p>
          <a:p>
            <a:pPr marL="0" indent="0" algn="l"/>
            <a:endParaRPr sz="1800" b="1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r>
              <a:rPr sz="18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Удалите </a:t>
            </a:r>
            <a:r>
              <a:rPr sz="18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сообщение </a:t>
            </a:r>
          </a:p>
        </p:txBody>
      </p:sp>
      <p:pic>
        <p:nvPicPr>
          <p:cNvPr id="470" name="Picture 470"/>
          <p:cNvPicPr/>
          <p:nvPr/>
        </p:nvPicPr>
        <p:blipFill>
          <a:blip r:embed="rId9"/>
          <a:stretch/>
        </p:blipFill>
        <p:spPr>
          <a:xfrm>
            <a:off x="6156471" y="2963795"/>
            <a:ext cx="406399" cy="406400"/>
          </a:xfrm>
          <a:prstGeom prst="rect">
            <a:avLst/>
          </a:prstGeom>
        </p:spPr>
      </p:pic>
      <p:pic>
        <p:nvPicPr>
          <p:cNvPr id="472" name="Picture 472"/>
          <p:cNvPicPr/>
          <p:nvPr/>
        </p:nvPicPr>
        <p:blipFill>
          <a:blip r:embed="rId10"/>
          <a:stretch/>
        </p:blipFill>
        <p:spPr>
          <a:xfrm>
            <a:off x="6156514" y="5586692"/>
            <a:ext cx="406400" cy="406400"/>
          </a:xfrm>
          <a:prstGeom prst="rect">
            <a:avLst/>
          </a:prstGeom>
        </p:spPr>
      </p:pic>
      <p:pic>
        <p:nvPicPr>
          <p:cNvPr id="474" name="Picture 474"/>
          <p:cNvPicPr/>
          <p:nvPr/>
        </p:nvPicPr>
        <p:blipFill>
          <a:blip r:embed="rId11"/>
          <a:stretch/>
        </p:blipFill>
        <p:spPr>
          <a:xfrm>
            <a:off x="6156471" y="4475162"/>
            <a:ext cx="406399" cy="406400"/>
          </a:xfrm>
          <a:prstGeom prst="rect">
            <a:avLst/>
          </a:prstGeom>
        </p:spPr>
      </p:pic>
      <p:grpSp>
        <p:nvGrpSpPr>
          <p:cNvPr id="475" name="Shape 475"/>
          <p:cNvGrpSpPr/>
          <p:nvPr/>
        </p:nvGrpSpPr>
        <p:grpSpPr>
          <a:xfrm>
            <a:off x="444502" y="3315631"/>
            <a:ext cx="5333828" cy="1200329"/>
            <a:chOff x="0" y="0"/>
            <a:chExt cx="5333828" cy="1200329"/>
          </a:xfrm>
        </p:grpSpPr>
        <p:sp>
          <p:nvSpPr>
            <p:cNvPr id="476" name="Shape 476"/>
            <p:cNvSpPr/>
            <p:nvPr/>
          </p:nvSpPr>
          <p:spPr>
            <a:xfrm>
              <a:off x="746773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Вас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произошли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изменения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профиля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личном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кабинете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подтвердить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свои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данные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8" name="Shape 478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479" name="Shape 479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подтверждения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данных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необходимо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перейти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указанной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ссылке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отправить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одноразовый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код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который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прислали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другим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 </a:t>
              </a:r>
            </a:p>
          </p:txBody>
        </p:sp>
        <p:sp>
          <p:nvSpPr>
            <p:cNvPr id="480" name="Shape 480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482" name="Picture 482"/>
          <p:cNvPicPr/>
          <p:nvPr/>
        </p:nvPicPr>
        <p:blipFill>
          <a:blip r:embed="rId12"/>
          <a:stretch/>
        </p:blipFill>
        <p:spPr>
          <a:xfrm>
            <a:off x="540990" y="3589118"/>
            <a:ext cx="406400" cy="406400"/>
          </a:xfrm>
          <a:prstGeom prst="rect">
            <a:avLst/>
          </a:prstGeom>
        </p:spPr>
      </p:pic>
      <p:pic>
        <p:nvPicPr>
          <p:cNvPr id="484" name="Picture 484"/>
          <p:cNvPicPr/>
          <p:nvPr/>
        </p:nvPicPr>
        <p:blipFill>
          <a:blip r:embed="rId13"/>
          <a:stretch/>
        </p:blipFill>
        <p:spPr>
          <a:xfrm>
            <a:off x="540990" y="5502780"/>
            <a:ext cx="406400" cy="4064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9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0" name="Shape 110"/>
          <p:cNvSpPr/>
          <p:nvPr/>
        </p:nvSpPr>
        <p:spPr>
          <a:xfrm>
            <a:off x="5778330" y="1517531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4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526987" y="156477"/>
            <a:ext cx="9273207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ЗВОНКИ / СООБЩЕНИЯ </a:t>
            </a:r>
            <a:b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</a:br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ОТ «ПРЕДСТАВИТЕЛЕЙ ГОС. ОРГАНОВ» </a:t>
            </a:r>
          </a:p>
        </p:txBody>
      </p:sp>
      <p:sp>
        <p:nvSpPr>
          <p:cNvPr id="112" name="Shape 112"/>
          <p:cNvSpPr/>
          <p:nvPr/>
        </p:nvSpPr>
        <p:spPr>
          <a:xfrm>
            <a:off x="6541602" y="2357373"/>
            <a:ext cx="5162454" cy="390876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отвечайте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звонки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с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неизвестных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номеров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звонящего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номеру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113" name="Shape 113"/>
          <p:cNvGrpSpPr/>
          <p:nvPr/>
        </p:nvGrpSpPr>
        <p:grpSpPr>
          <a:xfrm>
            <a:off x="444503" y="1764413"/>
            <a:ext cx="5333827" cy="1200328"/>
            <a:chOff x="0" y="0"/>
            <a:chExt cx="5333827" cy="1200328"/>
          </a:xfrm>
        </p:grpSpPr>
        <p:sp>
          <p:nvSpPr>
            <p:cNvPr id="114" name="Shape 114"/>
            <p:cNvSpPr/>
            <p:nvPr/>
          </p:nvSpPr>
          <p:spPr>
            <a:xfrm>
              <a:off x="746772" y="0"/>
              <a:ext cx="4587055" cy="1200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неизвестного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номера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имени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представителя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гос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.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органов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 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/>
              </a:r>
              <a:b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</a:b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(ЦБ, МВД, ФСБ 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.)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поступает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звонок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270526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6" name="Shape 116"/>
          <p:cNvGrpSpPr/>
          <p:nvPr/>
        </p:nvGrpSpPr>
        <p:grpSpPr>
          <a:xfrm>
            <a:off x="444503" y="3517286"/>
            <a:ext cx="5333828" cy="923330"/>
            <a:chOff x="0" y="0"/>
            <a:chExt cx="5333828" cy="923330"/>
          </a:xfrm>
        </p:grpSpPr>
        <p:sp>
          <p:nvSpPr>
            <p:cNvPr id="117" name="Shape 117"/>
            <p:cNvSpPr/>
            <p:nvPr/>
          </p:nvSpPr>
          <p:spPr>
            <a:xfrm>
              <a:off x="746773" y="0"/>
              <a:ext cx="4587055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мошенниками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осуществляются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попытки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хищения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денежных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средств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с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Ваших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счетов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9" name="Shape 119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120" name="Shape 120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обеспечения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сохранности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b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</a:b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должны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максимальное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количество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реализовать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свое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недвижимое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имущество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внести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деньги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«</a:t>
              </a:r>
              <a:r>
                <a:rPr lang="ru-RU"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безопасный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счет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5" name="Shape 125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127" name="Picture 127"/>
          <p:cNvPicPr/>
          <p:nvPr/>
        </p:nvPicPr>
        <p:blipFill>
          <a:blip r:embed="rId4"/>
          <a:stretch/>
        </p:blipFill>
        <p:spPr>
          <a:xfrm>
            <a:off x="540991" y="3775751"/>
            <a:ext cx="406400" cy="406400"/>
          </a:xfrm>
          <a:prstGeom prst="rect">
            <a:avLst/>
          </a:prstGeom>
        </p:spPr>
      </p:pic>
      <p:pic>
        <p:nvPicPr>
          <p:cNvPr id="129" name="Picture 129"/>
          <p:cNvPicPr/>
          <p:nvPr/>
        </p:nvPicPr>
        <p:blipFill>
          <a:blip r:embed="rId5"/>
          <a:stretch/>
        </p:blipFill>
        <p:spPr>
          <a:xfrm>
            <a:off x="540991" y="5503054"/>
            <a:ext cx="406400" cy="406400"/>
          </a:xfrm>
          <a:prstGeom prst="rect">
            <a:avLst/>
          </a:prstGeom>
        </p:spPr>
      </p:pic>
      <p:pic>
        <p:nvPicPr>
          <p:cNvPr id="131" name="Picture 131"/>
          <p:cNvPicPr/>
          <p:nvPr/>
        </p:nvPicPr>
        <p:blipFill>
          <a:blip r:embed="rId6"/>
          <a:stretch/>
        </p:blipFill>
        <p:spPr>
          <a:xfrm>
            <a:off x="540991" y="2133765"/>
            <a:ext cx="406400" cy="406400"/>
          </a:xfrm>
          <a:prstGeom prst="rect">
            <a:avLst/>
          </a:prstGeom>
        </p:spPr>
      </p:pic>
      <p:pic>
        <p:nvPicPr>
          <p:cNvPr id="133" name="Picture 133"/>
          <p:cNvPicPr/>
          <p:nvPr/>
        </p:nvPicPr>
        <p:blipFill>
          <a:blip r:embed="rId7"/>
          <a:stretch/>
        </p:blipFill>
        <p:spPr>
          <a:xfrm>
            <a:off x="6096000" y="2484032"/>
            <a:ext cx="406400" cy="406400"/>
          </a:xfrm>
          <a:prstGeom prst="rect">
            <a:avLst/>
          </a:prstGeom>
        </p:spPr>
      </p:pic>
      <p:pic>
        <p:nvPicPr>
          <p:cNvPr id="135" name="Picture 135"/>
          <p:cNvPicPr/>
          <p:nvPr/>
        </p:nvPicPr>
        <p:blipFill>
          <a:blip r:embed="rId8"/>
          <a:stretch/>
        </p:blipFill>
        <p:spPr>
          <a:xfrm>
            <a:off x="6096000" y="3676925"/>
            <a:ext cx="406400" cy="406400"/>
          </a:xfrm>
          <a:prstGeom prst="rect">
            <a:avLst/>
          </a:prstGeom>
        </p:spPr>
      </p:pic>
      <p:pic>
        <p:nvPicPr>
          <p:cNvPr id="137" name="Picture 137"/>
          <p:cNvPicPr/>
          <p:nvPr/>
        </p:nvPicPr>
        <p:blipFill>
          <a:blip r:embed="rId9"/>
          <a:stretch/>
        </p:blipFill>
        <p:spPr>
          <a:xfrm>
            <a:off x="6096000" y="5289844"/>
            <a:ext cx="406400" cy="406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" y="188601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1" name="Shape 141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4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2691090" y="108838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ЗВОНКИ / СООБЩЕНИЯ </a:t>
            </a:r>
            <a:b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</a:br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ИЗ «СЛУЖБЫ БЕЗОПАСНОСТИ БАНКА»</a:t>
            </a:r>
          </a:p>
        </p:txBody>
      </p:sp>
      <p:sp>
        <p:nvSpPr>
          <p:cNvPr id="143" name="Shape 143"/>
          <p:cNvSpPr/>
          <p:nvPr/>
        </p:nvSpPr>
        <p:spPr>
          <a:xfrm>
            <a:off x="6541602" y="2357373"/>
            <a:ext cx="5162454" cy="34163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отвечайте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звонки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с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неизвестных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номеров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звонящего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149" name="Picture 149"/>
          <p:cNvPicPr/>
          <p:nvPr/>
        </p:nvPicPr>
        <p:blipFill>
          <a:blip r:embed="rId4"/>
          <a:stretch/>
        </p:blipFill>
        <p:spPr>
          <a:xfrm>
            <a:off x="6096000" y="2484032"/>
            <a:ext cx="406400" cy="406400"/>
          </a:xfrm>
          <a:prstGeom prst="rect">
            <a:avLst/>
          </a:prstGeom>
        </p:spPr>
      </p:pic>
      <p:pic>
        <p:nvPicPr>
          <p:cNvPr id="151" name="Picture 151"/>
          <p:cNvPicPr/>
          <p:nvPr/>
        </p:nvPicPr>
        <p:blipFill>
          <a:blip r:embed="rId5"/>
          <a:stretch/>
        </p:blipFill>
        <p:spPr>
          <a:xfrm>
            <a:off x="6096000" y="3676925"/>
            <a:ext cx="406400" cy="406400"/>
          </a:xfrm>
          <a:prstGeom prst="rect">
            <a:avLst/>
          </a:prstGeom>
        </p:spPr>
      </p:pic>
      <p:pic>
        <p:nvPicPr>
          <p:cNvPr id="153" name="Picture 153"/>
          <p:cNvPicPr/>
          <p:nvPr/>
        </p:nvPicPr>
        <p:blipFill>
          <a:blip r:embed="rId6"/>
          <a:stretch/>
        </p:blipFill>
        <p:spPr>
          <a:xfrm>
            <a:off x="6096000" y="5289844"/>
            <a:ext cx="406400" cy="406400"/>
          </a:xfrm>
          <a:prstGeom prst="rect">
            <a:avLst/>
          </a:prstGeom>
        </p:spPr>
      </p:pic>
      <p:grpSp>
        <p:nvGrpSpPr>
          <p:cNvPr id="154" name="Shape 154"/>
          <p:cNvGrpSpPr/>
          <p:nvPr/>
        </p:nvGrpSpPr>
        <p:grpSpPr>
          <a:xfrm>
            <a:off x="444503" y="3517286"/>
            <a:ext cx="5333828" cy="923330"/>
            <a:chOff x="0" y="0"/>
            <a:chExt cx="5333828" cy="923330"/>
          </a:xfrm>
        </p:grpSpPr>
        <p:sp>
          <p:nvSpPr>
            <p:cNvPr id="155" name="Shape 155"/>
            <p:cNvSpPr/>
            <p:nvPr/>
          </p:nvSpPr>
          <p:spPr>
            <a:xfrm>
              <a:off x="746773" y="0"/>
              <a:ext cx="4587055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мошенниками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осуществляются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попытки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хищения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денежных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средств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с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Ваших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счетов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57" name="Shape 157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158" name="Shape 158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обеспечения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сохранности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b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</a:b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должны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максимальное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количество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реализовать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свое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недвижимое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имущество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внести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деньги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«</a:t>
              </a:r>
              <a:r>
                <a:rPr lang="ru-RU"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безопасный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счет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1" name="Picture 161"/>
          <p:cNvPicPr/>
          <p:nvPr/>
        </p:nvPicPr>
        <p:blipFill>
          <a:blip r:embed="rId7"/>
          <a:stretch/>
        </p:blipFill>
        <p:spPr>
          <a:xfrm>
            <a:off x="540991" y="3775751"/>
            <a:ext cx="406400" cy="406400"/>
          </a:xfrm>
          <a:prstGeom prst="rect">
            <a:avLst/>
          </a:prstGeom>
        </p:spPr>
      </p:pic>
      <p:pic>
        <p:nvPicPr>
          <p:cNvPr id="163" name="Picture 163"/>
          <p:cNvPicPr/>
          <p:nvPr/>
        </p:nvPicPr>
        <p:blipFill>
          <a:blip r:embed="rId8"/>
          <a:stretch/>
        </p:blipFill>
        <p:spPr>
          <a:xfrm>
            <a:off x="540991" y="5503054"/>
            <a:ext cx="406400" cy="406400"/>
          </a:xfrm>
          <a:prstGeom prst="rect">
            <a:avLst/>
          </a:prstGeom>
        </p:spPr>
      </p:pic>
      <p:grpSp>
        <p:nvGrpSpPr>
          <p:cNvPr id="164" name="Shape 164"/>
          <p:cNvGrpSpPr/>
          <p:nvPr/>
        </p:nvGrpSpPr>
        <p:grpSpPr>
          <a:xfrm>
            <a:off x="444503" y="1764413"/>
            <a:ext cx="5333827" cy="1200329"/>
            <a:chOff x="0" y="0"/>
            <a:chExt cx="5333827" cy="1200329"/>
          </a:xfrm>
        </p:grpSpPr>
        <p:sp>
          <p:nvSpPr>
            <p:cNvPr id="165" name="Shape 165"/>
            <p:cNvSpPr/>
            <p:nvPr/>
          </p:nvSpPr>
          <p:spPr>
            <a:xfrm>
              <a:off x="746772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неизвестного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номера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имени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службы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безопасности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банка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/>
              </a:r>
              <a:b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</a:b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(ЦБ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lang="ru-RU" sz="1800" dirty="0" smtClean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другого банка</a:t>
              </a:r>
              <a:r>
                <a:rPr sz="1800" dirty="0" smtClean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)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поступает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/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звонок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270526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68" name="Picture 168"/>
          <p:cNvPicPr/>
          <p:nvPr/>
        </p:nvPicPr>
        <p:blipFill>
          <a:blip r:embed="rId9"/>
          <a:stretch/>
        </p:blipFill>
        <p:spPr>
          <a:xfrm>
            <a:off x="540991" y="2133765"/>
            <a:ext cx="406400" cy="406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1" y="179520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1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72" name="Shape 172"/>
          <p:cNvSpPr/>
          <p:nvPr/>
        </p:nvSpPr>
        <p:spPr>
          <a:xfrm>
            <a:off x="5925726" y="1517530"/>
            <a:ext cx="5915754" cy="4948699"/>
          </a:xfrm>
          <a:prstGeom prst="roundRect">
            <a:avLst>
              <a:gd name="adj" fmla="val 6335"/>
            </a:avLst>
          </a:prstGeom>
          <a:solidFill>
            <a:srgbClr val="0070C0">
              <a:alpha val="54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950324" y="194577"/>
            <a:ext cx="9241676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УСТАНОВКА ВРЕДОНОСНОГО </a:t>
            </a:r>
            <a:b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</a:br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ПРОГРАММНОГО ОБЕСПЕЧЕНИЯ</a:t>
            </a:r>
          </a:p>
        </p:txBody>
      </p:sp>
      <p:sp>
        <p:nvSpPr>
          <p:cNvPr id="174" name="Shape 174"/>
          <p:cNvSpPr/>
          <p:nvPr/>
        </p:nvSpPr>
        <p:spPr>
          <a:xfrm>
            <a:off x="6522343" y="2526689"/>
            <a:ext cx="5162454" cy="393954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устанавливайте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программы</a:t>
            </a:r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просьбе</a:t>
            </a:r>
            <a:r>
              <a:rPr sz="18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3-х </a:t>
            </a:r>
            <a:r>
              <a:rPr sz="18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лиц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телефон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7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звонящего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180" name="Picture 180"/>
          <p:cNvPicPr/>
          <p:nvPr/>
        </p:nvPicPr>
        <p:blipFill>
          <a:blip r:embed="rId4"/>
          <a:stretch/>
        </p:blipFill>
        <p:spPr>
          <a:xfrm>
            <a:off x="6096000" y="2577342"/>
            <a:ext cx="406400" cy="406400"/>
          </a:xfrm>
          <a:prstGeom prst="rect">
            <a:avLst/>
          </a:prstGeom>
        </p:spPr>
      </p:pic>
      <p:pic>
        <p:nvPicPr>
          <p:cNvPr id="182" name="Picture 182"/>
          <p:cNvPicPr/>
          <p:nvPr/>
        </p:nvPicPr>
        <p:blipFill>
          <a:blip r:embed="rId5"/>
          <a:stretch/>
        </p:blipFill>
        <p:spPr>
          <a:xfrm>
            <a:off x="6096000" y="3864191"/>
            <a:ext cx="406400" cy="406400"/>
          </a:xfrm>
          <a:prstGeom prst="rect">
            <a:avLst/>
          </a:prstGeom>
        </p:spPr>
      </p:pic>
      <p:pic>
        <p:nvPicPr>
          <p:cNvPr id="184" name="Picture 184"/>
          <p:cNvPicPr/>
          <p:nvPr/>
        </p:nvPicPr>
        <p:blipFill>
          <a:blip r:embed="rId6"/>
          <a:stretch/>
        </p:blipFill>
        <p:spPr>
          <a:xfrm>
            <a:off x="6096000" y="5454031"/>
            <a:ext cx="406400" cy="406400"/>
          </a:xfrm>
          <a:prstGeom prst="rect">
            <a:avLst/>
          </a:prstGeom>
        </p:spPr>
      </p:pic>
      <p:grpSp>
        <p:nvGrpSpPr>
          <p:cNvPr id="185" name="Shape 185"/>
          <p:cNvGrpSpPr/>
          <p:nvPr/>
        </p:nvGrpSpPr>
        <p:grpSpPr>
          <a:xfrm>
            <a:off x="444502" y="1751273"/>
            <a:ext cx="5333828" cy="923329"/>
            <a:chOff x="0" y="0"/>
            <a:chExt cx="5333828" cy="923329"/>
          </a:xfrm>
        </p:grpSpPr>
        <p:sp>
          <p:nvSpPr>
            <p:cNvPr id="186" name="Shape 186"/>
            <p:cNvSpPr/>
            <p:nvPr/>
          </p:nvSpPr>
          <p:spPr>
            <a:xfrm>
              <a:off x="746773" y="0"/>
              <a:ext cx="4587055" cy="923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мошенниками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осуществляются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попытки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хищения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денежных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средств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с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Ваших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счетов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89" name="Picture 189"/>
          <p:cNvPicPr/>
          <p:nvPr/>
        </p:nvPicPr>
        <p:blipFill>
          <a:blip r:embed="rId7"/>
          <a:stretch/>
        </p:blipFill>
        <p:spPr>
          <a:xfrm>
            <a:off x="540990" y="2009739"/>
            <a:ext cx="406400" cy="406400"/>
          </a:xfrm>
          <a:prstGeom prst="rect">
            <a:avLst/>
          </a:prstGeom>
        </p:spPr>
      </p:pic>
      <p:grpSp>
        <p:nvGrpSpPr>
          <p:cNvPr id="190" name="Shape 190"/>
          <p:cNvGrpSpPr/>
          <p:nvPr/>
        </p:nvGrpSpPr>
        <p:grpSpPr>
          <a:xfrm>
            <a:off x="444502" y="3264027"/>
            <a:ext cx="5333828" cy="1200329"/>
            <a:chOff x="0" y="0"/>
            <a:chExt cx="5333828" cy="1200329"/>
          </a:xfrm>
        </p:grpSpPr>
        <p:sp>
          <p:nvSpPr>
            <p:cNvPr id="191" name="Shape 191"/>
            <p:cNvSpPr/>
            <p:nvPr/>
          </p:nvSpPr>
          <p:spPr>
            <a:xfrm>
              <a:off x="746773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предотвращения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попытки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хищения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денежных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средств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необходимо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самостоятельно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установить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специальную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программу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телефон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0" y="226981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444503" y="4967590"/>
            <a:ext cx="5333827" cy="1477328"/>
            <a:chOff x="0" y="0"/>
            <a:chExt cx="5333827" cy="1477328"/>
          </a:xfrm>
        </p:grpSpPr>
        <p:sp>
          <p:nvSpPr>
            <p:cNvPr id="194" name="Shape 194"/>
            <p:cNvSpPr/>
            <p:nvPr/>
          </p:nvSpPr>
          <p:spPr>
            <a:xfrm>
              <a:off x="746772" y="0"/>
              <a:ext cx="4587055" cy="1477328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Для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обеспечения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сохранности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b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</a:b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должны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максимальное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количество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кредитов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реализовать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свое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недвижимое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имущество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внести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деньги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«</a:t>
              </a:r>
              <a:r>
                <a:rPr lang="ru-RU"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безопасный</a:t>
              </a:r>
              <a:r>
                <a:rPr sz="1800" b="1" dirty="0" smtClean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счет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43663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97" name="Picture 197"/>
          <p:cNvPicPr/>
          <p:nvPr/>
        </p:nvPicPr>
        <p:blipFill>
          <a:blip r:embed="rId8"/>
          <a:stretch/>
        </p:blipFill>
        <p:spPr>
          <a:xfrm>
            <a:off x="540991" y="5503054"/>
            <a:ext cx="406400" cy="406400"/>
          </a:xfrm>
          <a:prstGeom prst="rect">
            <a:avLst/>
          </a:prstGeom>
        </p:spPr>
      </p:pic>
      <p:pic>
        <p:nvPicPr>
          <p:cNvPr id="199" name="Picture 199"/>
          <p:cNvPicPr/>
          <p:nvPr/>
        </p:nvPicPr>
        <p:blipFill>
          <a:blip r:embed="rId9"/>
          <a:stretch/>
        </p:blipFill>
        <p:spPr>
          <a:xfrm>
            <a:off x="540990" y="3574823"/>
            <a:ext cx="406400" cy="406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2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03" name="Shape 203"/>
          <p:cNvSpPr/>
          <p:nvPr/>
        </p:nvSpPr>
        <p:spPr>
          <a:xfrm>
            <a:off x="5925726" y="1517530"/>
            <a:ext cx="5915754" cy="5096630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691090" y="88855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ЗВОНОК / СООБЩЕНИЕ </a:t>
            </a:r>
            <a:b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</a:br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ОТ «БЛИЗКОГО РОДСТВЕННИКА»</a:t>
            </a:r>
          </a:p>
        </p:txBody>
      </p:sp>
      <p:sp>
        <p:nvSpPr>
          <p:cNvPr id="208" name="Shape 208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grpSp>
        <p:nvGrpSpPr>
          <p:cNvPr id="209" name="Shape 209"/>
          <p:cNvGrpSpPr/>
          <p:nvPr/>
        </p:nvGrpSpPr>
        <p:grpSpPr>
          <a:xfrm>
            <a:off x="363539" y="3141647"/>
            <a:ext cx="5333828" cy="1200329"/>
            <a:chOff x="0" y="0"/>
            <a:chExt cx="5333828" cy="1200329"/>
          </a:xfrm>
        </p:grpSpPr>
        <p:sp>
          <p:nvSpPr>
            <p:cNvPr id="210" name="Shape 210"/>
            <p:cNvSpPr/>
            <p:nvPr/>
          </p:nvSpPr>
          <p:spPr>
            <a:xfrm>
              <a:off x="746773" y="0"/>
              <a:ext cx="4587055" cy="1200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неизвестного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номера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звонит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близкий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родственник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говорит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он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она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попал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/а 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неприятную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ситуацию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срочно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нужны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деньги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280473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3" name="Picture 213"/>
          <p:cNvPicPr/>
          <p:nvPr/>
        </p:nvPicPr>
        <p:blipFill>
          <a:blip r:embed="rId4"/>
          <a:stretch/>
        </p:blipFill>
        <p:spPr>
          <a:xfrm>
            <a:off x="460027" y="3520946"/>
            <a:ext cx="406399" cy="406400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>
            <a:off x="6541602" y="2293491"/>
            <a:ext cx="5162454" cy="424731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своим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родственником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от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которого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якобы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поступило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сообщение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известному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Вам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номеру</a:t>
            </a:r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/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звонящего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pic>
        <p:nvPicPr>
          <p:cNvPr id="216" name="Picture 216"/>
          <p:cNvPicPr/>
          <p:nvPr/>
        </p:nvPicPr>
        <p:blipFill>
          <a:blip r:embed="rId5"/>
          <a:stretch/>
        </p:blipFill>
        <p:spPr>
          <a:xfrm>
            <a:off x="6096000" y="2550760"/>
            <a:ext cx="406400" cy="406400"/>
          </a:xfrm>
          <a:prstGeom prst="rect">
            <a:avLst/>
          </a:prstGeom>
        </p:spPr>
      </p:pic>
      <p:pic>
        <p:nvPicPr>
          <p:cNvPr id="218" name="Picture 218"/>
          <p:cNvPicPr/>
          <p:nvPr/>
        </p:nvPicPr>
        <p:blipFill>
          <a:blip r:embed="rId6"/>
          <a:stretch/>
        </p:blipFill>
        <p:spPr>
          <a:xfrm>
            <a:off x="6096000" y="3900366"/>
            <a:ext cx="406400" cy="406400"/>
          </a:xfrm>
          <a:prstGeom prst="rect">
            <a:avLst/>
          </a:prstGeom>
        </p:spPr>
      </p:pic>
      <p:pic>
        <p:nvPicPr>
          <p:cNvPr id="220" name="Picture 220"/>
          <p:cNvPicPr/>
          <p:nvPr/>
        </p:nvPicPr>
        <p:blipFill>
          <a:blip r:embed="rId7"/>
          <a:stretch/>
        </p:blipFill>
        <p:spPr>
          <a:xfrm>
            <a:off x="6096000" y="5533684"/>
            <a:ext cx="406400" cy="406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23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4" name="Shape 224"/>
          <p:cNvSpPr/>
          <p:nvPr/>
        </p:nvSpPr>
        <p:spPr>
          <a:xfrm>
            <a:off x="5925726" y="1517530"/>
            <a:ext cx="5915754" cy="5096630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691090" y="168070"/>
            <a:ext cx="10886103" cy="1035308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9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ВЛОЖЕНИЕ ДЕНЕЖНЫХ СРЕДСТВ </a:t>
            </a:r>
          </a:p>
          <a:p>
            <a:pPr marL="0" indent="0" algn="l"/>
            <a:r>
              <a:rPr sz="29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В </a:t>
            </a:r>
            <a:r>
              <a:rPr lang="ru-RU" sz="2800" b="1" dirty="0" smtClean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ИНВЕСТИЦИИ</a:t>
            </a:r>
            <a:r>
              <a:rPr sz="2900" b="1" dirty="0" smtClean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/КРИПТОБИРЖУ</a:t>
            </a:r>
            <a:r>
              <a:rPr lang="ru-RU" sz="2900" b="1" dirty="0" smtClean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/АКЦИИ</a:t>
            </a:r>
            <a:r>
              <a:rPr sz="2900" b="1" dirty="0" smtClean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 </a:t>
            </a:r>
            <a:endParaRPr sz="2900" b="1" dirty="0">
              <a:solidFill>
                <a:srgbClr val="7EC3EE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grpSp>
        <p:nvGrpSpPr>
          <p:cNvPr id="230" name="Shape 230"/>
          <p:cNvGrpSpPr/>
          <p:nvPr/>
        </p:nvGrpSpPr>
        <p:grpSpPr>
          <a:xfrm>
            <a:off x="382901" y="2838675"/>
            <a:ext cx="5333828" cy="923329"/>
            <a:chOff x="0" y="0"/>
            <a:chExt cx="5333828" cy="923329"/>
          </a:xfrm>
        </p:grpSpPr>
        <p:sp>
          <p:nvSpPr>
            <p:cNvPr id="231" name="Shape 231"/>
            <p:cNvSpPr/>
            <p:nvPr/>
          </p:nvSpPr>
          <p:spPr>
            <a:xfrm>
              <a:off x="746773" y="0"/>
              <a:ext cx="4587055" cy="923329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убеждают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вносить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денежные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средства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под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предлогом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«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высокой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доходности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»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150736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33" name="Shape 233"/>
          <p:cNvSpPr/>
          <p:nvPr/>
        </p:nvSpPr>
        <p:spPr>
          <a:xfrm>
            <a:off x="6541602" y="2106166"/>
            <a:ext cx="5162454" cy="447814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внимание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основные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признаки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опасных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фин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организаций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:</a:t>
            </a:r>
          </a:p>
          <a:p>
            <a:pPr marL="0" indent="0" algn="l"/>
            <a:endParaRPr sz="15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Обещают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/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гарантируют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высокую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доходность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Отсутствует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лицензия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Центрального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банка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Агрессивная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реклама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Отсутствие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собственных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средств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и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дорогостоящих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активов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Организация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не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зарегистрирована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в РФ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Для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вывода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средств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требуют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внести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деньги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для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«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повышения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статуса</a:t>
            </a:r>
            <a:r>
              <a:rPr sz="15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».</a:t>
            </a:r>
          </a:p>
          <a:p>
            <a:pPr marL="0" indent="0" algn="l"/>
            <a:endParaRPr sz="15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Если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Вы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уже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вложили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деньги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5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пирамиду</a:t>
            </a:r>
            <a:r>
              <a:rPr sz="15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:</a:t>
            </a:r>
          </a:p>
          <a:p>
            <a:pPr marL="0" indent="0" algn="l"/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новых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переводов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;</a:t>
            </a:r>
          </a:p>
          <a:p>
            <a:pPr marL="0" indent="0" algn="l"/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Прекратите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общение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представителями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5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организации</a:t>
            </a:r>
            <a:r>
              <a:rPr sz="15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;</a:t>
            </a: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Напишите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заявление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в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полицию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;</a:t>
            </a:r>
          </a:p>
          <a:p>
            <a:pPr marL="0" indent="0" algn="l"/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Обратитесь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в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Федеральный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фонд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защиты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прав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вкладчиков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и </a:t>
            </a:r>
            <a:r>
              <a:rPr sz="1500" b="1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акционеров</a:t>
            </a:r>
            <a:r>
              <a:rPr sz="1500" b="1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.</a:t>
            </a:r>
            <a:endParaRPr sz="15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pic>
        <p:nvPicPr>
          <p:cNvPr id="235" name="Picture 235"/>
          <p:cNvPicPr/>
          <p:nvPr/>
        </p:nvPicPr>
        <p:blipFill>
          <a:blip r:embed="rId4"/>
          <a:stretch/>
        </p:blipFill>
        <p:spPr>
          <a:xfrm>
            <a:off x="491347" y="3097140"/>
            <a:ext cx="406399" cy="406400"/>
          </a:xfrm>
          <a:prstGeom prst="rect">
            <a:avLst/>
          </a:prstGeom>
        </p:spPr>
      </p:pic>
      <p:pic>
        <p:nvPicPr>
          <p:cNvPr id="237" name="Picture 237"/>
          <p:cNvPicPr/>
          <p:nvPr/>
        </p:nvPicPr>
        <p:blipFill>
          <a:blip r:embed="rId5"/>
          <a:stretch/>
        </p:blipFill>
        <p:spPr>
          <a:xfrm>
            <a:off x="6096000" y="5452199"/>
            <a:ext cx="406400" cy="406400"/>
          </a:xfrm>
          <a:prstGeom prst="rect">
            <a:avLst/>
          </a:prstGeom>
        </p:spPr>
      </p:pic>
      <p:pic>
        <p:nvPicPr>
          <p:cNvPr id="239" name="Picture 239"/>
          <p:cNvPicPr/>
          <p:nvPr/>
        </p:nvPicPr>
        <p:blipFill>
          <a:blip r:embed="rId6"/>
          <a:stretch/>
        </p:blipFill>
        <p:spPr>
          <a:xfrm>
            <a:off x="6096000" y="2176755"/>
            <a:ext cx="406400" cy="406400"/>
          </a:xfrm>
          <a:prstGeom prst="rect">
            <a:avLst/>
          </a:prstGeom>
        </p:spPr>
      </p:pic>
      <p:pic>
        <p:nvPicPr>
          <p:cNvPr id="241" name="Picture 241"/>
          <p:cNvPicPr/>
          <p:nvPr/>
        </p:nvPicPr>
        <p:blipFill>
          <a:blip r:embed="rId7"/>
          <a:stretch/>
        </p:blipFill>
        <p:spPr>
          <a:xfrm>
            <a:off x="6096000" y="3503540"/>
            <a:ext cx="406400" cy="406400"/>
          </a:xfrm>
          <a:prstGeom prst="rect">
            <a:avLst/>
          </a:prstGeom>
        </p:spPr>
      </p:pic>
      <p:grpSp>
        <p:nvGrpSpPr>
          <p:cNvPr id="242" name="Shape 242"/>
          <p:cNvGrpSpPr/>
          <p:nvPr/>
        </p:nvGrpSpPr>
        <p:grpSpPr>
          <a:xfrm>
            <a:off x="363539" y="4495027"/>
            <a:ext cx="5353190" cy="655337"/>
            <a:chOff x="0" y="0"/>
            <a:chExt cx="5353190" cy="655337"/>
          </a:xfrm>
        </p:grpSpPr>
        <p:sp>
          <p:nvSpPr>
            <p:cNvPr id="243" name="Shape 243"/>
            <p:cNvSpPr/>
            <p:nvPr/>
          </p:nvSpPr>
          <p:spPr>
            <a:xfrm>
              <a:off x="766135" y="0"/>
              <a:ext cx="4587055" cy="6463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позволяют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заработать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чтобы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завоевать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доверие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0" y="51284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6" name="Picture 246"/>
          <p:cNvPicPr/>
          <p:nvPr/>
        </p:nvPicPr>
        <p:blipFill>
          <a:blip r:embed="rId8"/>
          <a:stretch/>
        </p:blipFill>
        <p:spPr>
          <a:xfrm>
            <a:off x="460027" y="4645138"/>
            <a:ext cx="406399" cy="406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Picture 249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-2634" y="-38166"/>
            <a:ext cx="12192000" cy="6858000"/>
          </a:xfrm>
          <a:prstGeom prst="rect">
            <a:avLst/>
          </a:prstGeom>
        </p:spPr>
      </p:pic>
      <p:sp>
        <p:nvSpPr>
          <p:cNvPr id="250" name="Shape 250"/>
          <p:cNvSpPr/>
          <p:nvPr/>
        </p:nvSpPr>
        <p:spPr>
          <a:xfrm>
            <a:off x="5925726" y="1517530"/>
            <a:ext cx="5915754" cy="5096630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2691090" y="353891"/>
            <a:ext cx="10886103" cy="596086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САЙТ ЗНАКОМСТВ</a:t>
            </a:r>
          </a:p>
        </p:txBody>
      </p:sp>
      <p:sp>
        <p:nvSpPr>
          <p:cNvPr id="255" name="Shape 255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sp>
        <p:nvSpPr>
          <p:cNvPr id="256" name="Shape 256"/>
          <p:cNvSpPr/>
          <p:nvPr/>
        </p:nvSpPr>
        <p:spPr>
          <a:xfrm>
            <a:off x="6541602" y="2357373"/>
            <a:ext cx="5162454" cy="39703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Незамедлительно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прекратите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все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коммуникации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лицами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которые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Вам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обратились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не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отвечайте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звонки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с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неизвестных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номеров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b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сообщении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pic>
        <p:nvPicPr>
          <p:cNvPr id="258" name="Picture 258"/>
          <p:cNvPicPr/>
          <p:nvPr/>
        </p:nvPicPr>
        <p:blipFill>
          <a:blip r:embed="rId4"/>
          <a:stretch/>
        </p:blipFill>
        <p:spPr>
          <a:xfrm>
            <a:off x="6096000" y="2600872"/>
            <a:ext cx="406400" cy="406400"/>
          </a:xfrm>
          <a:prstGeom prst="rect">
            <a:avLst/>
          </a:prstGeom>
        </p:spPr>
      </p:pic>
      <p:pic>
        <p:nvPicPr>
          <p:cNvPr id="260" name="Picture 260"/>
          <p:cNvPicPr/>
          <p:nvPr/>
        </p:nvPicPr>
        <p:blipFill>
          <a:blip r:embed="rId5"/>
          <a:stretch/>
        </p:blipFill>
        <p:spPr>
          <a:xfrm>
            <a:off x="6096000" y="3988760"/>
            <a:ext cx="406400" cy="406400"/>
          </a:xfrm>
          <a:prstGeom prst="rect">
            <a:avLst/>
          </a:prstGeom>
        </p:spPr>
      </p:pic>
      <p:pic>
        <p:nvPicPr>
          <p:cNvPr id="262" name="Picture 262"/>
          <p:cNvPicPr/>
          <p:nvPr/>
        </p:nvPicPr>
        <p:blipFill>
          <a:blip r:embed="rId6"/>
          <a:stretch/>
        </p:blipFill>
        <p:spPr>
          <a:xfrm>
            <a:off x="6092634" y="5298156"/>
            <a:ext cx="406400" cy="406400"/>
          </a:xfrm>
          <a:prstGeom prst="rect">
            <a:avLst/>
          </a:prstGeom>
        </p:spPr>
      </p:pic>
      <p:grpSp>
        <p:nvGrpSpPr>
          <p:cNvPr id="263" name="Shape 263"/>
          <p:cNvGrpSpPr/>
          <p:nvPr/>
        </p:nvGrpSpPr>
        <p:grpSpPr>
          <a:xfrm>
            <a:off x="409170" y="2108126"/>
            <a:ext cx="5333828" cy="1754325"/>
            <a:chOff x="0" y="0"/>
            <a:chExt cx="5333828" cy="1754325"/>
          </a:xfrm>
        </p:grpSpPr>
        <p:sp>
          <p:nvSpPr>
            <p:cNvPr id="264" name="Shape 264"/>
            <p:cNvSpPr/>
            <p:nvPr/>
          </p:nvSpPr>
          <p:spPr>
            <a:xfrm>
              <a:off x="746773" y="0"/>
              <a:ext cx="4587055" cy="175432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процессе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общения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сайте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знакомств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поступают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звонки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просьбой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перевести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деньги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на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билеты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оплатить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пошлину</a:t>
              </a:r>
              <a:r>
                <a:rPr sz="1800" dirty="0">
                  <a:solidFill>
                    <a:srgbClr val="7EC3EE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дорогостоящий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«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подарок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»,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который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отправили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почте</a:t>
              </a:r>
              <a:endPara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582498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67" name="Picture 267"/>
          <p:cNvPicPr/>
          <p:nvPr/>
        </p:nvPicPr>
        <p:blipFill>
          <a:blip r:embed="rId7"/>
          <a:stretch/>
        </p:blipFill>
        <p:spPr>
          <a:xfrm>
            <a:off x="503775" y="2789451"/>
            <a:ext cx="406400" cy="406400"/>
          </a:xfrm>
          <a:prstGeom prst="rect">
            <a:avLst/>
          </a:prstGeom>
        </p:spPr>
      </p:pic>
      <p:grpSp>
        <p:nvGrpSpPr>
          <p:cNvPr id="268" name="Shape 268"/>
          <p:cNvGrpSpPr/>
          <p:nvPr/>
        </p:nvGrpSpPr>
        <p:grpSpPr>
          <a:xfrm>
            <a:off x="409170" y="4757932"/>
            <a:ext cx="5431420" cy="923330"/>
            <a:chOff x="0" y="0"/>
            <a:chExt cx="5431420" cy="923330"/>
          </a:xfrm>
        </p:grpSpPr>
        <p:sp>
          <p:nvSpPr>
            <p:cNvPr id="269" name="Shape 269"/>
            <p:cNvSpPr/>
            <p:nvPr/>
          </p:nvSpPr>
          <p:spPr>
            <a:xfrm>
              <a:off x="740431" y="0"/>
              <a:ext cx="4690988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Вас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убеждают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перевести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денежные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средства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под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предлогом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получения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посылки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или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личной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встречи</a:t>
              </a:r>
              <a:endParaRPr sz="18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0" y="1596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72" name="Picture 272"/>
          <p:cNvPicPr/>
          <p:nvPr/>
        </p:nvPicPr>
        <p:blipFill>
          <a:blip r:embed="rId8"/>
          <a:stretch/>
        </p:blipFill>
        <p:spPr>
          <a:xfrm>
            <a:off x="520401" y="5008634"/>
            <a:ext cx="406400" cy="406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5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76" name="Shape 276"/>
          <p:cNvSpPr/>
          <p:nvPr/>
        </p:nvSpPr>
        <p:spPr>
          <a:xfrm>
            <a:off x="5925726" y="1517530"/>
            <a:ext cx="5915754" cy="4927387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noFill/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2691090" y="88855"/>
            <a:ext cx="10886103" cy="1098054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УЧАСТИЕ В АКЦИЯХ </a:t>
            </a:r>
          </a:p>
          <a:p>
            <a:pPr marL="0" indent="0" algn="l"/>
            <a:r>
              <a:rPr sz="32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И ВЫПОЛНЕНИЕ ЗАДАНИЙ</a:t>
            </a:r>
          </a:p>
        </p:txBody>
      </p:sp>
      <p:sp>
        <p:nvSpPr>
          <p:cNvPr id="278" name="Shape 278"/>
          <p:cNvSpPr/>
          <p:nvPr/>
        </p:nvSpPr>
        <p:spPr>
          <a:xfrm>
            <a:off x="6541600" y="2220139"/>
            <a:ext cx="5162454" cy="39703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сообщайте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свои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персональные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данные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, 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частности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банковские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реквизиты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(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деньги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могут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украсть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)</a:t>
            </a: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0" indent="0" algn="l"/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совершайте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никаких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действий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b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банковских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операций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по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инструкциям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b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</a:b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сообщении</a:t>
            </a:r>
            <a:endParaRPr sz="1800" dirty="0">
              <a:solidFill>
                <a:schemeClr val="bg1"/>
              </a:solidFill>
              <a:latin typeface="SB Sans Display Light"/>
              <a:ea typeface="SB Sans Display Light"/>
              <a:cs typeface="SB Sans Display Light"/>
            </a:endParaRPr>
          </a:p>
          <a:p>
            <a:pPr marL="0" indent="0" algn="l"/>
            <a:endParaRPr sz="1800" b="1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При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возникновении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опасений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за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сохранность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ваших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денег</a:t>
            </a:r>
            <a:r>
              <a:rPr sz="1800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, </a:t>
            </a:r>
            <a:r>
              <a:rPr sz="1800" dirty="0" err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самостоятельно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свяжитесь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Банком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 номеру, который указан на оборотной стороне карты, </a:t>
            </a:r>
            <a:r>
              <a:rPr lang="ru-RU" dirty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в приложении банка </a:t>
            </a:r>
            <a:r>
              <a:rPr sz="1800" dirty="0" err="1" smtClean="0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rPr>
              <a:t>или</a:t>
            </a:r>
            <a:r>
              <a:rPr sz="1800" b="1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обратитесь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в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</a:t>
            </a:r>
            <a:r>
              <a:rPr sz="1800" b="1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sz="1800" b="1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офис</a:t>
            </a:r>
            <a:endParaRPr sz="18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pic>
        <p:nvPicPr>
          <p:cNvPr id="284" name="Picture 284"/>
          <p:cNvPicPr/>
          <p:nvPr/>
        </p:nvPicPr>
        <p:blipFill>
          <a:blip r:embed="rId4"/>
          <a:stretch/>
        </p:blipFill>
        <p:spPr>
          <a:xfrm>
            <a:off x="6096000" y="2739731"/>
            <a:ext cx="406400" cy="406400"/>
          </a:xfrm>
          <a:prstGeom prst="rect">
            <a:avLst/>
          </a:prstGeom>
        </p:spPr>
      </p:pic>
      <p:pic>
        <p:nvPicPr>
          <p:cNvPr id="286" name="Picture 286"/>
          <p:cNvPicPr/>
          <p:nvPr/>
        </p:nvPicPr>
        <p:blipFill>
          <a:blip r:embed="rId5"/>
          <a:stretch/>
        </p:blipFill>
        <p:spPr>
          <a:xfrm>
            <a:off x="6096000" y="3837303"/>
            <a:ext cx="406400" cy="406400"/>
          </a:xfrm>
          <a:prstGeom prst="rect">
            <a:avLst/>
          </a:prstGeom>
        </p:spPr>
      </p:pic>
      <p:pic>
        <p:nvPicPr>
          <p:cNvPr id="288" name="Picture 288"/>
          <p:cNvPicPr/>
          <p:nvPr/>
        </p:nvPicPr>
        <p:blipFill>
          <a:blip r:embed="rId6"/>
          <a:stretch/>
        </p:blipFill>
        <p:spPr>
          <a:xfrm>
            <a:off x="6096000" y="5141110"/>
            <a:ext cx="406400" cy="406400"/>
          </a:xfrm>
          <a:prstGeom prst="rect">
            <a:avLst/>
          </a:prstGeom>
        </p:spPr>
      </p:pic>
      <p:grpSp>
        <p:nvGrpSpPr>
          <p:cNvPr id="289" name="Shape 289"/>
          <p:cNvGrpSpPr/>
          <p:nvPr/>
        </p:nvGrpSpPr>
        <p:grpSpPr>
          <a:xfrm>
            <a:off x="444502" y="2499800"/>
            <a:ext cx="5333827" cy="646330"/>
            <a:chOff x="0" y="0"/>
            <a:chExt cx="5333827" cy="646330"/>
          </a:xfrm>
        </p:grpSpPr>
        <p:sp>
          <p:nvSpPr>
            <p:cNvPr id="290" name="Shape 290"/>
            <p:cNvSpPr/>
            <p:nvPr/>
          </p:nvSpPr>
          <p:spPr>
            <a:xfrm>
              <a:off x="746772" y="0"/>
              <a:ext cx="4587055" cy="646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объясняют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суть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работы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и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добиваются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пополнения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счета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0" y="13940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2" name="Shape 292"/>
          <p:cNvGrpSpPr/>
          <p:nvPr/>
        </p:nvGrpSpPr>
        <p:grpSpPr>
          <a:xfrm>
            <a:off x="444502" y="3687192"/>
            <a:ext cx="5353190" cy="646331"/>
            <a:chOff x="0" y="0"/>
            <a:chExt cx="5353190" cy="646331"/>
          </a:xfrm>
        </p:grpSpPr>
        <p:sp>
          <p:nvSpPr>
            <p:cNvPr id="293" name="Shape 293"/>
            <p:cNvSpPr/>
            <p:nvPr/>
          </p:nvSpPr>
          <p:spPr>
            <a:xfrm>
              <a:off x="766135" y="0"/>
              <a:ext cx="4587055" cy="6463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Вам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позволяют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заработать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чтобы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завоевать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доверие</a:t>
              </a:r>
              <a:endParaRPr sz="1800" dirty="0">
                <a:solidFill>
                  <a:srgbClr val="7EC3EE"/>
                </a:solidFill>
                <a:latin typeface="SB Sans Display Light"/>
                <a:ea typeface="SB Sans Display Light"/>
                <a:cs typeface="SB Sans Display Light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0" y="21139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95" name="Shape 295"/>
          <p:cNvGrpSpPr/>
          <p:nvPr/>
        </p:nvGrpSpPr>
        <p:grpSpPr>
          <a:xfrm>
            <a:off x="444502" y="4827442"/>
            <a:ext cx="5333827" cy="646331"/>
            <a:chOff x="0" y="0"/>
            <a:chExt cx="5333827" cy="646331"/>
          </a:xfrm>
        </p:grpSpPr>
        <p:sp>
          <p:nvSpPr>
            <p:cNvPr id="296" name="Shape 296"/>
            <p:cNvSpPr/>
            <p:nvPr/>
          </p:nvSpPr>
          <p:spPr>
            <a:xfrm>
              <a:off x="746772" y="0"/>
              <a:ext cx="4587055" cy="64633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Мошенники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выманивают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деньги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–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столько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сколько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могут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0" y="11641"/>
              <a:ext cx="599376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99" name="Picture 299"/>
          <p:cNvPicPr/>
          <p:nvPr/>
        </p:nvPicPr>
        <p:blipFill>
          <a:blip r:embed="rId7"/>
          <a:stretch/>
        </p:blipFill>
        <p:spPr>
          <a:xfrm>
            <a:off x="540990" y="4937910"/>
            <a:ext cx="406400" cy="406400"/>
          </a:xfrm>
          <a:prstGeom prst="rect">
            <a:avLst/>
          </a:prstGeom>
        </p:spPr>
      </p:pic>
      <p:pic>
        <p:nvPicPr>
          <p:cNvPr id="301" name="Picture 301"/>
          <p:cNvPicPr/>
          <p:nvPr/>
        </p:nvPicPr>
        <p:blipFill>
          <a:blip r:embed="rId8"/>
          <a:stretch/>
        </p:blipFill>
        <p:spPr>
          <a:xfrm>
            <a:off x="540990" y="2619765"/>
            <a:ext cx="406400" cy="406400"/>
          </a:xfrm>
          <a:prstGeom prst="rect">
            <a:avLst/>
          </a:prstGeom>
        </p:spPr>
      </p:pic>
      <p:pic>
        <p:nvPicPr>
          <p:cNvPr id="303" name="Picture 303"/>
          <p:cNvPicPr/>
          <p:nvPr/>
        </p:nvPicPr>
        <p:blipFill>
          <a:blip r:embed="rId9"/>
          <a:stretch/>
        </p:blipFill>
        <p:spPr>
          <a:xfrm>
            <a:off x="540990" y="3798898"/>
            <a:ext cx="406400" cy="406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15283"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07" name="Shape 307"/>
          <p:cNvSpPr/>
          <p:nvPr/>
        </p:nvSpPr>
        <p:spPr>
          <a:xfrm>
            <a:off x="5925726" y="1517530"/>
            <a:ext cx="5915754" cy="5096630"/>
          </a:xfrm>
          <a:prstGeom prst="roundRect">
            <a:avLst>
              <a:gd name="adj" fmla="val 6335"/>
            </a:avLst>
          </a:prstGeom>
          <a:solidFill>
            <a:srgbClr val="0070C0">
              <a:alpha val="50000"/>
            </a:srgbClr>
          </a:solidFill>
          <a:ln w="47625"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  <a:lin ang="5400000" scaled="1"/>
            </a:gradFill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0" i="0" u="none" strike="noStrike" cap="none" spc="0" baseline="0">
              <a:solidFill>
                <a:srgbClr val="FFFFFF"/>
              </a:solidFill>
              <a:latin typeface="SB Sans Display Semibold"/>
              <a:ea typeface="SB Sans Display Semibold"/>
              <a:cs typeface="SB Sans Display Semibold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2691090" y="88855"/>
            <a:ext cx="10886103" cy="1223546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4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ВЗЛОМ АККАУНТОВ В МЕССЕНДЖЕРАХ/СОЦИАЛЬНЫХ </a:t>
            </a:r>
          </a:p>
          <a:p>
            <a:pPr marL="0" indent="0" algn="l"/>
            <a:r>
              <a:rPr sz="24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СЕТЯХ – РАССЫЛКА СООБЩЕНИЙ С ПРОСЬБОЙ </a:t>
            </a:r>
          </a:p>
          <a:p>
            <a:pPr marL="0" indent="0" algn="l"/>
            <a:r>
              <a:rPr sz="2400" b="1" dirty="0">
                <a:solidFill>
                  <a:srgbClr val="7EC3EE"/>
                </a:solidFill>
                <a:latin typeface="SB Sans Display"/>
                <a:ea typeface="SB Sans Display"/>
                <a:cs typeface="SB Sans Display"/>
              </a:rPr>
              <a:t>ПЕРЕВОДА ДЕНЕГ В ДОЛГ</a:t>
            </a:r>
          </a:p>
        </p:txBody>
      </p:sp>
      <p:sp>
        <p:nvSpPr>
          <p:cNvPr id="312" name="Shape 312"/>
          <p:cNvSpPr/>
          <p:nvPr/>
        </p:nvSpPr>
        <p:spPr>
          <a:xfrm>
            <a:off x="6261005" y="1624053"/>
            <a:ext cx="10886101" cy="596085"/>
          </a:xfrm>
          <a:prstGeom prst="roundRect">
            <a:avLst>
              <a:gd name="adj" fmla="val 3398"/>
            </a:avLst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200" b="1" dirty="0">
                <a:solidFill>
                  <a:srgbClr val="A6EDF4"/>
                </a:solidFill>
                <a:latin typeface="SB Sans Display"/>
                <a:ea typeface="SB Sans Display"/>
                <a:cs typeface="SB Sans Display"/>
              </a:rPr>
              <a:t>ЧТО ДЕЛАТЬ?</a:t>
            </a:r>
          </a:p>
        </p:txBody>
      </p:sp>
      <p:grpSp>
        <p:nvGrpSpPr>
          <p:cNvPr id="313" name="Shape 313"/>
          <p:cNvGrpSpPr/>
          <p:nvPr/>
        </p:nvGrpSpPr>
        <p:grpSpPr>
          <a:xfrm>
            <a:off x="430623" y="3019272"/>
            <a:ext cx="5413408" cy="1754325"/>
            <a:chOff x="0" y="0"/>
            <a:chExt cx="5413408" cy="1754325"/>
          </a:xfrm>
        </p:grpSpPr>
        <p:sp>
          <p:nvSpPr>
            <p:cNvPr id="314" name="Shape 314"/>
            <p:cNvSpPr/>
            <p:nvPr/>
          </p:nvSpPr>
          <p:spPr>
            <a:xfrm>
              <a:off x="826353" y="0"/>
              <a:ext cx="4587055" cy="1754325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аккаунт</a:t>
              </a:r>
              <a:r>
                <a:rPr sz="1800" b="1" dirty="0">
                  <a:solidFill>
                    <a:srgbClr val="20E5A5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или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Вашего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друга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/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родственника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взламывают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.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Мошенники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используя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специальное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ПО,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совершают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массовую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рассылку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dirty="0" err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сообщений</a:t>
              </a:r>
              <a:r>
                <a:rPr sz="1800" dirty="0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 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с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просьбой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о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помощи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b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</a:b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(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дать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денег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 в </a:t>
              </a:r>
              <a:r>
                <a:rPr sz="1800" b="1" dirty="0" err="1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долг</a:t>
              </a:r>
              <a:r>
                <a:rPr sz="1800" b="1" dirty="0">
                  <a:solidFill>
                    <a:srgbClr val="7EC3EE"/>
                  </a:solidFill>
                  <a:latin typeface="SB Sans Display"/>
                  <a:ea typeface="SB Sans Display"/>
                  <a:cs typeface="SB Sans Display"/>
                </a:rPr>
                <a:t>)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568936"/>
              <a:ext cx="599375" cy="60405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rgbClr val="00B0F0"/>
                </a:gs>
              </a:gsLst>
            </a:gradFill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17" name="Picture 317"/>
          <p:cNvPicPr/>
          <p:nvPr/>
        </p:nvPicPr>
        <p:blipFill>
          <a:blip r:embed="rId4"/>
          <a:stretch/>
        </p:blipFill>
        <p:spPr>
          <a:xfrm>
            <a:off x="527111" y="3693235"/>
            <a:ext cx="406400" cy="406400"/>
          </a:xfrm>
          <a:prstGeom prst="rect">
            <a:avLst/>
          </a:prstGeom>
        </p:spPr>
      </p:pic>
      <p:grpSp>
        <p:nvGrpSpPr>
          <p:cNvPr id="318" name="Shape 318"/>
          <p:cNvGrpSpPr/>
          <p:nvPr/>
        </p:nvGrpSpPr>
        <p:grpSpPr>
          <a:xfrm>
            <a:off x="6089116" y="2326662"/>
            <a:ext cx="5614940" cy="3785651"/>
            <a:chOff x="0" y="0"/>
            <a:chExt cx="5614940" cy="3785651"/>
          </a:xfrm>
        </p:grpSpPr>
        <p:sp>
          <p:nvSpPr>
            <p:cNvPr id="319" name="Shape 319"/>
            <p:cNvSpPr/>
            <p:nvPr/>
          </p:nvSpPr>
          <p:spPr>
            <a:xfrm>
              <a:off x="452486" y="0"/>
              <a:ext cx="5162454" cy="3785651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marL="0" indent="0" algn="l"/>
              <a:r>
                <a:rPr sz="16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Не совершайте никаких переводов</a:t>
              </a:r>
              <a:r>
                <a:rPr sz="1600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, пока лично не убедитесь, что Вам написал Ваш знакомый</a:t>
              </a:r>
            </a:p>
            <a:p>
              <a:pPr marL="0" indent="0" algn="l"/>
              <a:endParaRPr sz="16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  <a:p>
              <a:pPr marL="0" indent="0" algn="l"/>
              <a:r>
                <a:rPr sz="16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Поменяйте пароли от социальных сетей и мессенджеров, </a:t>
              </a:r>
              <a:r>
                <a:rPr sz="16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если они очень простые (Имя/Фамилия, дата рождения, простые слова и т.д.)</a:t>
              </a:r>
            </a:p>
            <a:p>
              <a:pPr marL="0" indent="0" algn="l"/>
              <a:endParaRPr sz="16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6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Если Ваш аккаунт уже взломали, то </a:t>
              </a:r>
              <a:r>
                <a:rPr sz="16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немедленно восстановите его</a:t>
              </a:r>
            </a:p>
            <a:p>
              <a:pPr marL="0" indent="0" algn="l"/>
              <a:endParaRPr sz="1600" b="1">
                <a:solidFill>
                  <a:schemeClr val="bg1"/>
                </a:solidFill>
                <a:latin typeface="SB Sans Display Light"/>
                <a:ea typeface="SB Sans Display Light"/>
                <a:cs typeface="SB Sans Display Light"/>
              </a:endParaRPr>
            </a:p>
            <a:p>
              <a:pPr marL="0" indent="0" algn="l"/>
              <a:r>
                <a:rPr sz="1600" b="1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Незамедлительно уведомите своих родственников и знакомых, </a:t>
              </a:r>
              <a:r>
                <a:rPr sz="1600" b="1">
                  <a:solidFill>
                    <a:schemeClr val="bg1"/>
                  </a:solidFill>
                  <a:latin typeface="SB Sans Display Light"/>
                  <a:ea typeface="SB Sans Display Light"/>
                  <a:cs typeface="SB Sans Display Light"/>
                </a:rPr>
                <a:t>которым мошенники успели отправить сообщения, о взломе Вашего аккаунта</a:t>
              </a:r>
              <a:endParaRPr sz="16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endParaRPr>
            </a:p>
          </p:txBody>
        </p:sp>
        <p:pic>
          <p:nvPicPr>
            <p:cNvPr id="321" name="Picture 321"/>
            <p:cNvPicPr/>
            <p:nvPr/>
          </p:nvPicPr>
          <p:blipFill>
            <a:blip r:embed="rId5"/>
            <a:stretch/>
          </p:blipFill>
          <p:spPr>
            <a:xfrm>
              <a:off x="0" y="1029497"/>
              <a:ext cx="406400" cy="406400"/>
            </a:xfrm>
            <a:prstGeom prst="rect">
              <a:avLst/>
            </a:prstGeom>
          </p:spPr>
        </p:pic>
        <p:pic>
          <p:nvPicPr>
            <p:cNvPr id="323" name="Picture 323"/>
            <p:cNvPicPr/>
            <p:nvPr/>
          </p:nvPicPr>
          <p:blipFill>
            <a:blip r:embed="rId6"/>
            <a:stretch/>
          </p:blipFill>
          <p:spPr>
            <a:xfrm>
              <a:off x="0" y="2018332"/>
              <a:ext cx="406400" cy="406400"/>
            </a:xfrm>
            <a:prstGeom prst="rect">
              <a:avLst/>
            </a:prstGeom>
          </p:spPr>
        </p:pic>
        <p:pic>
          <p:nvPicPr>
            <p:cNvPr id="325" name="Picture 325"/>
            <p:cNvPicPr/>
            <p:nvPr/>
          </p:nvPicPr>
          <p:blipFill>
            <a:blip r:embed="rId7"/>
            <a:stretch/>
          </p:blipFill>
          <p:spPr>
            <a:xfrm>
              <a:off x="0" y="2978318"/>
              <a:ext cx="406400" cy="406400"/>
            </a:xfrm>
            <a:prstGeom prst="rect">
              <a:avLst/>
            </a:prstGeom>
          </p:spPr>
        </p:pic>
        <p:pic>
          <p:nvPicPr>
            <p:cNvPr id="327" name="Picture 327"/>
            <p:cNvPicPr/>
            <p:nvPr/>
          </p:nvPicPr>
          <p:blipFill>
            <a:blip r:embed="rId8"/>
            <a:stretch/>
          </p:blipFill>
          <p:spPr>
            <a:xfrm>
              <a:off x="0" y="83441"/>
              <a:ext cx="406400" cy="406400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" y="188936"/>
            <a:ext cx="1782796" cy="10232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235</TotalTime>
  <Words>995</Words>
  <Application>Microsoft Office PowerPoint</Application>
  <DocSecurity>0</DocSecurity>
  <PresentationFormat>Широкоэкранный</PresentationFormat>
  <Paragraphs>168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SB Sans Display</vt:lpstr>
      <vt:lpstr>SB Sans Display Light</vt:lpstr>
      <vt:lpstr>SB Sans Display Semibold</vt:lpstr>
      <vt:lpstr>Wingdings 3</vt:lpstr>
      <vt:lpstr>Ион (конференц-зал)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Крылова Дарья Сергеевна</cp:lastModifiedBy>
  <cp:revision>18</cp:revision>
  <dcterms:modified xsi:type="dcterms:W3CDTF">2024-04-18T07:53:20Z</dcterms:modified>
</cp:coreProperties>
</file>