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7" r:id="rId2"/>
    <p:sldId id="302" r:id="rId3"/>
    <p:sldId id="292" r:id="rId4"/>
    <p:sldId id="259" r:id="rId5"/>
    <p:sldId id="294" r:id="rId6"/>
    <p:sldId id="296" r:id="rId7"/>
    <p:sldId id="297" r:id="rId8"/>
    <p:sldId id="298" r:id="rId9"/>
    <p:sldId id="303" r:id="rId10"/>
    <p:sldId id="306" r:id="rId11"/>
    <p:sldId id="304" r:id="rId12"/>
    <p:sldId id="30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D9F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8" autoAdjust="0"/>
    <p:restoredTop sz="94660"/>
  </p:normalViewPr>
  <p:slideViewPr>
    <p:cSldViewPr>
      <p:cViewPr>
        <p:scale>
          <a:sx n="100" d="100"/>
          <a:sy n="100" d="100"/>
        </p:scale>
        <p:origin x="-93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AFD2B-B7BF-433B-AAE1-49B025A30C82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0C5E2-3926-4E3B-80E3-D36D78D9A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1CBBC04-4C66-4A59-972D-9D043DC1FDFB}" type="datetimeFigureOut">
              <a:rPr lang="ru-RU" smtClean="0"/>
              <a:pPr/>
              <a:t>12.07.2019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986FB5D-89B0-4597-A813-9F06B74C52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49747">
            <a:off x="2927350" y="3398838"/>
            <a:ext cx="3654425" cy="2633662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7448">
            <a:off x="3840163" y="3856038"/>
            <a:ext cx="3975100" cy="2281237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1153">
            <a:off x="6162675" y="3370263"/>
            <a:ext cx="2185988" cy="3084512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3213" y="1525588"/>
            <a:ext cx="8537575" cy="14414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900" b="1" dirty="0" smtClean="0">
                <a:solidFill>
                  <a:schemeClr val="tx1"/>
                </a:solidFill>
              </a:rPr>
              <a:t>ПРОЕКТ ВНЕСЕНИЯ ИЗМЕНЕНИЙ </a:t>
            </a:r>
            <a:br>
              <a:rPr lang="ru-RU" sz="2900" b="1" dirty="0" smtClean="0">
                <a:solidFill>
                  <a:schemeClr val="tx1"/>
                </a:solidFill>
              </a:rPr>
            </a:br>
            <a:r>
              <a:rPr lang="ru-RU" sz="2900" b="1" dirty="0" smtClean="0">
                <a:solidFill>
                  <a:schemeClr val="tx1"/>
                </a:solidFill>
              </a:rPr>
              <a:t>В ПРАВИЛА ЗЕМЛЕПОЛЬЗОВАНИЯ И ЗАСТРОЙКИ ГОРОДА ПЕРМИ (в части высотности и плотности)</a:t>
            </a:r>
          </a:p>
        </p:txBody>
      </p:sp>
      <p:pic>
        <p:nvPicPr>
          <p:cNvPr id="9222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39713"/>
            <a:ext cx="252095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Прямоугольник 12"/>
          <p:cNvSpPr>
            <a:spLocks noChangeArrowheads="1"/>
          </p:cNvSpPr>
          <p:nvPr/>
        </p:nvSpPr>
        <p:spPr bwMode="auto">
          <a:xfrm>
            <a:off x="4418013" y="292100"/>
            <a:ext cx="45720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 algn="r"/>
            <a:r>
              <a:rPr lang="ru-RU" sz="1000"/>
              <a:t>Комиссия по землепользованию и застройке города Перми</a:t>
            </a:r>
          </a:p>
        </p:txBody>
      </p:sp>
      <p:sp>
        <p:nvSpPr>
          <p:cNvPr id="9224" name="Прямоугольник 13"/>
          <p:cNvSpPr>
            <a:spLocks noChangeArrowheads="1"/>
          </p:cNvSpPr>
          <p:nvPr/>
        </p:nvSpPr>
        <p:spPr bwMode="auto">
          <a:xfrm>
            <a:off x="4367213" y="703263"/>
            <a:ext cx="457200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 algn="r"/>
            <a:r>
              <a:rPr lang="ru-RU" sz="1000"/>
              <a:t>Департамент градостроительства </a:t>
            </a:r>
          </a:p>
          <a:p>
            <a:pPr algn="r"/>
            <a:r>
              <a:rPr lang="ru-RU" sz="1000"/>
              <a:t>и архитектуры администрации города Перми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1153">
            <a:off x="6059488" y="3421063"/>
            <a:ext cx="2185987" cy="308610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2548" t="8006" r="5223" b="18956"/>
          <a:stretch>
            <a:fillRect/>
          </a:stretch>
        </p:blipFill>
        <p:spPr bwMode="auto">
          <a:xfrm>
            <a:off x="323528" y="2060848"/>
            <a:ext cx="5539273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Фрагмент карты градостроительного зонирования,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предлагаемый в рамках публичных слушаний 05.07.2019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6309320"/>
            <a:ext cx="78082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содержит дифференцированный коэффициент плотности - в зависимости от СТН согласно положениям ГП</a:t>
            </a:r>
            <a:endParaRPr lang="ru-RU" sz="1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t="2246" r="78566" b="2320"/>
          <a:stretch>
            <a:fillRect/>
          </a:stretch>
        </p:blipFill>
        <p:spPr bwMode="auto">
          <a:xfrm>
            <a:off x="7066018" y="620688"/>
            <a:ext cx="1806977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23256" t="10964" r="16941" b="18553"/>
          <a:stretch>
            <a:fillRect/>
          </a:stretch>
        </p:blipFill>
        <p:spPr bwMode="auto">
          <a:xfrm>
            <a:off x="3203848" y="764704"/>
            <a:ext cx="3888432" cy="32403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23528" y="548681"/>
          <a:ext cx="8568952" cy="3344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461033">
                <a:tc>
                  <a:txBody>
                    <a:bodyPr/>
                    <a:lstStyle/>
                    <a:p>
                      <a:pPr marL="1588" marR="0" lvl="0" indent="-1588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30350" algn="l"/>
                        </a:tabLst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ПОЛОЖЕНИЯ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ПО ПРОЦЕДУРЕ ИЗМЕНЕНИЯ ПАРАМЕТРОВ ПЗЗ</a:t>
                      </a:r>
                      <a:endParaRPr lang="ru-RU" sz="1800" b="1" u="sng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74735">
                <a:tc>
                  <a:txBody>
                    <a:bodyPr/>
                    <a:lstStyle/>
                    <a:p>
                      <a:pPr indent="3917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Превышение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предельных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параметров возможно при соблюдении</a:t>
                      </a:r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одного из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условий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</a:tr>
              <a:tr h="443663">
                <a:tc>
                  <a:txBody>
                    <a:bodyPr/>
                    <a:lstStyle/>
                    <a:p>
                      <a:pPr indent="3917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1.)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случае если потребность в местах в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ДДУ составляет от 240 и более мест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ООУ от 825 и более мест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застройщик осуществляет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строительство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отдельно стоящих или встроенных и/или встроено-пристроенных помещениях в составе ОКС.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</a:tr>
              <a:tr h="326011">
                <a:tc>
                  <a:txBody>
                    <a:bodyPr/>
                    <a:lstStyle/>
                    <a:p>
                      <a:pPr indent="3917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2.)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случае если потребность в местах в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ДДУ составляет менее 240 мест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ООУ менее 825 мест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застройщик обеспечивает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финансирование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мероприятий.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</a:tr>
              <a:tr h="217910">
                <a:tc>
                  <a:txBody>
                    <a:bodyPr/>
                    <a:lstStyle/>
                    <a:p>
                      <a:pPr indent="3917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Размер финансирования мероприятий устанавливается нормативным актом администрации города Перми.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1268760"/>
          <a:ext cx="8136904" cy="4104455"/>
        </p:xfrm>
        <a:graphic>
          <a:graphicData uri="http://schemas.openxmlformats.org/drawingml/2006/table">
            <a:tbl>
              <a:tblPr/>
              <a:tblGrid>
                <a:gridCol w="4725705"/>
                <a:gridCol w="3411199"/>
              </a:tblGrid>
              <a:tr h="9308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Предложения и замечания по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проекту принимаются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(постановление администрации г.Перми от 03.07.2019 № 73)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22.07.2019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85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Рассмотрение поступивших в ходе публичных слушаний предложений и заявлений о внесении изменений в ПЗЗ на Комиссии по землепользованию и застройке.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24.07.2019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1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Публикация заключения о результатах публичных слушаний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02.08.2019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Подготовка окончательной редакции проекта решения ПГД с учетом результатов публичных слушаний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 01.08.2019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Рассмотрение на заседании ПГД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27.08.2019</a:t>
                      </a:r>
                    </a:p>
                  </a:txBody>
                  <a:tcPr marL="6104" marR="6104" marT="6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1475656" y="188640"/>
            <a:ext cx="6300192" cy="3386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  <a:round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  <a:scene3d>
            <a:camera prst="perspectiveFront"/>
            <a:lightRig rig="threePt" dir="t"/>
          </a:scene3d>
          <a:sp3d contourW="12700">
            <a:bevelT w="12700"/>
            <a:contourClr>
              <a:schemeClr val="tx1"/>
            </a:contourClr>
          </a:sp3d>
        </p:spPr>
        <p:txBody>
          <a:bodyPr wrap="square" lIns="91497" tIns="45749" rIns="91497" bIns="45749">
            <a:spAutoFit/>
          </a:bodyPr>
          <a:lstStyle/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ГРАФИК ВНЕСЕНИЯ ИЗМЕНЕНИЙ В ПРАВИЛА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7504" y="332656"/>
          <a:ext cx="8928992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992"/>
              </a:tblGrid>
              <a:tr h="0">
                <a:tc>
                  <a:txBody>
                    <a:bodyPr/>
                    <a:lstStyle/>
                    <a:p>
                      <a:pPr marL="1588" marR="0" lvl="0" indent="-1588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30350" algn="l"/>
                        </a:tabLst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Основные положения проекта,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в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ынесенного на ПС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31.05.19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389152">
                <a:tc>
                  <a:txBody>
                    <a:bodyPr/>
                    <a:lstStyle/>
                    <a:p>
                      <a:pPr marL="0" marR="0" lvl="0" indent="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530350" algn="l"/>
                        </a:tabLst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Статья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49.8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(карта с предельными параметрами)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утрачивает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силу. </a:t>
                      </a:r>
                    </a:p>
                    <a:p>
                      <a:pPr marL="0" marR="0" lvl="0" indent="1809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530350" algn="l"/>
                        </a:tabLst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Карта градостроительного зонирования города Перми (статья 49) утверждается в новой редакции</a:t>
                      </a:r>
                    </a:p>
                    <a:p>
                      <a:pPr marL="0" marR="0" lvl="0" indent="1809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530350" algn="l"/>
                        </a:tabLst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1809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530350" algn="l"/>
                        </a:tabLst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границах территориальных зон устанавливаются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территориальные зоны и </a:t>
                      </a:r>
                      <a:r>
                        <a:rPr kumimoji="0" lang="ru-RU" sz="1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подзоны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с различным уровнем этажности и высоты,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   соответствии с требованиями Классификатора ВРИ в том числе с учетом положений Генерального плана </a:t>
                      </a:r>
                      <a:endParaRPr lang="ru-RU" sz="1400" b="0" dirty="0" smtClean="0"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indent="180975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•"/>
                        <a:tabLst>
                          <a:tab pos="1530350" algn="l"/>
                        </a:tabLst>
                      </a:pPr>
                      <a:endParaRPr lang="ru-RU" sz="1400" dirty="0" smtClean="0"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indent="180975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  <a:tabLst>
                          <a:tab pos="1530350" algn="l"/>
                        </a:tabLs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3. </a:t>
                      </a:r>
                      <a:r>
                        <a:rPr lang="ru-RU" sz="1400" b="0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Изменение определения</a:t>
                      </a:r>
                      <a:r>
                        <a:rPr lang="ru-RU" sz="1400" b="0" baseline="0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и размера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коэффициента плотности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   соответствии с требованиями СП 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42.13330.2016 «Свод правил. Градостроительство. Планировка и застройка городских и сельских поселений. Актуализированная редакция </a:t>
                      </a:r>
                      <a:r>
                        <a:rPr kumimoji="0" lang="ru-RU" sz="12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СНиП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2.07.01-89*»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решением Пермской городской Думы от 25.09.2018 № 195 (устранение предписаний Министерства строительства и архитектуры Пермского края)</a:t>
                      </a:r>
                      <a:endParaRPr lang="ru-RU" sz="1200" dirty="0" smtClean="0"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85725" indent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>
                          <a:tab pos="1530350" algn="l"/>
                        </a:tabLst>
                      </a:pPr>
                      <a:endParaRPr lang="ru-RU" sz="1400" dirty="0" smtClean="0"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85725" indent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>
                          <a:tab pos="1530350" algn="l"/>
                        </a:tabLs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i="1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Коэффициент плотности застройки земельного участка 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– отношение площади всех этажей зданий и сооружений к площади участка, за исключением площадей подземных стоянок легковых автомобилей».</a:t>
                      </a:r>
                    </a:p>
                    <a:p>
                      <a:pPr marL="85725" indent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>
                          <a:tab pos="1530350" algn="l"/>
                        </a:tabLst>
                      </a:pPr>
                      <a:r>
                        <a:rPr lang="en-US" sz="1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Исключается</a:t>
                      </a:r>
                      <a:r>
                        <a:rPr lang="ru-RU" sz="14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привязка величины коэффициента плотности к размеру земельного участка</a:t>
                      </a:r>
                      <a:r>
                        <a:rPr lang="en-US" sz="1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85725" indent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>
                          <a:tab pos="1530350" algn="l"/>
                        </a:tabLst>
                      </a:pPr>
                      <a:endParaRPr lang="ru-RU" sz="1400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1809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530350" algn="l"/>
                        </a:tabLst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4.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Приведение видов разрешенного использования в соответствие Классификатору видов разрешенного использования,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утвержденному приказом Министерства экономического развития Российской Федерации от 01.09.2014 № 540 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Фрагмент карты градостроительного зонирования ПЗЗ,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публичных слушаниях по состоянию на 31.05.2019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80318" t="19200" r="9170" b="10801"/>
          <a:stretch>
            <a:fillRect/>
          </a:stretch>
        </p:blipFill>
        <p:spPr bwMode="auto">
          <a:xfrm>
            <a:off x="7524328" y="908720"/>
            <a:ext cx="144168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12600" t="32200" r="57675" b="16001"/>
          <a:stretch>
            <a:fillRect/>
          </a:stretch>
        </p:blipFill>
        <p:spPr bwMode="auto">
          <a:xfrm>
            <a:off x="251520" y="836712"/>
            <a:ext cx="3096344" cy="303511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 l="10577" r="11603"/>
          <a:stretch>
            <a:fillRect/>
          </a:stretch>
        </p:blipFill>
        <p:spPr bwMode="auto">
          <a:xfrm>
            <a:off x="1619672" y="2924944"/>
            <a:ext cx="4726501" cy="37890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r="20774" b="7895"/>
          <a:stretch>
            <a:fillRect/>
          </a:stretch>
        </p:blipFill>
        <p:spPr bwMode="auto">
          <a:xfrm>
            <a:off x="5004048" y="836712"/>
            <a:ext cx="2520280" cy="252028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23528" y="764704"/>
            <a:ext cx="4104456" cy="523279"/>
          </a:xfrm>
          <a:prstGeom prst="rect">
            <a:avLst/>
          </a:prstGeom>
          <a:solidFill>
            <a:schemeClr val="bg1"/>
          </a:solidFill>
          <a:ln w="9525" cap="flat">
            <a:noFill/>
            <a:round/>
            <a:headEnd/>
            <a:tailEnd/>
          </a:ln>
          <a:effectLst/>
        </p:spPr>
        <p:txBody>
          <a:bodyPr wrap="square" lIns="91497" tIns="45749" rIns="91497" bIns="45749">
            <a:spAutoFit/>
          </a:bodyPr>
          <a:lstStyle/>
          <a:p>
            <a:pPr>
              <a:spcBef>
                <a:spcPts val="1201"/>
              </a:spcBef>
              <a:spcAft>
                <a:spcPts val="597"/>
              </a:spcAft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 обсуждаемый на публичных слушаниях по состоянию на 31.05.2019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Group 24"/>
          <p:cNvGraphicFramePr>
            <a:graphicFrameLocks noGrp="1"/>
          </p:cNvGraphicFramePr>
          <p:nvPr/>
        </p:nvGraphicFramePr>
        <p:xfrm>
          <a:off x="251520" y="1340768"/>
          <a:ext cx="4392488" cy="3051679"/>
        </p:xfrm>
        <a:graphic>
          <a:graphicData uri="http://schemas.openxmlformats.org/drawingml/2006/table">
            <a:tbl>
              <a:tblPr/>
              <a:tblGrid>
                <a:gridCol w="1296723"/>
                <a:gridCol w="3095765"/>
              </a:tblGrid>
              <a:tr h="50405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Ц-1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обслуживания и деловой активности городского центра  (не более 10 этажей)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49719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 Ц-1(90)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 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46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90 м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719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Ц-1(50) 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46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50 м;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719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Ц-1 (46)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46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46 м;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719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Ц-1(45) 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46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45 м;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25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Ц-1(3)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   Предельная высота зданий, строений – не более 3 этажей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247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Ц-1(6) 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Предельная высота зданий, строений – не более 6 этажей.»;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25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Ц-1(9) 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  Предельная высота зданий, строений – не более 9 этажей;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24"/>
          <p:cNvGraphicFramePr>
            <a:graphicFrameLocks noGrp="1"/>
          </p:cNvGraphicFramePr>
          <p:nvPr/>
        </p:nvGraphicFramePr>
        <p:xfrm>
          <a:off x="4788024" y="1340768"/>
          <a:ext cx="4139952" cy="4234575"/>
        </p:xfrm>
        <a:graphic>
          <a:graphicData uri="http://schemas.openxmlformats.org/drawingml/2006/table">
            <a:tbl>
              <a:tblPr/>
              <a:tblGrid>
                <a:gridCol w="1584176"/>
                <a:gridCol w="2555776"/>
              </a:tblGrid>
              <a:tr h="42370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Ц-1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обслуживания и деловой активности городского центра  (не более 10 этажей)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49719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 Ц-1(В 90 м)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 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46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90 м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719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Ц-1(В 50 м) 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46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50 м;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719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Ц-1 (В 46 м)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46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46 м;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719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Ц-1 (В 45 м)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463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45 м;</a:t>
                      </a:r>
                    </a:p>
                  </a:txBody>
                  <a:tcPr marL="68365" marR="6836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25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Ц-1 (В 3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Предельная высота зданий, строений – не более 3 этажей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247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Ц-1 (В 6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 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Предельная высота зданий, строений – не более 6 этажей.»;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25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Ц-1 (В 9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 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Предельная высота зданий, строений – не более 9 этажей;</a:t>
                      </a:r>
                    </a:p>
                  </a:txBody>
                  <a:tcPr marL="21555" marR="21555" marT="19609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06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ts val="12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  <a:cs typeface="Times New Roman" pitchFamily="16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ts val="12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Ц-1 (П 1,4) 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ts val="12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- 1,4 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55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ts val="12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  <a:cs typeface="Times New Roman" pitchFamily="16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ts val="12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Ц-1 (П 2,0) 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ts val="12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 - 2,0 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55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ts val="12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  <a:cs typeface="Times New Roman" pitchFamily="16" charset="0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ts val="12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Ц-1 (П 2,5) 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ts val="12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 - 2,5 </a:t>
                      </a:r>
                    </a:p>
                  </a:txBody>
                  <a:tcPr marL="21555" marR="21555" marT="8775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895528" y="764704"/>
            <a:ext cx="3924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Предложение в рамках публичных слушаний по состоянию на 05.07.2019</a:t>
            </a:r>
            <a:endParaRPr lang="ru-RU" sz="1400" dirty="0"/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67544" y="116632"/>
            <a:ext cx="8136904" cy="584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  <a:round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  <a:scene3d>
            <a:camera prst="perspectiveFront"/>
            <a:lightRig rig="threePt" dir="t"/>
          </a:scene3d>
          <a:sp3d contourW="12700">
            <a:bevelT w="12700"/>
            <a:contourClr>
              <a:schemeClr val="tx1"/>
            </a:contourClr>
          </a:sp3d>
        </p:spPr>
        <p:txBody>
          <a:bodyPr wrap="square" lIns="91497" tIns="45749" rIns="91497" bIns="45749">
            <a:spAutoFit/>
          </a:bodyPr>
          <a:lstStyle/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ИЗМЕНЕНИЕ ГРАДОСТРОИТЕЛЬНОГО РЕГЛАМЕНТА</a:t>
            </a:r>
          </a:p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 ВЫСОТЕ И ПЛОТНОСТИ ДЛЯ Ц-1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609329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* Согласно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ст.51 Градостроительного кодекса Российской Федерации при получении разрешения на строительство к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заявлению прилагается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градостроительный план земельного участка, выданный не ранее чем за три года до дня представления заявления на получение разрешения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строительство.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23528" y="764704"/>
            <a:ext cx="4104456" cy="523279"/>
          </a:xfrm>
          <a:prstGeom prst="rect">
            <a:avLst/>
          </a:prstGeom>
          <a:solidFill>
            <a:schemeClr val="bg1"/>
          </a:solidFill>
          <a:ln w="9525" cap="flat">
            <a:noFill/>
            <a:round/>
            <a:headEnd/>
            <a:tailEnd/>
          </a:ln>
          <a:effectLst/>
        </p:spPr>
        <p:txBody>
          <a:bodyPr wrap="square" lIns="91497" tIns="45749" rIns="91497" bIns="45749">
            <a:spAutoFit/>
          </a:bodyPr>
          <a:lstStyle/>
          <a:p>
            <a:pPr>
              <a:spcBef>
                <a:spcPts val="1201"/>
              </a:spcBef>
              <a:spcAft>
                <a:spcPts val="597"/>
              </a:spcAft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 обсуждаемый на публичных слушаниях по состоянию на 31.05.2019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95528" y="764704"/>
            <a:ext cx="3924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Предложение в рамках публичных слушаний по состоянию на 05.07.2019</a:t>
            </a:r>
            <a:endParaRPr lang="ru-RU" sz="1400" dirty="0"/>
          </a:p>
        </p:txBody>
      </p:sp>
      <p:graphicFrame>
        <p:nvGraphicFramePr>
          <p:cNvPr id="10" name="Group 38"/>
          <p:cNvGraphicFramePr>
            <a:graphicFrameLocks noGrp="1"/>
          </p:cNvGraphicFramePr>
          <p:nvPr/>
        </p:nvGraphicFramePr>
        <p:xfrm>
          <a:off x="251520" y="1268760"/>
          <a:ext cx="4032448" cy="3326685"/>
        </p:xfrm>
        <a:graphic>
          <a:graphicData uri="http://schemas.openxmlformats.org/drawingml/2006/table">
            <a:tbl>
              <a:tblPr/>
              <a:tblGrid>
                <a:gridCol w="1296144"/>
                <a:gridCol w="2736304"/>
              </a:tblGrid>
              <a:tr h="43174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Ц-2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обслуживания и деловой активности местного значения (не более 10 этажей)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  <a:tr h="427670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Ц-2 (В4)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4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652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Ц-2 (В6)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6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670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Ц-2 (В8)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8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652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Ц-2 (В17)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17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670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Ц-2 (В22)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22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652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Ц-2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- 2,5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(для видов 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«многоэтажная жилая застройка (высотная застройка) (2.6.)», «</a:t>
                      </a:r>
                      <a:r>
                        <a:rPr kumimoji="0"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среднеэтажная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жилая застройка (2.5)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icrosoft YaHei" charset="-122"/>
                        <a:cs typeface="Times New Roman" pitchFamily="18" charset="0"/>
                      </a:endParaRP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38"/>
          <p:cNvGraphicFramePr>
            <a:graphicFrameLocks noGrp="1"/>
          </p:cNvGraphicFramePr>
          <p:nvPr/>
        </p:nvGraphicFramePr>
        <p:xfrm>
          <a:off x="4572000" y="1268760"/>
          <a:ext cx="4320480" cy="3744416"/>
        </p:xfrm>
        <a:graphic>
          <a:graphicData uri="http://schemas.openxmlformats.org/drawingml/2006/table">
            <a:tbl>
              <a:tblPr/>
              <a:tblGrid>
                <a:gridCol w="1512168"/>
                <a:gridCol w="2808312"/>
              </a:tblGrid>
              <a:tr h="50405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Ц-2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обслуживания и деловой активности местного значения (не более 10 этажей)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  <a:tr h="427670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Ц-2 (В 4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эт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)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4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652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Ц-2 (В 6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6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670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Ц-2 (В 8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эт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)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8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652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Ц-2 (В 17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17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596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Ц-2 (В 22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22 этажей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Ц-2 (П 0,2)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- 0,2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 Ц-2 (П 0,9)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- 0,9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 Ц-2 (П 1,4)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- 1,4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 Ц-2 (П 2,0)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- 2,0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 Ц-2(П 2,5)</a:t>
                      </a:r>
                    </a:p>
                  </a:txBody>
                  <a:tcPr marL="21555" marR="21555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 - 2,5</a:t>
                      </a:r>
                    </a:p>
                  </a:txBody>
                  <a:tcPr marL="21555" marR="21555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 Box 1"/>
          <p:cNvSpPr txBox="1">
            <a:spLocks noChangeArrowheads="1"/>
          </p:cNvSpPr>
          <p:nvPr/>
        </p:nvSpPr>
        <p:spPr bwMode="auto">
          <a:xfrm>
            <a:off x="467544" y="260648"/>
            <a:ext cx="8136904" cy="3386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  <a:round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  <a:scene3d>
            <a:camera prst="perspectiveFront"/>
            <a:lightRig rig="threePt" dir="t"/>
          </a:scene3d>
          <a:sp3d contourW="12700">
            <a:bevelT w="12700"/>
            <a:contourClr>
              <a:schemeClr val="tx1"/>
            </a:contourClr>
          </a:sp3d>
        </p:spPr>
        <p:txBody>
          <a:bodyPr wrap="square" lIns="91497" tIns="45749" rIns="91497" bIns="45749">
            <a:spAutoFit/>
          </a:bodyPr>
          <a:lstStyle/>
          <a:p>
            <a:pPr algn="ctr">
              <a:spcBef>
                <a:spcPts val="1201"/>
              </a:spcBef>
              <a:spcAft>
                <a:spcPts val="597"/>
              </a:spcAft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ПРЕДЛОЖЕНИЯ В ГРАДОСТРОИТЕЛЬНЫЙ РЕГЛАМЕНТ ПО ВЫСОТЕ ДЛЯ Ц-2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467544" y="116632"/>
            <a:ext cx="8136904" cy="584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  <a:round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  <a:scene3d>
            <a:camera prst="perspectiveFront"/>
            <a:lightRig rig="threePt" dir="t"/>
          </a:scene3d>
          <a:sp3d contourW="12700">
            <a:bevelT w="12700"/>
            <a:contourClr>
              <a:schemeClr val="tx1"/>
            </a:contourClr>
          </a:sp3d>
        </p:spPr>
        <p:txBody>
          <a:bodyPr wrap="square" lIns="91497" tIns="45749" rIns="91497" bIns="45749">
            <a:spAutoFit/>
          </a:bodyPr>
          <a:lstStyle/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ИЗМЕНЕНИЕ ГРАДОСТРОИТЕЛЬНОГО РЕГЛАМЕНТА</a:t>
            </a:r>
          </a:p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 ВЫСОТЕ И ПЛОТНОСТИ ДЛЯ Ц-2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23528" y="764704"/>
            <a:ext cx="4104456" cy="523279"/>
          </a:xfrm>
          <a:prstGeom prst="rect">
            <a:avLst/>
          </a:prstGeom>
          <a:solidFill>
            <a:schemeClr val="bg1"/>
          </a:solidFill>
          <a:ln w="9525" cap="flat">
            <a:noFill/>
            <a:round/>
            <a:headEnd/>
            <a:tailEnd/>
          </a:ln>
          <a:effectLst/>
        </p:spPr>
        <p:txBody>
          <a:bodyPr wrap="square" lIns="91497" tIns="45749" rIns="91497" bIns="45749">
            <a:spAutoFit/>
          </a:bodyPr>
          <a:lstStyle/>
          <a:p>
            <a:pPr>
              <a:spcBef>
                <a:spcPts val="1201"/>
              </a:spcBef>
              <a:spcAft>
                <a:spcPts val="597"/>
              </a:spcAft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 обсуждаемый на публичных слушаниях по состоянию на 31.05.2019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95528" y="764704"/>
            <a:ext cx="3924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Предложение в рамках публичных слушаний по состоянию на 05.07.2019</a:t>
            </a:r>
            <a:endParaRPr lang="ru-RU" sz="1400" dirty="0"/>
          </a:p>
        </p:txBody>
      </p:sp>
      <p:graphicFrame>
        <p:nvGraphicFramePr>
          <p:cNvPr id="7" name="Group 45"/>
          <p:cNvGraphicFramePr>
            <a:graphicFrameLocks noGrp="1"/>
          </p:cNvGraphicFramePr>
          <p:nvPr/>
        </p:nvGraphicFramePr>
        <p:xfrm>
          <a:off x="251520" y="1340768"/>
          <a:ext cx="4176464" cy="2710376"/>
        </p:xfrm>
        <a:graphic>
          <a:graphicData uri="http://schemas.openxmlformats.org/drawingml/2006/table">
            <a:tbl>
              <a:tblPr/>
              <a:tblGrid>
                <a:gridCol w="741304"/>
                <a:gridCol w="3435160"/>
              </a:tblGrid>
              <a:tr h="64807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Ц-3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деловой, обслуживающей и производственной активности при транспортных узлах (не более 6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  <a:tr h="52080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Ц-4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центра обслуживания рекреационных территорий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  <a:tr h="41529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Ц-5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оптовой торговли, открытых рынков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  <a:tr h="48571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Ц-5 А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52 м.»</a:t>
                      </a:r>
                    </a:p>
                  </a:txBody>
                  <a:tcPr marL="68583" marR="68583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4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Ц-6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обслуживания промышленности, торговли, складирования и мелкого производства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45"/>
          <p:cNvGraphicFramePr>
            <a:graphicFrameLocks noGrp="1"/>
          </p:cNvGraphicFramePr>
          <p:nvPr/>
        </p:nvGraphicFramePr>
        <p:xfrm>
          <a:off x="4716016" y="1340768"/>
          <a:ext cx="4176464" cy="2743223"/>
        </p:xfrm>
        <a:graphic>
          <a:graphicData uri="http://schemas.openxmlformats.org/drawingml/2006/table">
            <a:tbl>
              <a:tblPr/>
              <a:tblGrid>
                <a:gridCol w="1440160"/>
                <a:gridCol w="2736304"/>
              </a:tblGrid>
              <a:tr h="63132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Ц-3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деловой, обслуживающей и производственной активности при транспортных узлах (не более 6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  <a:tr h="42767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Ц-4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центра обслуживания рекреационных территорий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  <a:tr h="42665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Ц-5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оптовой торговли, открытых рынков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  <a:tr h="48571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spc="-5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</a:t>
                      </a:r>
                      <a:r>
                        <a:rPr kumimoji="0" lang="ru-RU" sz="1200" b="0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Ц-5 (В 52 м)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Предельная высота зданий, строений не более 52 м.»</a:t>
                      </a:r>
                    </a:p>
                  </a:txBody>
                  <a:tcPr marL="68583" marR="68583" marT="10834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4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Ц-6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обслуживания промышленности, торговли, складирования и мелкого производства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F9F4"/>
                    </a:solidFill>
                  </a:tcPr>
                </a:tc>
              </a:tr>
            </a:tbl>
          </a:graphicData>
        </a:graphic>
      </p:graphicFrame>
      <p:sp>
        <p:nvSpPr>
          <p:cNvPr id="14" name="Text Box 1"/>
          <p:cNvSpPr txBox="1">
            <a:spLocks noChangeArrowheads="1"/>
          </p:cNvSpPr>
          <p:nvPr/>
        </p:nvSpPr>
        <p:spPr bwMode="auto">
          <a:xfrm>
            <a:off x="179512" y="332656"/>
            <a:ext cx="8676456" cy="3386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  <a:round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  <a:scene3d>
            <a:camera prst="perspectiveFront"/>
            <a:lightRig rig="threePt" dir="t"/>
          </a:scene3d>
          <a:sp3d contourW="12700">
            <a:bevelT w="12700"/>
            <a:contourClr>
              <a:schemeClr val="tx1"/>
            </a:contourClr>
          </a:sp3d>
        </p:spPr>
        <p:txBody>
          <a:bodyPr wrap="square" lIns="91497" tIns="45749" rIns="91497" bIns="45749">
            <a:spAutoFit/>
          </a:bodyPr>
          <a:lstStyle/>
          <a:p>
            <a:pPr algn="ctr">
              <a:spcBef>
                <a:spcPts val="1201"/>
              </a:spcBef>
              <a:spcAft>
                <a:spcPts val="597"/>
              </a:spcAft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ИЗМЕНЕНИЕ ГРАДОСТРОИТЕЛЬНОГО РЕГЛАМЕНТА ДЛЯ Ц-3, Ц-4, Ц-5, Ц-6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251520" y="620688"/>
            <a:ext cx="4104456" cy="403823"/>
          </a:xfrm>
          <a:prstGeom prst="rect">
            <a:avLst/>
          </a:prstGeom>
          <a:solidFill>
            <a:schemeClr val="bg1"/>
          </a:solidFill>
          <a:ln w="9525" cap="flat">
            <a:noFill/>
            <a:round/>
            <a:headEnd/>
            <a:tailEnd/>
          </a:ln>
          <a:effectLst/>
        </p:spPr>
        <p:txBody>
          <a:bodyPr wrap="square" lIns="91497" tIns="45749" rIns="91497" bIns="45749">
            <a:spAutoFit/>
          </a:bodyPr>
          <a:lstStyle/>
          <a:p>
            <a:pPr>
              <a:lnSpc>
                <a:spcPts val="1200"/>
              </a:lnSpc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 обсуждаемый на публичных слушаниях по состоянию на 31.05.2019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620688"/>
            <a:ext cx="3924944" cy="4259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1300"/>
              </a:lnSpc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Предложение в рамках публичных слушаний по состоянию на 05.07.2019</a:t>
            </a:r>
            <a:endParaRPr lang="ru-RU" sz="1400" dirty="0"/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1475656" y="0"/>
            <a:ext cx="6300192" cy="584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  <a:round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  <a:scene3d>
            <a:camera prst="perspectiveFront"/>
            <a:lightRig rig="threePt" dir="t"/>
          </a:scene3d>
          <a:sp3d contourW="12700">
            <a:bevelT w="12700"/>
            <a:contourClr>
              <a:schemeClr val="tx1"/>
            </a:contourClr>
          </a:sp3d>
        </p:spPr>
        <p:txBody>
          <a:bodyPr wrap="square" lIns="91497" tIns="45749" rIns="91497" bIns="45749">
            <a:spAutoFit/>
          </a:bodyPr>
          <a:lstStyle/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ИЗМЕНЕНИЕ ГРАДОСТРОИТЕЛЬНОГО РЕГЛАМЕНТА</a:t>
            </a:r>
          </a:p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ДЛЯ Ж-1, Ж-2, Ж-3, Ж-4,  Ж-5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Group 78"/>
          <p:cNvGraphicFramePr>
            <a:graphicFrameLocks noGrp="1"/>
          </p:cNvGraphicFramePr>
          <p:nvPr/>
        </p:nvGraphicFramePr>
        <p:xfrm>
          <a:off x="251520" y="1050982"/>
          <a:ext cx="4464496" cy="5808772"/>
        </p:xfrm>
        <a:graphic>
          <a:graphicData uri="http://schemas.openxmlformats.org/drawingml/2006/table">
            <a:tbl>
              <a:tblPr/>
              <a:tblGrid>
                <a:gridCol w="1115883"/>
                <a:gridCol w="3348613"/>
              </a:tblGrid>
              <a:tr h="36004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Ж-1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Ж-1. Зона многоэтажной и </a:t>
                      </a:r>
                      <a:r>
                        <a:rPr kumimoji="0" lang="ru-RU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среднеэтажной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жилой застройки (не более 10 этажей)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  <a:tr h="25099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Ж-1 (6 )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высота зданий, строений – не более 6 этажей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81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Ж-1 (4)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высота зданий, строений – не более 4 этажей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031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Ж-1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- 2,5 (для видов </a:t>
                      </a:r>
                      <a:r>
                        <a:rPr kumimoji="0" lang="ru-RU" sz="105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«многоэтажная жилая застройка (высотная застройка) (2.6.)», «</a:t>
                      </a:r>
                      <a:r>
                        <a:rPr kumimoji="0" lang="ru-RU" sz="105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среднеэтажная</a:t>
                      </a:r>
                      <a:r>
                        <a:rPr kumimoji="0" lang="ru-RU" sz="105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жилая застройка (2.5)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28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Ж-2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Ж-2. Зона </a:t>
                      </a:r>
                      <a:r>
                        <a:rPr kumimoji="0" lang="ru-RU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среднеэтажной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жилой застройки (не более 8 этажей)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  <a:tr h="351804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Ж-2 (4)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4 этажей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0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Ж-2(6)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6 этажей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812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Ж-2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- 2,5 (для вида </a:t>
                      </a:r>
                      <a:r>
                        <a:rPr kumimoji="0" lang="ru-RU" sz="105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05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среднеэтажная</a:t>
                      </a:r>
                      <a:r>
                        <a:rPr kumimoji="0" lang="ru-RU" sz="105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жилая застройка (2.5)»)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ea typeface="Microsoft YaHei" charset="-122"/>
                      </a:endParaRP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4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Ж-3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малоэтажной многоквартирной жилой застройки, индивидуального жилищного строительства  и блокированной жилой застройки (не более 4 этажей)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  <a:tr h="35180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Ж-4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индивидуальной жилой застройки городского типа (предельная высота не более 10,5 м)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  <a:tr h="32751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Ж-5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индивидуальной усадебной жилой застройки  (предельная высота зданий, строений не более 10,5 м)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Group 78"/>
          <p:cNvGraphicFramePr>
            <a:graphicFrameLocks noGrp="1"/>
          </p:cNvGraphicFramePr>
          <p:nvPr/>
        </p:nvGraphicFramePr>
        <p:xfrm>
          <a:off x="4822586" y="990805"/>
          <a:ext cx="4321414" cy="5862877"/>
        </p:xfrm>
        <a:graphic>
          <a:graphicData uri="http://schemas.openxmlformats.org/drawingml/2006/table">
            <a:tbl>
              <a:tblPr/>
              <a:tblGrid>
                <a:gridCol w="1224129"/>
                <a:gridCol w="3097285"/>
              </a:tblGrid>
              <a:tr h="42197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Ж-1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Ж-1. Зона многоэтажной и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среднеэтажной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жилой застройки (не более 10 этажей)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  <a:tr h="25099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Ж-1(В 6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).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высота зданий, строений – не более 6 этажей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99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Ж-1(В 4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высота зданий, строений – не более 4 этажей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99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Ж-1 (П 0,5)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- 0,5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993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Ж-1 (П 0,9)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коэффициент плотности застройки - 0,9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997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Ж-1 (П 1,4)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- 1,4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993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 Ж-1 (П 2,0)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- 2,0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993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Ж-1(П 2,5)</a:t>
                      </a:r>
                    </a:p>
                  </a:txBody>
                  <a:tcPr marL="0" marR="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- 2,5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28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Ж-2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Ж-2. Зона среднеэтажной жилой застройки (не более 8 этажей)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  <a:tr h="351804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Ж-2(В 4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4 этажей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0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Ж-2(В 6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эт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предельная высота зданий, строений – не более 6 этажей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99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 Ж-2 (П 0,2)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коэффициент плотности застройки - 0,2;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997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одзона Ж-2 (П 0,5)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- 0,5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993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П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одзона Ж-2 (П 0,9)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- 0,9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993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Ж-2 (П 1,4)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- 1,4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997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 Ж-2 (П 2,0)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коэффициент плотности застройки - 2,0»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4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Ж-3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малоэтажной многоквартирной жилой застройки, индивидуального жилищного строительства  и блокированной жилой застройки (не более 4 этажей)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  <a:tr h="35180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Ж-4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индивидуальной жилой застройки городского типа (предельная высота не более 10,5 м)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  <a:tr h="42628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Ж-5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индивидуальной усадебной жилой застройки  (предельная высота зданий, строений не более 10,5 м)</a:t>
                      </a:r>
                    </a:p>
                  </a:txBody>
                  <a:tcPr marL="23296" marR="23296" marT="38101" marB="38101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E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23528" y="908720"/>
            <a:ext cx="4104456" cy="523279"/>
          </a:xfrm>
          <a:prstGeom prst="rect">
            <a:avLst/>
          </a:prstGeom>
          <a:solidFill>
            <a:schemeClr val="bg1"/>
          </a:solidFill>
          <a:ln w="9525" cap="flat">
            <a:noFill/>
            <a:round/>
            <a:headEnd/>
            <a:tailEnd/>
          </a:ln>
          <a:effectLst/>
        </p:spPr>
        <p:txBody>
          <a:bodyPr wrap="square" lIns="91497" tIns="45749" rIns="91497" bIns="45749">
            <a:spAutoFit/>
          </a:bodyPr>
          <a:lstStyle/>
          <a:p>
            <a:pPr>
              <a:spcBef>
                <a:spcPts val="1201"/>
              </a:spcBef>
              <a:spcAft>
                <a:spcPts val="597"/>
              </a:spcAft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Проект обсуждаемый на публичных слушаниях по состоянию на 31.05.2019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908720"/>
            <a:ext cx="3924944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Предложение в рамках публичных слушаний по состоянию на 05.07.2019</a:t>
            </a:r>
            <a:endParaRPr lang="ru-RU" sz="1400" dirty="0"/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1475656" y="116632"/>
            <a:ext cx="6300192" cy="584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  <a:round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  <a:scene3d>
            <a:camera prst="perspectiveFront"/>
            <a:lightRig rig="threePt" dir="t"/>
          </a:scene3d>
          <a:sp3d contourW="12700">
            <a:bevelT w="12700"/>
            <a:contourClr>
              <a:schemeClr val="tx1"/>
            </a:contourClr>
          </a:sp3d>
        </p:spPr>
        <p:txBody>
          <a:bodyPr wrap="square" lIns="91497" tIns="45749" rIns="91497" bIns="45749">
            <a:spAutoFit/>
          </a:bodyPr>
          <a:lstStyle/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ИЗМЕНЕНИЕ ГРАДОСТРОИТЕЛЬНОГО РЕГЛАМЕНТА</a:t>
            </a:r>
          </a:p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ДЛЯ ЦС-1, ЦС-2, ЦС-3, ЦС-4,  ЦС-И, ЦС-К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Group 59"/>
          <p:cNvGraphicFramePr>
            <a:graphicFrameLocks noGrp="1"/>
          </p:cNvGraphicFramePr>
          <p:nvPr/>
        </p:nvGraphicFramePr>
        <p:xfrm>
          <a:off x="179512" y="1628800"/>
          <a:ext cx="4176464" cy="2952327"/>
        </p:xfrm>
        <a:graphic>
          <a:graphicData uri="http://schemas.openxmlformats.org/drawingml/2006/table">
            <a:tbl>
              <a:tblPr/>
              <a:tblGrid>
                <a:gridCol w="1016261"/>
                <a:gridCol w="3160203"/>
              </a:tblGrid>
              <a:tr h="43299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ЦС-1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учреждений здравоохранения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66056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ЦС-2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высших, средних специальных учебных заведений и научных комплексов (не более 6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43195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ЦС-2 (25)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Предельная высота зданий, строений не более 25 этажей</a:t>
                      </a:r>
                    </a:p>
                  </a:txBody>
                  <a:tcPr marL="68583" marR="68583" marT="6191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99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ЦС-3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Зона спортивных и спортивно-зрелищных сооружений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4433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ЦС-4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Зона религиозных объектов (не более 2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16495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ЦС-И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Зона ипподрома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432990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ЦС-К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Зона общественных пространств и объектов культурного развития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(не более 40 метров)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59"/>
          <p:cNvGraphicFramePr>
            <a:graphicFrameLocks noGrp="1"/>
          </p:cNvGraphicFramePr>
          <p:nvPr/>
        </p:nvGraphicFramePr>
        <p:xfrm>
          <a:off x="4427984" y="1628800"/>
          <a:ext cx="4536504" cy="2952328"/>
        </p:xfrm>
        <a:graphic>
          <a:graphicData uri="http://schemas.openxmlformats.org/drawingml/2006/table">
            <a:tbl>
              <a:tblPr/>
              <a:tblGrid>
                <a:gridCol w="1512168"/>
                <a:gridCol w="3024336"/>
              </a:tblGrid>
              <a:tr h="42767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ЦС-1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учреждений здравоохранения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6404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ЦС-2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высших, средних специальных учебных заведений и научных комплексов (не более 6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42665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spc="-5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Подзона</a:t>
                      </a:r>
                      <a:r>
                        <a:rPr kumimoji="0" lang="ru-RU" sz="1200" b="0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  <a:cs typeface="Times New Roman" pitchFamily="16" charset="0"/>
                        </a:rPr>
                        <a:t> </a:t>
                      </a:r>
                      <a:r>
                        <a:rPr kumimoji="0" lang="ru-RU" sz="1200" b="0" i="0" u="none" strike="noStrike" cap="none" spc="-5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ЦС-2 (В 25 м)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8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Предельная высота зданий, строений не более 25 этажей</a:t>
                      </a:r>
                    </a:p>
                  </a:txBody>
                  <a:tcPr marL="68583" marR="68583" marT="6191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67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ЦС-3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спортивных и спортивно-зрелищных сооружений (не более 4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1383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ЦС-4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религиозных объектов (не более 2 этажей)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185686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ЦС-И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ипподрома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ЦС-К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Зона общественных пространств и объектов культурного развития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Microsoft YaHei" charset="-122"/>
                        </a:rPr>
                        <a:t>(не более 40 метров)</a:t>
                      </a:r>
                    </a:p>
                  </a:txBody>
                  <a:tcPr marL="68583" marR="68583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1475656" y="188640"/>
            <a:ext cx="6300192" cy="5848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  <a:round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  <a:scene3d>
            <a:camera prst="perspectiveFront"/>
            <a:lightRig rig="threePt" dir="t"/>
          </a:scene3d>
          <a:sp3d contourW="12700">
            <a:bevelT w="12700"/>
            <a:contourClr>
              <a:schemeClr val="tx1"/>
            </a:contourClr>
          </a:sp3d>
        </p:spPr>
        <p:txBody>
          <a:bodyPr wrap="square" lIns="91497" tIns="45749" rIns="91497" bIns="45749">
            <a:spAutoFit/>
          </a:bodyPr>
          <a:lstStyle/>
          <a:p>
            <a:pPr algn="ctr">
              <a:tabLst>
                <a:tab pos="0" algn="l"/>
                <a:tab pos="277514" algn="l"/>
                <a:tab pos="556012" algn="l"/>
                <a:tab pos="834509" algn="l"/>
                <a:tab pos="1113008" algn="l"/>
                <a:tab pos="1391505" algn="l"/>
                <a:tab pos="1670003" algn="l"/>
                <a:tab pos="1948501" algn="l"/>
                <a:tab pos="2226999" algn="l"/>
                <a:tab pos="2505496" algn="l"/>
                <a:tab pos="2783994" algn="l"/>
                <a:tab pos="3062492" algn="l"/>
                <a:tab pos="3340990" algn="l"/>
                <a:tab pos="3619488" algn="l"/>
                <a:tab pos="3897986" algn="l"/>
                <a:tab pos="4176483" algn="l"/>
                <a:tab pos="4454981" algn="l"/>
                <a:tab pos="4733479" algn="l"/>
                <a:tab pos="5011977" algn="l"/>
                <a:tab pos="5290475" algn="l"/>
                <a:tab pos="5568973" algn="l"/>
                <a:tab pos="5569956" algn="l"/>
                <a:tab pos="5848455" algn="l"/>
                <a:tab pos="6126952" algn="l"/>
                <a:tab pos="6405450" algn="l"/>
                <a:tab pos="6683948" algn="l"/>
                <a:tab pos="6962446" algn="l"/>
                <a:tab pos="7240943" algn="l"/>
                <a:tab pos="7519442" algn="l"/>
                <a:tab pos="7797939" algn="l"/>
                <a:tab pos="8076437" algn="l"/>
                <a:tab pos="835493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ПРИВЕДЕНИЕ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ВИДОВ РАЗРЕШЕННОГО ИСПОЛЬЗОВАНИЯ В СООТВЕТСТВИИ С КЛАССИФИКАТОРОМ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11560" y="1124744"/>
          <a:ext cx="7920880" cy="4292663"/>
        </p:xfrm>
        <a:graphic>
          <a:graphicData uri="http://schemas.openxmlformats.org/drawingml/2006/table">
            <a:tbl>
              <a:tblPr/>
              <a:tblGrid>
                <a:gridCol w="3985505"/>
                <a:gridCol w="3935375"/>
              </a:tblGrid>
              <a:tr h="361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Действующий вид разрешенного использования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Предлагаемый вид разрешенного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использования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состоянию на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31.05.2019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8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многоквартирные жилые дома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многоэтажная жилая застройка (высотная застройка) (2.6.)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малоэтажная многоквартирная жилая застройка (2.1.1)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43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малосемейные жилые дома гостиничного типа  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среднеэтажная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жилая застройка (2.5) с минимальной высотой не менее 4 этажей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79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блокированная жилая застройка 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блокированная жилая застройка (2.3)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7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индивидуальное жилищное строительство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для индивидуального жилищного строительства (2.1.)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1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жилые дома, предназначенные для проживания педагогических работников из числа профессорско-преподавательского состава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исключаются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92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отдельно стоящие и встроенно-пристроенные объекты капитального строительства нежилого назначения на нижних этажах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исключаются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85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детские площадки с элементами озеленения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исключаются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32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площадки для отдыха с элементами озеленения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исключаются</a:t>
                      </a:r>
                    </a:p>
                  </a:txBody>
                  <a:tcPr marL="7234" marR="7234" marT="72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1089</TotalTime>
  <Words>1967</Words>
  <Application>Microsoft Office PowerPoint</Application>
  <PresentationFormat>Экран (4:3)</PresentationFormat>
  <Paragraphs>268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ПРОЕКТ ВНЕСЕНИЯ ИЗМЕНЕНИЙ  В ПРАВИЛА ЗЕМЛЕПОЛЬЗОВАНИЯ И ЗАСТРОЙКИ ГОРОДА ПЕРМИ (в части высотности и плотности)</vt:lpstr>
      <vt:lpstr>Слайд 2</vt:lpstr>
      <vt:lpstr>Фрагмент карты градостроительного зонирования ПЗЗ,  на публичных слушаниях по состоянию на 31.05.2019</vt:lpstr>
      <vt:lpstr>Слайд 4</vt:lpstr>
      <vt:lpstr>Слайд 5</vt:lpstr>
      <vt:lpstr>Слайд 6</vt:lpstr>
      <vt:lpstr>Слайд 7</vt:lpstr>
      <vt:lpstr>Слайд 8</vt:lpstr>
      <vt:lpstr>Слайд 9</vt:lpstr>
      <vt:lpstr>Фрагмент карты градостроительного зонирования,  предлагаемый в рамках публичных слушаний 05.07.2019</vt:lpstr>
      <vt:lpstr>Слайд 11</vt:lpstr>
      <vt:lpstr>Слайд 12</vt:lpstr>
    </vt:vector>
  </TitlesOfParts>
  <Company>ДПиР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ВНЕСЕНИЯ ИЗМЕНЕНИЙ  В ПРАВИЛА ЗЕМЛЕПОЛЬЗОВАНИЯ И ЗАСТРОЙКИ ГОРОДА ПЕРМИ</dc:title>
  <dc:creator>ryabova-aa</dc:creator>
  <cp:lastModifiedBy>onuchina-ai</cp:lastModifiedBy>
  <cp:revision>125</cp:revision>
  <dcterms:created xsi:type="dcterms:W3CDTF">2019-06-25T10:20:40Z</dcterms:created>
  <dcterms:modified xsi:type="dcterms:W3CDTF">2019-07-12T06:41:27Z</dcterms:modified>
</cp:coreProperties>
</file>