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7" r:id="rId4"/>
    <p:sldId id="260" r:id="rId5"/>
    <p:sldId id="268" r:id="rId6"/>
    <p:sldId id="269" r:id="rId7"/>
    <p:sldId id="270" r:id="rId8"/>
    <p:sldId id="271" r:id="rId9"/>
    <p:sldId id="259" r:id="rId10"/>
    <p:sldId id="263" r:id="rId11"/>
    <p:sldId id="264" r:id="rId12"/>
    <p:sldId id="261" r:id="rId13"/>
    <p:sldId id="262" r:id="rId14"/>
    <p:sldId id="265" r:id="rId15"/>
    <p:sldId id="266" r:id="rId16"/>
    <p:sldId id="267" r:id="rId17"/>
  </p:sldIdLst>
  <p:sldSz cx="12801600" cy="9601200" type="A3"/>
  <p:notesSz cx="6858000" cy="9144000"/>
  <p:defaultTextStyle>
    <a:defPPr>
      <a:defRPr lang="ru-RU"/>
    </a:defPPr>
    <a:lvl1pPr marL="0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3" d="100"/>
          <a:sy n="53" d="100"/>
        </p:scale>
        <p:origin x="1296" y="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35" y="8961120"/>
            <a:ext cx="12798267" cy="64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8868043"/>
            <a:ext cx="12798267" cy="896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144" y="1062533"/>
            <a:ext cx="10561320" cy="4992624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11200" spc="-7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5053" y="6237869"/>
            <a:ext cx="10561320" cy="16002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3360" cap="all" spc="280" baseline="0">
                <a:solidFill>
                  <a:schemeClr val="tx2"/>
                </a:solidFill>
                <a:latin typeface="+mj-lt"/>
              </a:defRPr>
            </a:lvl1pPr>
            <a:lvl2pPr marL="640080" indent="0" algn="ctr">
              <a:buNone/>
              <a:defRPr sz="3360"/>
            </a:lvl2pPr>
            <a:lvl3pPr marL="1280160" indent="0" algn="ctr">
              <a:buNone/>
              <a:defRPr sz="3360"/>
            </a:lvl3pPr>
            <a:lvl4pPr marL="1920240" indent="0" algn="ctr">
              <a:buNone/>
              <a:defRPr sz="2800"/>
            </a:lvl4pPr>
            <a:lvl5pPr marL="2560320" indent="0" algn="ctr">
              <a:buNone/>
              <a:defRPr sz="2800"/>
            </a:lvl5pPr>
            <a:lvl6pPr marL="3200400" indent="0" algn="ctr">
              <a:buNone/>
              <a:defRPr sz="2800"/>
            </a:lvl6pPr>
            <a:lvl7pPr marL="3840480" indent="0" algn="ctr">
              <a:buNone/>
              <a:defRPr sz="2800"/>
            </a:lvl7pPr>
            <a:lvl8pPr marL="4480560" indent="0" algn="ctr">
              <a:buNone/>
              <a:defRPr sz="2800"/>
            </a:lvl8pPr>
            <a:lvl9pPr marL="5120640" indent="0" algn="ctr">
              <a:buNone/>
              <a:defRPr sz="2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95B2E-0B38-406F-8A81-497A9A52CC7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8B492-9FE6-4FAD-A16A-3C21BB28820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68042" y="6080760"/>
            <a:ext cx="1036929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132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95B2E-0B38-406F-8A81-497A9A52CC7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8B492-9FE6-4FAD-A16A-3C21BB288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995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35" y="8961120"/>
            <a:ext cx="12798267" cy="64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8868043"/>
            <a:ext cx="12798267" cy="896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77223"/>
            <a:ext cx="2760345" cy="80638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77223"/>
            <a:ext cx="8121015" cy="8063857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95B2E-0B38-406F-8A81-497A9A52CC7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8B492-9FE6-4FAD-A16A-3C21BB288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177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95B2E-0B38-406F-8A81-497A9A52CC7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8B492-9FE6-4FAD-A16A-3C21BB288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43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35" y="8961120"/>
            <a:ext cx="12798267" cy="64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8868043"/>
            <a:ext cx="12798267" cy="896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144" y="1062533"/>
            <a:ext cx="10561320" cy="4992624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112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2144" y="6234379"/>
            <a:ext cx="10561320" cy="16002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3360" cap="all" spc="280" baseline="0">
                <a:solidFill>
                  <a:schemeClr val="tx2"/>
                </a:solidFill>
                <a:latin typeface="+mj-lt"/>
              </a:defRPr>
            </a:lvl1pPr>
            <a:lvl2pPr marL="64008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19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95B2E-0B38-406F-8A81-497A9A52CC7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8B492-9FE6-4FAD-A16A-3C21BB28820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68042" y="6080760"/>
            <a:ext cx="1036929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3447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152144" y="401246"/>
            <a:ext cx="10561320" cy="203106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2144" y="2584030"/>
            <a:ext cx="5184648" cy="56327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8816" y="2584029"/>
            <a:ext cx="5184648" cy="56327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95B2E-0B38-406F-8A81-497A9A52CC7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8B492-9FE6-4FAD-A16A-3C21BB288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451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152144" y="401246"/>
            <a:ext cx="10561320" cy="203106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2144" y="2584473"/>
            <a:ext cx="5184648" cy="103079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800" b="0" cap="all" baseline="0">
                <a:solidFill>
                  <a:schemeClr val="tx2"/>
                </a:solidFill>
              </a:defRPr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2144" y="3615269"/>
            <a:ext cx="5184648" cy="460146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8816" y="2584473"/>
            <a:ext cx="5184648" cy="103079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800" b="0" cap="all" baseline="0">
                <a:solidFill>
                  <a:schemeClr val="tx2"/>
                </a:solidFill>
              </a:defRPr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8816" y="3615268"/>
            <a:ext cx="5184648" cy="460146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95B2E-0B38-406F-8A81-497A9A52CC7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8B492-9FE6-4FAD-A16A-3C21BB288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357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95B2E-0B38-406F-8A81-497A9A52CC7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8B492-9FE6-4FAD-A16A-3C21BB288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498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335" y="8961120"/>
            <a:ext cx="12798267" cy="64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7" y="8868043"/>
            <a:ext cx="12798267" cy="896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95B2E-0B38-406F-8A81-497A9A52CC7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8B492-9FE6-4FAD-A16A-3C21BB288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579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9" y="0"/>
            <a:ext cx="4253330" cy="9601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242074" y="0"/>
            <a:ext cx="67208" cy="960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832103"/>
            <a:ext cx="3360420" cy="3200400"/>
          </a:xfrm>
        </p:spPr>
        <p:txBody>
          <a:bodyPr anchor="b">
            <a:normAutofit/>
          </a:bodyPr>
          <a:lstStyle>
            <a:lvl1pPr>
              <a:defRPr sz="504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0630" y="1024128"/>
            <a:ext cx="6816852" cy="73609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0" y="4096512"/>
            <a:ext cx="3360420" cy="473077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100">
                <a:solidFill>
                  <a:srgbClr val="FFFFFF"/>
                </a:solidFill>
              </a:defRPr>
            </a:lvl1pPr>
            <a:lvl2pPr marL="640080" indent="0">
              <a:buNone/>
              <a:defRPr sz="1680"/>
            </a:lvl2pPr>
            <a:lvl3pPr marL="1280160" indent="0">
              <a:buNone/>
              <a:defRPr sz="1400"/>
            </a:lvl3pPr>
            <a:lvl4pPr marL="1920240" indent="0">
              <a:buNone/>
              <a:defRPr sz="1260"/>
            </a:lvl4pPr>
            <a:lvl5pPr marL="2560320" indent="0">
              <a:buNone/>
              <a:defRPr sz="1260"/>
            </a:lvl5pPr>
            <a:lvl6pPr marL="3200400" indent="0">
              <a:buNone/>
              <a:defRPr sz="1260"/>
            </a:lvl6pPr>
            <a:lvl7pPr marL="3840480" indent="0">
              <a:buNone/>
              <a:defRPr sz="1260"/>
            </a:lvl7pPr>
            <a:lvl8pPr marL="4480560" indent="0">
              <a:buNone/>
              <a:defRPr sz="1260"/>
            </a:lvl8pPr>
            <a:lvl9pPr marL="5120640" indent="0">
              <a:buNone/>
              <a:defRPr sz="12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88788" y="9043701"/>
            <a:ext cx="2749436" cy="511175"/>
          </a:xfrm>
        </p:spPr>
        <p:txBody>
          <a:bodyPr/>
          <a:lstStyle>
            <a:lvl1pPr algn="l">
              <a:defRPr/>
            </a:lvl1pPr>
          </a:lstStyle>
          <a:p>
            <a:fld id="{58F95B2E-0B38-406F-8A81-497A9A52CC7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040630" y="9043701"/>
            <a:ext cx="4880610" cy="51117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A08B492-9FE6-4FAD-A16A-3C21BB288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43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6934200"/>
            <a:ext cx="12798267" cy="2667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7" y="6881106"/>
            <a:ext cx="12798267" cy="896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144" y="7104888"/>
            <a:ext cx="10625328" cy="1152144"/>
          </a:xfrm>
        </p:spPr>
        <p:txBody>
          <a:bodyPr tIns="0" bIns="0" anchor="b">
            <a:noAutofit/>
          </a:bodyPr>
          <a:lstStyle>
            <a:lvl1pPr>
              <a:defRPr sz="504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" y="0"/>
            <a:ext cx="12801585" cy="688110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2144" y="8269834"/>
            <a:ext cx="10625328" cy="832104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840"/>
              </a:spcAft>
              <a:buNone/>
              <a:defRPr sz="2100">
                <a:solidFill>
                  <a:srgbClr val="FFFFFF"/>
                </a:solidFill>
              </a:defRPr>
            </a:lvl1pPr>
            <a:lvl2pPr marL="640080" indent="0">
              <a:buNone/>
              <a:defRPr sz="1680"/>
            </a:lvl2pPr>
            <a:lvl3pPr marL="1280160" indent="0">
              <a:buNone/>
              <a:defRPr sz="1400"/>
            </a:lvl3pPr>
            <a:lvl4pPr marL="1920240" indent="0">
              <a:buNone/>
              <a:defRPr sz="1260"/>
            </a:lvl4pPr>
            <a:lvl5pPr marL="2560320" indent="0">
              <a:buNone/>
              <a:defRPr sz="1260"/>
            </a:lvl5pPr>
            <a:lvl6pPr marL="3200400" indent="0">
              <a:buNone/>
              <a:defRPr sz="1260"/>
            </a:lvl6pPr>
            <a:lvl7pPr marL="3840480" indent="0">
              <a:buNone/>
              <a:defRPr sz="1260"/>
            </a:lvl7pPr>
            <a:lvl8pPr marL="4480560" indent="0">
              <a:buNone/>
              <a:defRPr sz="1260"/>
            </a:lvl8pPr>
            <a:lvl9pPr marL="5120640" indent="0">
              <a:buNone/>
              <a:defRPr sz="12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95B2E-0B38-406F-8A81-497A9A52CC7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8B492-9FE6-4FAD-A16A-3C21BB2882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312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8961120"/>
            <a:ext cx="12801601" cy="64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8868042"/>
            <a:ext cx="12801601" cy="930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52144" y="401246"/>
            <a:ext cx="10561320" cy="20310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2143" y="2584028"/>
            <a:ext cx="10561321" cy="563270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52146" y="9043701"/>
            <a:ext cx="2595884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rgbClr val="FFFFFF"/>
                </a:solidFill>
              </a:defRPr>
            </a:lvl1pPr>
          </a:lstStyle>
          <a:p>
            <a:fld id="{58F95B2E-0B38-406F-8A81-497A9A52CC7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70495" y="9043701"/>
            <a:ext cx="5063944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95482" y="9043701"/>
            <a:ext cx="1377627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70">
                <a:solidFill>
                  <a:srgbClr val="FFFFFF"/>
                </a:solidFill>
              </a:defRPr>
            </a:lvl1pPr>
          </a:lstStyle>
          <a:p>
            <a:fld id="{BA08B492-9FE6-4FAD-A16A-3C21BB28820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253209" y="2432983"/>
            <a:ext cx="1046530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658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1280160" rtl="0" eaLnBrk="1" latinLnBrk="0" hangingPunct="1">
        <a:lnSpc>
          <a:spcPct val="85000"/>
        </a:lnSpc>
        <a:spcBef>
          <a:spcPct val="0"/>
        </a:spcBef>
        <a:buNone/>
        <a:defRPr sz="6720" kern="1200" spc="-7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128016" indent="-128016" algn="l" defTabSz="1280160" rtl="0" eaLnBrk="1" latinLnBrk="0" hangingPunct="1">
        <a:lnSpc>
          <a:spcPct val="90000"/>
        </a:lnSpc>
        <a:spcBef>
          <a:spcPts val="1680"/>
        </a:spcBef>
        <a:spcAft>
          <a:spcPts val="28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37667" indent="-256032" algn="l" defTabSz="1280160" rtl="0" eaLnBrk="1" latinLnBrk="0" hangingPunct="1">
        <a:lnSpc>
          <a:spcPct val="90000"/>
        </a:lnSpc>
        <a:spcBef>
          <a:spcPts val="280"/>
        </a:spcBef>
        <a:spcAft>
          <a:spcPts val="560"/>
        </a:spcAft>
        <a:buClr>
          <a:schemeClr val="accent1"/>
        </a:buClr>
        <a:buFont typeface="Calibri" pitchFamily="34" charset="0"/>
        <a:buChar char="◦"/>
        <a:defRPr sz="25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93699" indent="-256032" algn="l" defTabSz="1280160" rtl="0" eaLnBrk="1" latinLnBrk="0" hangingPunct="1">
        <a:lnSpc>
          <a:spcPct val="90000"/>
        </a:lnSpc>
        <a:spcBef>
          <a:spcPts val="280"/>
        </a:spcBef>
        <a:spcAft>
          <a:spcPts val="560"/>
        </a:spcAft>
        <a:buClr>
          <a:schemeClr val="accent1"/>
        </a:buClr>
        <a:buFont typeface="Calibri" pitchFamily="34" charset="0"/>
        <a:buChar char="◦"/>
        <a:defRPr sz="19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49731" indent="-256032" algn="l" defTabSz="1280160" rtl="0" eaLnBrk="1" latinLnBrk="0" hangingPunct="1">
        <a:lnSpc>
          <a:spcPct val="90000"/>
        </a:lnSpc>
        <a:spcBef>
          <a:spcPts val="280"/>
        </a:spcBef>
        <a:spcAft>
          <a:spcPts val="560"/>
        </a:spcAft>
        <a:buClr>
          <a:schemeClr val="accent1"/>
        </a:buClr>
        <a:buFont typeface="Calibri" pitchFamily="34" charset="0"/>
        <a:buChar char="◦"/>
        <a:defRPr sz="19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05763" indent="-256032" algn="l" defTabSz="1280160" rtl="0" eaLnBrk="1" latinLnBrk="0" hangingPunct="1">
        <a:lnSpc>
          <a:spcPct val="90000"/>
        </a:lnSpc>
        <a:spcBef>
          <a:spcPts val="280"/>
        </a:spcBef>
        <a:spcAft>
          <a:spcPts val="560"/>
        </a:spcAft>
        <a:buClr>
          <a:schemeClr val="accent1"/>
        </a:buClr>
        <a:buFont typeface="Calibri" pitchFamily="34" charset="0"/>
        <a:buChar char="◦"/>
        <a:defRPr sz="19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540000" indent="-320040" algn="l" defTabSz="1280160" rtl="0" eaLnBrk="1" latinLnBrk="0" hangingPunct="1">
        <a:lnSpc>
          <a:spcPct val="90000"/>
        </a:lnSpc>
        <a:spcBef>
          <a:spcPts val="280"/>
        </a:spcBef>
        <a:spcAft>
          <a:spcPts val="560"/>
        </a:spcAft>
        <a:buClr>
          <a:schemeClr val="accent1"/>
        </a:buClr>
        <a:buFont typeface="Calibri" pitchFamily="34" charset="0"/>
        <a:buChar char="◦"/>
        <a:defRPr sz="19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820000" indent="-320040" algn="l" defTabSz="1280160" rtl="0" eaLnBrk="1" latinLnBrk="0" hangingPunct="1">
        <a:lnSpc>
          <a:spcPct val="90000"/>
        </a:lnSpc>
        <a:spcBef>
          <a:spcPts val="280"/>
        </a:spcBef>
        <a:spcAft>
          <a:spcPts val="560"/>
        </a:spcAft>
        <a:buClr>
          <a:schemeClr val="accent1"/>
        </a:buClr>
        <a:buFont typeface="Calibri" pitchFamily="34" charset="0"/>
        <a:buChar char="◦"/>
        <a:defRPr sz="19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00000" indent="-320040" algn="l" defTabSz="1280160" rtl="0" eaLnBrk="1" latinLnBrk="0" hangingPunct="1">
        <a:lnSpc>
          <a:spcPct val="90000"/>
        </a:lnSpc>
        <a:spcBef>
          <a:spcPts val="280"/>
        </a:spcBef>
        <a:spcAft>
          <a:spcPts val="560"/>
        </a:spcAft>
        <a:buClr>
          <a:schemeClr val="accent1"/>
        </a:buClr>
        <a:buFont typeface="Calibri" pitchFamily="34" charset="0"/>
        <a:buChar char="◦"/>
        <a:defRPr sz="19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380000" indent="-320040" algn="l" defTabSz="1280160" rtl="0" eaLnBrk="1" latinLnBrk="0" hangingPunct="1">
        <a:lnSpc>
          <a:spcPct val="90000"/>
        </a:lnSpc>
        <a:spcBef>
          <a:spcPts val="280"/>
        </a:spcBef>
        <a:spcAft>
          <a:spcPts val="560"/>
        </a:spcAft>
        <a:buClr>
          <a:schemeClr val="accent1"/>
        </a:buClr>
        <a:buFont typeface="Calibri" pitchFamily="34" charset="0"/>
        <a:buChar char="◦"/>
        <a:defRPr sz="19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8" t="2406" r="2849" b="20479"/>
          <a:stretch/>
        </p:blipFill>
        <p:spPr>
          <a:xfrm>
            <a:off x="0" y="438911"/>
            <a:ext cx="12798959" cy="763219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6274" y="8996279"/>
            <a:ext cx="17870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9150167"/>
            <a:ext cx="127954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>
                <a:latin typeface="+mj-lt"/>
              </a:rPr>
              <a:t>ПРОЕКТ ПЛАНИРОВКИ ТЕРРИТОРИИ, ОГРАНИЧЕННОЙ УЛ. БАРАМЗИНОЙ, УЛ. УЧИТЕЛЬСКОЙ, УЛ. ДЕТСКОЙ, УЛ ГРЕМЯЧИНСКОЙ В ДЗЕРЖИНСКОМ </a:t>
            </a:r>
            <a:r>
              <a:rPr lang="ru-RU" sz="1400" b="1" dirty="0" smtClean="0">
                <a:latin typeface="+mj-lt"/>
              </a:rPr>
              <a:t>РАЙОНЕ ГОРОДА ПЕРМИ</a:t>
            </a:r>
            <a:r>
              <a:rPr lang="ru-RU" sz="1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 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9435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150167"/>
            <a:ext cx="127954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>
                <a:latin typeface="+mj-lt"/>
              </a:rPr>
              <a:t>ПРОЕКТ ПЛАНИРОВКИ ТЕРРИТОРИИ, ОГРАНИЧЕННОЙ УЛ. БАРАМЗИНОЙ, УЛ. УЧИТЕЛЬСКОЙ, УЛ. ДЕТСКОЙ, УЛ ГРЕМЯЧИНСКОЙ В ДЗЕРЖИНСКОМ </a:t>
            </a:r>
            <a:r>
              <a:rPr lang="ru-RU" sz="1400" b="1" dirty="0" smtClean="0">
                <a:latin typeface="+mj-lt"/>
              </a:rPr>
              <a:t>РАЙОНЕ ГОРОДА ПЕРМИ</a:t>
            </a:r>
            <a:r>
              <a:rPr lang="ru-RU" sz="1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 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463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22739" y="64008"/>
            <a:ext cx="2157963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atin typeface="+mj-lt"/>
              </a:rPr>
              <a:t>ОБЩИЕ ВИДЫ ЗАСТРОЙКИ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" t="5376" r="3755" b="14191"/>
          <a:stretch/>
        </p:blipFill>
        <p:spPr>
          <a:xfrm>
            <a:off x="-1442" y="539496"/>
            <a:ext cx="12809124" cy="808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50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150167"/>
            <a:ext cx="127954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>
                <a:latin typeface="+mj-lt"/>
              </a:rPr>
              <a:t>ПРОЕКТ ПЛАНИРОВКИ ТЕРРИТОРИИ, ОГРАНИЧЕННОЙ УЛ. БАРАМЗИНОЙ, УЛ. УЧИТЕЛЬСКОЙ, УЛ. ДЕТСКОЙ, УЛ ГРЕМЯЧИНСКОЙ В ДЗЕРЖИНСКОМ </a:t>
            </a:r>
            <a:r>
              <a:rPr lang="ru-RU" sz="1400" b="1" dirty="0" smtClean="0">
                <a:latin typeface="+mj-lt"/>
              </a:rPr>
              <a:t>РАЙОНЕ ГОРОДА ПЕРМИ</a:t>
            </a:r>
            <a:r>
              <a:rPr lang="ru-RU" sz="1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 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463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22739" y="64008"/>
            <a:ext cx="2157963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atin typeface="+mj-lt"/>
              </a:rPr>
              <a:t>ОБЩИЕ ВИДЫ ЗАСТРОЙКИ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" t="7469" r="4242" b="15414"/>
          <a:stretch/>
        </p:blipFill>
        <p:spPr>
          <a:xfrm>
            <a:off x="-1" y="621791"/>
            <a:ext cx="12808915" cy="753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82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150167"/>
            <a:ext cx="127954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>
                <a:latin typeface="+mj-lt"/>
              </a:rPr>
              <a:t>ПРОЕКТ ПЛАНИРОВКИ ТЕРРИТОРИИ, ОГРАНИЧЕННОЙ УЛ. БАРАМЗИНОЙ, УЛ. УЧИТЕЛЬСКОЙ, УЛ. ДЕТСКОЙ, УЛ ГРЕМЯЧИНСКОЙ В ДЗЕРЖИНСКОМ </a:t>
            </a:r>
            <a:r>
              <a:rPr lang="ru-RU" sz="1400" b="1" dirty="0" smtClean="0">
                <a:latin typeface="+mj-lt"/>
              </a:rPr>
              <a:t>РАЙОНЕ ГОРОДА ПЕРМИ</a:t>
            </a:r>
            <a:r>
              <a:rPr lang="ru-RU" sz="1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 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463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22739" y="64008"/>
            <a:ext cx="2157963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atin typeface="+mj-lt"/>
              </a:rPr>
              <a:t>ОБЩИЕ ВИДЫ ЗАСТРОЙКИ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" t="3172" r="1042" b="7299"/>
          <a:stretch/>
        </p:blipFill>
        <p:spPr>
          <a:xfrm>
            <a:off x="0" y="502919"/>
            <a:ext cx="12795490" cy="8258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67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150167"/>
            <a:ext cx="127954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>
                <a:latin typeface="+mj-lt"/>
              </a:rPr>
              <a:t>ПРОЕКТ ПЛАНИРОВКИ ТЕРРИТОРИИ, ОГРАНИЧЕННОЙ УЛ. БАРАМЗИНОЙ, УЛ. УЧИТЕЛЬСКОЙ, УЛ. ДЕТСКОЙ, УЛ ГРЕМЯЧИНСКОЙ В ДЗЕРЖИНСКОМ </a:t>
            </a:r>
            <a:r>
              <a:rPr lang="ru-RU" sz="1400" b="1" dirty="0" smtClean="0">
                <a:latin typeface="+mj-lt"/>
              </a:rPr>
              <a:t>РАЙОНЕ ГОРОДА ПЕРМИ</a:t>
            </a:r>
            <a:r>
              <a:rPr lang="ru-RU" sz="1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 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463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22739" y="64008"/>
            <a:ext cx="2157963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atin typeface="+mj-lt"/>
              </a:rPr>
              <a:t>ОБЩИЕ ВИДЫ ЗАСТРОЙКИ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t="1637" r="2304" b="1358"/>
          <a:stretch/>
        </p:blipFill>
        <p:spPr>
          <a:xfrm>
            <a:off x="1133856" y="527304"/>
            <a:ext cx="11009376" cy="829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75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150167"/>
            <a:ext cx="127954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>
                <a:latin typeface="+mj-lt"/>
              </a:rPr>
              <a:t>ПРОЕКТ ПЛАНИРОВКИ ТЕРРИТОРИИ, ОГРАНИЧЕННОЙ УЛ. БАРАМЗИНОЙ, УЛ. УЧИТЕЛЬСКОЙ, УЛ. ДЕТСКОЙ, УЛ ГРЕМЯЧИНСКОЙ В ДЗЕРЖИНСКОМ </a:t>
            </a:r>
            <a:r>
              <a:rPr lang="ru-RU" sz="1400" b="1" dirty="0" smtClean="0">
                <a:latin typeface="+mj-lt"/>
              </a:rPr>
              <a:t>РАЙОНЕ ГОРОДА ПЕРМИ</a:t>
            </a:r>
            <a:r>
              <a:rPr lang="ru-RU" sz="1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 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463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22739" y="64008"/>
            <a:ext cx="2157963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atin typeface="+mj-lt"/>
              </a:rPr>
              <a:t>ОБЩИЕ ВИДЫ ЗАСТРОЙКИ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3" t="3858" r="2909" b="9831"/>
          <a:stretch/>
        </p:blipFill>
        <p:spPr>
          <a:xfrm>
            <a:off x="0" y="512063"/>
            <a:ext cx="12795490" cy="830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52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150167"/>
            <a:ext cx="127954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>
                <a:latin typeface="+mj-lt"/>
              </a:rPr>
              <a:t>ПРОЕКТ ПЛАНИРОВКИ ТЕРРИТОРИИ, ОГРАНИЧЕННОЙ УЛ. БАРАМЗИНОЙ, УЛ. УЧИТЕЛЬСКОЙ, УЛ. ДЕТСКОЙ, УЛ ГРЕМЯЧИНСКОЙ В ДЗЕРЖИНСКОМ </a:t>
            </a:r>
            <a:r>
              <a:rPr lang="ru-RU" sz="1400" b="1" dirty="0" smtClean="0">
                <a:latin typeface="+mj-lt"/>
              </a:rPr>
              <a:t>РАЙОНЕ ГОРОДА ПЕРМИ</a:t>
            </a:r>
            <a:r>
              <a:rPr lang="ru-RU" sz="1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 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463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22739" y="64008"/>
            <a:ext cx="2157963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atin typeface="+mj-lt"/>
              </a:rPr>
              <a:t>ОБЩИЕ ВИДЫ ЗАСТРОЙКИ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" t="3881" r="4243" b="5651"/>
          <a:stretch/>
        </p:blipFill>
        <p:spPr>
          <a:xfrm>
            <a:off x="608158" y="560832"/>
            <a:ext cx="11972544" cy="8220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51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150167"/>
            <a:ext cx="127954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>
                <a:latin typeface="+mj-lt"/>
              </a:rPr>
              <a:t>ПРОЕКТ ПЛАНИРОВКИ ТЕРРИТОРИИ, ОГРАНИЧЕННОЙ УЛ. БАРАМЗИНОЙ, УЛ. УЧИТЕЛЬСКОЙ, УЛ. ДЕТСКОЙ, УЛ ГРЕМЯЧИНСКОЙ В ДЗЕРЖИНСКОМ </a:t>
            </a:r>
            <a:r>
              <a:rPr lang="ru-RU" sz="1400" b="1" dirty="0" smtClean="0">
                <a:latin typeface="+mj-lt"/>
              </a:rPr>
              <a:t>РАЙОНЕ ГОРОДА ПЕРМИ</a:t>
            </a:r>
            <a:r>
              <a:rPr lang="ru-RU" sz="1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 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463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22739" y="64008"/>
            <a:ext cx="2157963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atin typeface="+mj-lt"/>
              </a:rPr>
              <a:t>ОБЩИЕ ВИДЫ ЗАСТРОЙКИ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6" t="5386" r="9092" b="4944"/>
          <a:stretch/>
        </p:blipFill>
        <p:spPr>
          <a:xfrm>
            <a:off x="621792" y="548640"/>
            <a:ext cx="11058144" cy="830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24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150167"/>
            <a:ext cx="127954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>
                <a:latin typeface="+mj-lt"/>
              </a:rPr>
              <a:t>ПРОЕКТ ПЛАНИРОВКИ ТЕРРИТОРИИ, ОГРАНИЧЕННОЙ УЛ. БАРАМЗИНОЙ, УЛ. УЧИТЕЛЬСКОЙ, УЛ. ДЕТСКОЙ, УЛ ГРЕМЯЧИНСКОЙ В ДЗЕРЖИНСКОМ </a:t>
            </a:r>
            <a:r>
              <a:rPr lang="ru-RU" sz="1400" b="1" dirty="0" smtClean="0">
                <a:latin typeface="+mj-lt"/>
              </a:rPr>
              <a:t>РАЙОНЕ ГОРОДА ПЕРМИ</a:t>
            </a:r>
            <a:r>
              <a:rPr lang="ru-RU" sz="1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 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3" t="6652" r="8208" b="14537"/>
          <a:stretch/>
        </p:blipFill>
        <p:spPr>
          <a:xfrm>
            <a:off x="289357" y="383976"/>
            <a:ext cx="12512243" cy="82723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048"/>
            <a:ext cx="12801600" cy="463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145016" y="64008"/>
            <a:ext cx="3542958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atin typeface="+mj-lt"/>
              </a:rPr>
              <a:t>ПЛАН ГРАНИЦ ТЕРРИТОРИИ К ДОГОВОРУ РЗТ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1194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2" b="5419"/>
          <a:stretch/>
        </p:blipFill>
        <p:spPr>
          <a:xfrm>
            <a:off x="32080" y="524256"/>
            <a:ext cx="12720752" cy="80832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9150167"/>
            <a:ext cx="127954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>
                <a:latin typeface="+mj-lt"/>
              </a:rPr>
              <a:t>ПРОЕКТ ПЛАНИРОВКИ ТЕРРИТОРИИ, ОГРАНИЧЕННОЙ УЛ. БАРАМЗИНОЙ, УЛ. УЧИТЕЛЬСКОЙ, УЛ. ДЕТСКОЙ, УЛ ГРЕМЯЧИНСКОЙ В ДЗЕРЖИНСКОМ </a:t>
            </a:r>
            <a:r>
              <a:rPr lang="ru-RU" sz="1400" b="1" dirty="0" smtClean="0">
                <a:latin typeface="+mj-lt"/>
              </a:rPr>
              <a:t>РАЙОНЕ ГОРОДА ПЕРМИ</a:t>
            </a:r>
            <a:r>
              <a:rPr lang="ru-RU" sz="1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 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801600" cy="4632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143104" y="64008"/>
            <a:ext cx="4620176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atin typeface="+mj-lt"/>
              </a:rPr>
              <a:t>РАСПОЛОЖЕНИЕ ЭЛЕМЕНТА ПЛАНИРОВОЧНОЙ СТРУКТУРЫ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399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150167"/>
            <a:ext cx="127954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>
                <a:latin typeface="+mj-lt"/>
              </a:rPr>
              <a:t>ПРОЕКТ ПЛАНИРОВКИ ТЕРРИТОРИИ, ОГРАНИЧЕННОЙ УЛ. БАРАМЗИНОЙ, УЛ. УЧИТЕЛЬСКОЙ, УЛ. ДЕТСКОЙ, УЛ ГРЕМЯЧИНСКОЙ В ДЗЕРЖИНСКОМ </a:t>
            </a:r>
            <a:r>
              <a:rPr lang="ru-RU" sz="1400" b="1" dirty="0" smtClean="0">
                <a:latin typeface="+mj-lt"/>
              </a:rPr>
              <a:t>РАЙОНЕ ГОРОДА ПЕРМИ</a:t>
            </a:r>
            <a:r>
              <a:rPr lang="ru-RU" sz="1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 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463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357013" y="64008"/>
            <a:ext cx="2289409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atin typeface="+mj-lt"/>
              </a:rPr>
              <a:t>ПРОЕКТНЫЕ ПРЕДЛОЖЕНИЯ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" t="4195" r="3031" b="6321"/>
          <a:stretch/>
        </p:blipFill>
        <p:spPr>
          <a:xfrm>
            <a:off x="292608" y="524255"/>
            <a:ext cx="12466306" cy="835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93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150167"/>
            <a:ext cx="127954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>
                <a:latin typeface="+mj-lt"/>
              </a:rPr>
              <a:t>ПРОЕКТ ПЛАНИРОВКИ ТЕРРИТОРИИ, ОГРАНИЧЕННОЙ УЛ. БАРАМЗИНОЙ, УЛ. УЧИТЕЛЬСКОЙ, УЛ. ДЕТСКОЙ, УЛ ГРЕМЯЧИНСКОЙ В ДЗЕРЖИНСКОМ </a:t>
            </a:r>
            <a:r>
              <a:rPr lang="ru-RU" sz="1400" b="1" dirty="0" smtClean="0">
                <a:latin typeface="+mj-lt"/>
              </a:rPr>
              <a:t>РАЙОНЕ ГОРОДА ПЕРМИ</a:t>
            </a:r>
            <a:r>
              <a:rPr lang="ru-RU" sz="1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 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463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201766" y="64008"/>
            <a:ext cx="4405373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atin typeface="+mj-lt"/>
              </a:rPr>
              <a:t>СХЕМА РАЗМЕЩЕНИЯ ОБРАЗОВАТЕЛЬНЫХ УЧРЕЖДЕНИЙ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" t="3168" r="1454" b="5465"/>
          <a:stretch/>
        </p:blipFill>
        <p:spPr>
          <a:xfrm>
            <a:off x="134112" y="499871"/>
            <a:ext cx="12446590" cy="827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20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150167"/>
            <a:ext cx="127954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>
                <a:latin typeface="+mj-lt"/>
              </a:rPr>
              <a:t>ПРОЕКТ ПЛАНИРОВКИ ТЕРРИТОРИИ, ОГРАНИЧЕННОЙ УЛ. БАРАМЗИНОЙ, УЛ. УЧИТЕЛЬСКОЙ, УЛ. ДЕТСКОЙ, УЛ ГРЕМЯЧИНСКОЙ В ДЗЕРЖИНСКОМ </a:t>
            </a:r>
            <a:r>
              <a:rPr lang="ru-RU" sz="1400" b="1" dirty="0" smtClean="0">
                <a:latin typeface="+mj-lt"/>
              </a:rPr>
              <a:t>РАЙОНЕ ГОРОДА ПЕРМИ</a:t>
            </a:r>
            <a:r>
              <a:rPr lang="ru-RU" sz="1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 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463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473457" y="64008"/>
            <a:ext cx="3203121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atin typeface="+mj-lt"/>
              </a:rPr>
              <a:t>ОРГАНИЗАЦИЯ ДВИЖЕНИЯ ТРАНСПОРТА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" t="4194" r="3151" b="4436"/>
          <a:stretch/>
        </p:blipFill>
        <p:spPr>
          <a:xfrm>
            <a:off x="451104" y="573024"/>
            <a:ext cx="12070080" cy="814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01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150167"/>
            <a:ext cx="127954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>
                <a:latin typeface="+mj-lt"/>
              </a:rPr>
              <a:t>ПРОЕКТ ПЛАНИРОВКИ ТЕРРИТОРИИ, ОГРАНИЧЕННОЙ УЛ. БАРАМЗИНОЙ, УЛ. УЧИТЕЛЬСКОЙ, УЛ. ДЕТСКОЙ, УЛ ГРЕМЯЧИНСКОЙ В ДЗЕРЖИНСКОМ </a:t>
            </a:r>
            <a:r>
              <a:rPr lang="ru-RU" sz="1400" b="1" dirty="0" smtClean="0">
                <a:latin typeface="+mj-lt"/>
              </a:rPr>
              <a:t>РАЙОНЕ ГОРОДА ПЕРМИ</a:t>
            </a:r>
            <a:r>
              <a:rPr lang="ru-RU" sz="1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 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463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7476" y="64008"/>
            <a:ext cx="12500538" cy="3046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00" b="1" dirty="0" smtClean="0">
                <a:latin typeface="+mj-lt"/>
              </a:rPr>
              <a:t>ПРОЕКТНАЯ ОРГАНИЗАЦИЯ УЛИЧНО-ДОРОЖНОЙ СЕТИ. ЛИНИИ </a:t>
            </a:r>
            <a:r>
              <a:rPr lang="ru-RU" sz="1380" b="1" dirty="0" smtClean="0">
                <a:latin typeface="+mj-lt"/>
              </a:rPr>
              <a:t>ДВИЖЕНИЯ</a:t>
            </a:r>
            <a:r>
              <a:rPr lang="ru-RU" sz="1300" b="1" dirty="0" smtClean="0">
                <a:latin typeface="+mj-lt"/>
              </a:rPr>
              <a:t> ГОРОДСКОГО ОБЩЕСТВЕННОГО ТРАНСПОРТА. ЛИНИИ ДВИЖЕНИЯ ВЕЛОСИПЕДИСТОВ И ПЕШЕХОДОВ </a:t>
            </a:r>
            <a:endParaRPr lang="ru-RU" sz="13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4119" r="1784" b="5504"/>
          <a:stretch/>
        </p:blipFill>
        <p:spPr>
          <a:xfrm>
            <a:off x="101233" y="560831"/>
            <a:ext cx="12694257" cy="8241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10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150167"/>
            <a:ext cx="127954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>
                <a:latin typeface="+mj-lt"/>
              </a:rPr>
              <a:t>ПРОЕКТ ПЛАНИРОВКИ ТЕРРИТОРИИ, ОГРАНИЧЕННОЙ УЛ. БАРАМЗИНОЙ, УЛ. УЧИТЕЛЬСКОЙ, УЛ. ДЕТСКОЙ, УЛ ГРЕМЯЧИНСКОЙ В ДЗЕРЖИНСКОМ </a:t>
            </a:r>
            <a:r>
              <a:rPr lang="ru-RU" sz="1400" b="1" dirty="0" smtClean="0">
                <a:latin typeface="+mj-lt"/>
              </a:rPr>
              <a:t>РАЙОНЕ ГОРОДА ПЕРМИ</a:t>
            </a:r>
            <a:r>
              <a:rPr lang="ru-RU" sz="1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 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463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23227" y="64008"/>
            <a:ext cx="12841977" cy="2923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00" b="1" dirty="0" smtClean="0">
                <a:latin typeface="+mj-lt"/>
              </a:rPr>
              <a:t>ПРОЕКТНАЯ ОРГАНИЗАЦИЯ УЛИЧНО-ДОРОЖНОЙ СЕТИ. ВИДЫ УЛИЦ ПО НАЗНАЧЕНИЮ И РАСПОЛОЖЕНИЮ В ПЛАНИРОВОЧНОЙ СТРУКТУРЕ ГОРОДА. РАЗМЕЩЕНИЕ ПАРКОВОЧНЫХ МЕСТ</a:t>
            </a:r>
            <a:endParaRPr lang="ru-RU" sz="13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9" t="4607" r="2389" b="4476"/>
          <a:stretch/>
        </p:blipFill>
        <p:spPr>
          <a:xfrm>
            <a:off x="524256" y="554917"/>
            <a:ext cx="12155424" cy="827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08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150167"/>
            <a:ext cx="1279549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>
                <a:latin typeface="+mj-lt"/>
              </a:rPr>
              <a:t>ПРОЕКТ ПЛАНИРОВКИ ТЕРРИТОРИИ, ОГРАНИЧЕННОЙ УЛ. БАРАМЗИНОЙ, УЛ. УЧИТЕЛЬСКОЙ, УЛ. ДЕТСКОЙ, УЛ ГРЕМЯЧИНСКОЙ В ДЗЕРЖИНСКОМ </a:t>
            </a:r>
            <a:r>
              <a:rPr lang="ru-RU" sz="1400" b="1" dirty="0" smtClean="0">
                <a:latin typeface="+mj-lt"/>
              </a:rPr>
              <a:t>РАЙОНЕ ГОРОДА ПЕРМИ</a:t>
            </a:r>
            <a:r>
              <a:rPr lang="ru-RU" sz="1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 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463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22733" y="64008"/>
            <a:ext cx="2157963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smtClean="0">
                <a:latin typeface="+mj-lt"/>
              </a:rPr>
              <a:t>ОБЩИЕ ВИДЫ ЗАСТРОЙКИ</a:t>
            </a:r>
            <a:endParaRPr lang="ru-RU" sz="1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" t="7467" r="1576" b="12843"/>
          <a:stretch/>
        </p:blipFill>
        <p:spPr>
          <a:xfrm>
            <a:off x="0" y="499872"/>
            <a:ext cx="12800256" cy="741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1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119</TotalTime>
  <Words>462</Words>
  <Application>Microsoft Office PowerPoint</Application>
  <PresentationFormat>A3 (297x420 мм)</PresentationFormat>
  <Paragraphs>31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Calibri</vt:lpstr>
      <vt:lpstr>Calibri Light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Евгения Нагорных</dc:creator>
  <cp:lastModifiedBy>Сергей Сливич</cp:lastModifiedBy>
  <cp:revision>11</cp:revision>
  <dcterms:created xsi:type="dcterms:W3CDTF">2019-12-02T15:24:39Z</dcterms:created>
  <dcterms:modified xsi:type="dcterms:W3CDTF">2019-12-03T08:08:56Z</dcterms:modified>
</cp:coreProperties>
</file>