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3F10DC9-3097-4582-8119-4FFE749C2E89}">
          <p14:sldIdLst>
            <p14:sldId id="257"/>
            <p14:sldId id="256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DA0D-9B86-469A-9131-47E76FAA2FA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5723-1D59-4F1E-A62A-789CA4EDC7C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DA0D-9B86-469A-9131-47E76FAA2FA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5723-1D59-4F1E-A62A-789CA4EDC7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DA0D-9B86-469A-9131-47E76FAA2FA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5723-1D59-4F1E-A62A-789CA4EDC7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DA0D-9B86-469A-9131-47E76FAA2FA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5723-1D59-4F1E-A62A-789CA4EDC7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DA0D-9B86-469A-9131-47E76FAA2FA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8B35723-1D59-4F1E-A62A-789CA4EDC7C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DA0D-9B86-469A-9131-47E76FAA2FA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5723-1D59-4F1E-A62A-789CA4EDC7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DA0D-9B86-469A-9131-47E76FAA2FA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5723-1D59-4F1E-A62A-789CA4EDC7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DA0D-9B86-469A-9131-47E76FAA2FA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5723-1D59-4F1E-A62A-789CA4EDC7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DA0D-9B86-469A-9131-47E76FAA2FA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5723-1D59-4F1E-A62A-789CA4EDC7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DA0D-9B86-469A-9131-47E76FAA2FA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5723-1D59-4F1E-A62A-789CA4EDC7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DA0D-9B86-469A-9131-47E76FAA2FA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5723-1D59-4F1E-A62A-789CA4EDC7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E44DA0D-9B86-469A-9131-47E76FAA2FA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B35723-1D59-4F1E-A62A-789CA4EDC7C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8538"/>
          </a:xfrm>
        </p:spPr>
        <p:txBody>
          <a:bodyPr>
            <a:normAutofit/>
          </a:bodyPr>
          <a:lstStyle/>
          <a:p>
            <a:r>
              <a:rPr lang="ru-RU" dirty="0" smtClean="0"/>
              <a:t>ТИПОВЫЕ ОШИБКИ ПРИ ПОДГОТОВКЕ СХЕМ РАСПОЛОЖЕНИЯ ЗЕМЕЛЬНЫХ УЧАСТКОВ НА КАДАСТРОВОМ ПЛАНЕ ТЕРРИТОРИИ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630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764704"/>
            <a:ext cx="7704856" cy="487409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При подготовке схемы расположения земельного участка на бумажном носителе при отсутствии картографической основы в сведениях кадастрового плана территории графическая информация дополняется схематичным отображением границ территорий общего пользования, красных линий, а также местоположения объектов естественного или искусственного происхождения, облегчающих ориентирование на местности.</a:t>
            </a:r>
          </a:p>
        </p:txBody>
      </p:sp>
    </p:spTree>
    <p:extLst>
      <p:ext uri="{BB962C8B-B14F-4D97-AF65-F5344CB8AC3E}">
        <p14:creationId xmlns:p14="http://schemas.microsoft.com/office/powerpoint/2010/main" val="469960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ПРЕДСТАВЛЕННЫЕ К ЗАЯВЛЕНИЮ СХЕМЫ НЕ СООТВЕТСТВУЮТ УКАЗАННОМУ ТРЕБОВАНИЮ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417" y="1600200"/>
            <a:ext cx="6665166" cy="4708525"/>
          </a:xfrm>
        </p:spPr>
      </p:pic>
      <p:sp>
        <p:nvSpPr>
          <p:cNvPr id="7" name="Прямоугольник 6"/>
          <p:cNvSpPr/>
          <p:nvPr/>
        </p:nvSpPr>
        <p:spPr>
          <a:xfrm>
            <a:off x="2195736" y="4797151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приведенной Схеме отсутствует местоположение </a:t>
            </a:r>
            <a:r>
              <a:rPr lang="ru-RU" dirty="0"/>
              <a:t>объектов естественного или искусственного происхождения, облегчающих ориентирование на местности</a:t>
            </a:r>
          </a:p>
        </p:txBody>
      </p:sp>
    </p:spTree>
    <p:extLst>
      <p:ext uri="{BB962C8B-B14F-4D97-AF65-F5344CB8AC3E}">
        <p14:creationId xmlns:p14="http://schemas.microsoft.com/office/powerpoint/2010/main" val="1963187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3"/>
            <a:ext cx="3600400" cy="2952328"/>
          </a:xfrm>
        </p:spPr>
      </p:pic>
      <p:sp>
        <p:nvSpPr>
          <p:cNvPr id="6" name="Прямоугольник 5"/>
          <p:cNvSpPr/>
          <p:nvPr/>
        </p:nvSpPr>
        <p:spPr>
          <a:xfrm>
            <a:off x="1763688" y="3789040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представленной Схеме отсутствует схематичное отображение </a:t>
            </a:r>
            <a:r>
              <a:rPr lang="ru-RU" dirty="0"/>
              <a:t>границ территорий общего пользования, красных </a:t>
            </a:r>
            <a:r>
              <a:rPr lang="ru-RU" dirty="0" smtClean="0"/>
              <a:t>линий</a:t>
            </a:r>
            <a:endParaRPr lang="ru-RU" dirty="0"/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4664"/>
            <a:ext cx="360040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6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Законом «О гаражной амнистии» предусмотрено формирование земельных участков по фактическому пользованию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3295967" cy="4708525"/>
          </a:xfrm>
        </p:spPr>
      </p:pic>
      <p:sp>
        <p:nvSpPr>
          <p:cNvPr id="6" name="Прямоугольник 5"/>
          <p:cNvSpPr/>
          <p:nvPr/>
        </p:nvSpPr>
        <p:spPr>
          <a:xfrm>
            <a:off x="4644008" y="5589240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приведенной Схеме земельный участок формируется не по фактическому пользованию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30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878" y="548681"/>
            <a:ext cx="3088243" cy="3672408"/>
          </a:xfrm>
        </p:spPr>
      </p:pic>
      <p:sp>
        <p:nvSpPr>
          <p:cNvPr id="6" name="Прямоугольник 5"/>
          <p:cNvSpPr/>
          <p:nvPr/>
        </p:nvSpPr>
        <p:spPr>
          <a:xfrm>
            <a:off x="1115616" y="4797151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приведенной Схеме земельный участок формируется не по фактическому пользования, также отсутствует местоположение </a:t>
            </a:r>
            <a:r>
              <a:rPr lang="ru-RU" dirty="0"/>
              <a:t>объектов естественного или искусственного происхождения, облегчающих ориентирование на </a:t>
            </a:r>
            <a:r>
              <a:rPr lang="ru-RU" dirty="0" smtClean="0"/>
              <a:t>местности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22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Приказом </a:t>
            </a:r>
            <a:r>
              <a:rPr lang="ru-RU" sz="2000" dirty="0" err="1" smtClean="0"/>
              <a:t>Росреестра</a:t>
            </a:r>
            <a:r>
              <a:rPr lang="ru-RU" sz="2000" dirty="0" smtClean="0"/>
              <a:t> утверждена форма Схемы. Ситуационный </a:t>
            </a:r>
            <a:r>
              <a:rPr lang="ru-RU" sz="2000" dirty="0"/>
              <a:t>план не предусмотрен</a:t>
            </a:r>
            <a:r>
              <a:rPr lang="ru-RU" sz="2000" dirty="0" smtClean="0"/>
              <a:t>. Проектная </a:t>
            </a:r>
            <a:r>
              <a:rPr lang="ru-RU" sz="2000" dirty="0"/>
              <a:t>площадь образуемого земельного </a:t>
            </a:r>
            <a:r>
              <a:rPr lang="ru-RU" sz="2000" dirty="0" smtClean="0"/>
              <a:t>участка указывается с </a:t>
            </a:r>
            <a:r>
              <a:rPr lang="ru-RU" sz="2000" dirty="0"/>
              <a:t>округлением до 1 квадратного метра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3035768" cy="4525963"/>
          </a:xfr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065" y="1556792"/>
            <a:ext cx="3095319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5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500" dirty="0"/>
              <a:t>Согласно </a:t>
            </a:r>
            <a:r>
              <a:rPr lang="ru-RU" sz="1500" dirty="0" smtClean="0"/>
              <a:t>Схеме</a:t>
            </a:r>
            <a:r>
              <a:rPr lang="ru-RU" sz="1500" dirty="0"/>
              <a:t>, а также представленным документам земельный участок площадью 30 кв. м образуется под гараж-бокс </a:t>
            </a:r>
            <a:r>
              <a:rPr lang="ru-RU" sz="1500" dirty="0" smtClean="0"/>
              <a:t>площадью 31,3 </a:t>
            </a:r>
            <a:r>
              <a:rPr lang="ru-RU" sz="1500" dirty="0"/>
              <a:t>кв. м.</a:t>
            </a:r>
            <a:br>
              <a:rPr lang="ru-RU" sz="1500" dirty="0"/>
            </a:br>
            <a:r>
              <a:rPr lang="ru-RU" sz="1500" dirty="0"/>
              <a:t>Таким образом, Схема разработана без учета местоположения гаража-бокса </a:t>
            </a:r>
            <a:r>
              <a:rPr lang="ru-RU" sz="1500" dirty="0" smtClean="0"/>
              <a:t>(</a:t>
            </a:r>
            <a:r>
              <a:rPr lang="ru-RU" sz="1500" dirty="0"/>
              <a:t>граница образуемого земельного участка </a:t>
            </a:r>
            <a:r>
              <a:rPr lang="ru-RU" sz="1500" dirty="0" smtClean="0"/>
              <a:t>пересекает </a:t>
            </a:r>
            <a:r>
              <a:rPr lang="ru-RU" sz="1500" dirty="0"/>
              <a:t>гараж-бокс).</a:t>
            </a:r>
            <a:br>
              <a:rPr lang="ru-RU" sz="1500" dirty="0"/>
            </a:br>
            <a:endParaRPr lang="ru-RU" sz="15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88" y="1628775"/>
            <a:ext cx="3093899" cy="4525963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3093899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32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Согласно сведениям, содержащимся в Едином государственном реестре недвижимости, границы образуемого </a:t>
            </a:r>
            <a:r>
              <a:rPr lang="ru-RU" sz="1600" dirty="0">
                <a:solidFill>
                  <a:schemeClr val="tx1"/>
                </a:solidFill>
              </a:rPr>
              <a:t>земельного участка, по представленным в Схеме координатам, </a:t>
            </a:r>
            <a:r>
              <a:rPr lang="ru-RU" sz="1600" dirty="0" smtClean="0">
                <a:solidFill>
                  <a:schemeClr val="tx1"/>
                </a:solidFill>
              </a:rPr>
              <a:t>не </a:t>
            </a:r>
            <a:r>
              <a:rPr lang="ru-RU" sz="1600" dirty="0">
                <a:solidFill>
                  <a:schemeClr val="tx1"/>
                </a:solidFill>
              </a:rPr>
              <a:t>учитывают границы земельного участка с кадастровым номером </a:t>
            </a:r>
            <a:r>
              <a:rPr lang="ru-RU" sz="1600" dirty="0" smtClean="0">
                <a:solidFill>
                  <a:schemeClr val="tx1"/>
                </a:solidFill>
              </a:rPr>
              <a:t>59:01:4311781:4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4784"/>
            <a:ext cx="3754760" cy="3891932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7116"/>
            <a:ext cx="4186808" cy="345208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404664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расположения земельного участка подготавливается на основе сведений Единого государственного реестра недвижимости об определенной территории (кадастрового плана территории)</a:t>
            </a:r>
          </a:p>
          <a:p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64534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266</TotalTime>
  <Words>236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ТИПОВЫЕ ОШИБКИ ПРИ ПОДГОТОВКЕ СХЕМ РАСПОЛОЖЕНИЯ ЗЕМЕЛЬНЫХ УЧАСТКОВ НА КАДАСТРОВОМ ПЛАНЕ ТЕРРИТОРИИ</vt:lpstr>
      <vt:lpstr>Презентация PowerPoint</vt:lpstr>
      <vt:lpstr>ПРЕДСТАВЛЕННЫЕ К ЗАЯВЛЕНИЮ СХЕМЫ НЕ СООТВЕТСТВУЮТ УКАЗАННОМУ ТРЕБОВАНИЮ</vt:lpstr>
      <vt:lpstr>Презентация PowerPoint</vt:lpstr>
      <vt:lpstr>Законом «О гаражной амнистии» предусмотрено формирование земельных участков по фактическому пользованию</vt:lpstr>
      <vt:lpstr>Презентация PowerPoint</vt:lpstr>
      <vt:lpstr>Приказом Росреестра утверждена форма Схемы. Ситуационный план не предусмотрен. Проектная площадь образуемого земельного участка указывается с округлением до 1 квадратного метра </vt:lpstr>
      <vt:lpstr>Согласно Схеме, а также представленным документам земельный участок площадью 30 кв. м образуется под гараж-бокс площадью 31,3 кв. м. Таким образом, Схема разработана без учета местоположения гаража-бокса (граница образуемого земельного участка пересекает гараж-бокс). </vt:lpstr>
      <vt:lpstr>Согласно сведениям, содержащимся в Едином государственном реестре недвижимости, границы образуемого земельного участка, по представленным в Схеме координатам, не учитывают границы земельного участка с кадастровым номером 59:01:4311781:4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Димитриева Юлия Вадимовна</dc:creator>
  <cp:lastModifiedBy>Мехоношина Татьяна Николаевна</cp:lastModifiedBy>
  <cp:revision>22</cp:revision>
  <dcterms:created xsi:type="dcterms:W3CDTF">2021-09-03T09:40:31Z</dcterms:created>
  <dcterms:modified xsi:type="dcterms:W3CDTF">2022-09-28T11:20:40Z</dcterms:modified>
</cp:coreProperties>
</file>