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7" r:id="rId1"/>
  </p:sldMasterIdLst>
  <p:notesMasterIdLst>
    <p:notesMasterId r:id="rId11"/>
  </p:notesMasterIdLst>
  <p:sldIdLst>
    <p:sldId id="256" r:id="rId2"/>
    <p:sldId id="267" r:id="rId3"/>
    <p:sldId id="288" r:id="rId4"/>
    <p:sldId id="284" r:id="rId5"/>
    <p:sldId id="291" r:id="rId6"/>
    <p:sldId id="299" r:id="rId7"/>
    <p:sldId id="298" r:id="rId8"/>
    <p:sldId id="295" r:id="rId9"/>
    <p:sldId id="300" r:id="rId10"/>
  </p:sldIdLst>
  <p:sldSz cx="9144000" cy="5143500" type="screen16x9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C1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5A4F093-D09A-4661-A962-3DE6CB3048B8}">
  <a:tblStyle styleId="{55A4F093-D09A-4661-A962-3DE6CB3048B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13" autoAdjust="0"/>
    <p:restoredTop sz="95739" autoAdjust="0"/>
  </p:normalViewPr>
  <p:slideViewPr>
    <p:cSldViewPr>
      <p:cViewPr>
        <p:scale>
          <a:sx n="110" d="100"/>
          <a:sy n="110" d="100"/>
        </p:scale>
        <p:origin x="-1830" y="-6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48;&#1085;&#1085;&#1072;\&#1050;&#1085;&#1080;&#1075;&#1072;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Лист4!$A$2</c:f>
              <c:strCache>
                <c:ptCount val="1"/>
                <c:pt idx="0">
                  <c:v>Текущие расходы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Лист4!$B$1:$G$1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Лист4!$B$2:$G$2</c:f>
              <c:numCache>
                <c:formatCode>#,##0</c:formatCode>
                <c:ptCount val="6"/>
                <c:pt idx="0">
                  <c:v>19091</c:v>
                </c:pt>
                <c:pt idx="1">
                  <c:v>19661</c:v>
                </c:pt>
                <c:pt idx="2">
                  <c:v>20993</c:v>
                </c:pt>
                <c:pt idx="3">
                  <c:v>21661</c:v>
                </c:pt>
                <c:pt idx="4">
                  <c:v>21258</c:v>
                </c:pt>
                <c:pt idx="5">
                  <c:v>21706</c:v>
                </c:pt>
              </c:numCache>
            </c:numRef>
          </c:val>
        </c:ser>
        <c:ser>
          <c:idx val="1"/>
          <c:order val="1"/>
          <c:tx>
            <c:strRef>
              <c:f>Лист4!$A$3</c:f>
              <c:strCache>
                <c:ptCount val="1"/>
                <c:pt idx="0">
                  <c:v>Бюджет развития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Лист4!$B$1:$G$1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Лист4!$B$3:$G$3</c:f>
              <c:numCache>
                <c:formatCode>#,##0</c:formatCode>
                <c:ptCount val="6"/>
                <c:pt idx="0">
                  <c:v>4813</c:v>
                </c:pt>
                <c:pt idx="1">
                  <c:v>4340</c:v>
                </c:pt>
                <c:pt idx="2">
                  <c:v>5651</c:v>
                </c:pt>
                <c:pt idx="3">
                  <c:v>11699</c:v>
                </c:pt>
                <c:pt idx="4">
                  <c:v>10544</c:v>
                </c:pt>
                <c:pt idx="5">
                  <c:v>9664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6"/>
        <c:overlap val="100"/>
        <c:axId val="98295808"/>
        <c:axId val="98297344"/>
      </c:barChart>
      <c:catAx>
        <c:axId val="98295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8297344"/>
        <c:crosses val="autoZero"/>
        <c:auto val="1"/>
        <c:lblAlgn val="ctr"/>
        <c:lblOffset val="100"/>
        <c:noMultiLvlLbl val="0"/>
      </c:catAx>
      <c:valAx>
        <c:axId val="98297344"/>
        <c:scaling>
          <c:orientation val="minMax"/>
          <c:min val="5000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руб.</a:t>
                </a:r>
              </a:p>
            </c:rich>
          </c:tx>
          <c:layout>
            <c:manualLayout>
              <c:xMode val="edge"/>
              <c:yMode val="edge"/>
              <c:x val="7.1274250783221705E-3"/>
              <c:y val="0.29283135596384724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crossAx val="982958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071761404773657"/>
          <c:y val="7.1296280702184162E-2"/>
          <c:w val="0.83078025924030374"/>
          <c:h val="0.7176458039561525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'[Расчеты для графиков по бюджету.xlsx]Лист5'!$A$29</c:f>
              <c:strCache>
                <c:ptCount val="1"/>
                <c:pt idx="0">
                  <c:v>Собственные средства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'[Расчеты для графиков по бюджету.xlsx]Лист5'!$B$28:$G$28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'[Расчеты для графиков по бюджету.xlsx]Лист5'!$B$29:$G$29</c:f>
              <c:numCache>
                <c:formatCode>#,##0</c:formatCode>
                <c:ptCount val="6"/>
                <c:pt idx="0">
                  <c:v>3268.0479999999998</c:v>
                </c:pt>
                <c:pt idx="1">
                  <c:v>2935.203</c:v>
                </c:pt>
                <c:pt idx="2">
                  <c:v>3348.3360000000002</c:v>
                </c:pt>
                <c:pt idx="3">
                  <c:v>5225.6949999999997</c:v>
                </c:pt>
                <c:pt idx="4">
                  <c:v>5145.3559999999998</c:v>
                </c:pt>
                <c:pt idx="5">
                  <c:v>5150.7170000000006</c:v>
                </c:pt>
              </c:numCache>
            </c:numRef>
          </c:val>
        </c:ser>
        <c:ser>
          <c:idx val="1"/>
          <c:order val="1"/>
          <c:tx>
            <c:strRef>
              <c:f>'[Расчеты для графиков по бюджету.xlsx]Лист5'!$A$30</c:f>
              <c:strCache>
                <c:ptCount val="1"/>
                <c:pt idx="0">
                  <c:v>Привлеченные средства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'[Расчеты для графиков по бюджету.xlsx]Лист5'!$B$28:$G$28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'[Расчеты для графиков по бюджету.xlsx]Лист5'!$B$30:$G$30</c:f>
              <c:numCache>
                <c:formatCode>#,##0</c:formatCode>
                <c:ptCount val="6"/>
                <c:pt idx="0">
                  <c:v>1544.818</c:v>
                </c:pt>
                <c:pt idx="1">
                  <c:v>1405.0929999999998</c:v>
                </c:pt>
                <c:pt idx="2">
                  <c:v>2302.8449999999998</c:v>
                </c:pt>
                <c:pt idx="3">
                  <c:v>6473.5410000000002</c:v>
                </c:pt>
                <c:pt idx="4">
                  <c:v>5398.4480000000003</c:v>
                </c:pt>
                <c:pt idx="5">
                  <c:v>4513.2950000000001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overlap val="100"/>
        <c:axId val="99692544"/>
        <c:axId val="99695232"/>
      </c:barChart>
      <c:catAx>
        <c:axId val="996925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99695232"/>
        <c:crosses val="autoZero"/>
        <c:auto val="1"/>
        <c:lblAlgn val="ctr"/>
        <c:lblOffset val="100"/>
        <c:noMultiLvlLbl val="0"/>
      </c:catAx>
      <c:valAx>
        <c:axId val="9969523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млн. руб.</a:t>
                </a:r>
              </a:p>
            </c:rich>
          </c:tx>
          <c:layout>
            <c:manualLayout>
              <c:xMode val="edge"/>
              <c:yMode val="edge"/>
              <c:x val="0.44114572001345004"/>
              <c:y val="0.743571724211492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crossAx val="9969254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8640582118199788"/>
          <c:y val="2.8037615763040601E-2"/>
          <c:w val="0.44956117684132124"/>
          <c:h val="0.8587726200814563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Лист3!$B$1</c:f>
              <c:strCache>
                <c:ptCount val="1"/>
                <c:pt idx="0">
                  <c:v>Известность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Лист3!$A$2:$A$10</c:f>
              <c:strCache>
                <c:ptCount val="9"/>
                <c:pt idx="0">
                  <c:v>Организация досуга жителей города Перми</c:v>
                </c:pt>
                <c:pt idx="1">
                  <c:v>Благоустройство</c:v>
                </c:pt>
                <c:pt idx="2">
                  <c:v>Ремонт и строительство дорог</c:v>
                </c:pt>
                <c:pt idx="3">
                  <c:v>Повышение качества пермского образования</c:v>
                </c:pt>
                <c:pt idx="4">
                  <c:v>Расселение ветхого и аварийного жилья</c:v>
                </c:pt>
                <c:pt idx="5">
                  <c:v>Улучшение жилищных условий пермяков</c:v>
                </c:pt>
                <c:pt idx="6">
                  <c:v>Осуществление "обратной связи" с жителями города</c:v>
                </c:pt>
                <c:pt idx="7">
                  <c:v>Проекты по преобразованию городской среды</c:v>
                </c:pt>
                <c:pt idx="8">
                  <c:v>Повышение качества работы общественного транспорта</c:v>
                </c:pt>
              </c:strCache>
            </c:strRef>
          </c:cat>
          <c:val>
            <c:numRef>
              <c:f>Лист3!$B$2:$B$10</c:f>
              <c:numCache>
                <c:formatCode>0.0%</c:formatCode>
                <c:ptCount val="9"/>
                <c:pt idx="0">
                  <c:v>0.61199999999999999</c:v>
                </c:pt>
                <c:pt idx="1">
                  <c:v>0.58699999999999997</c:v>
                </c:pt>
                <c:pt idx="2">
                  <c:v>0.66700000000000004</c:v>
                </c:pt>
                <c:pt idx="3">
                  <c:v>0.46300000000000002</c:v>
                </c:pt>
                <c:pt idx="4">
                  <c:v>0.48399999999999999</c:v>
                </c:pt>
                <c:pt idx="5">
                  <c:v>0.504</c:v>
                </c:pt>
                <c:pt idx="6">
                  <c:v>0.438</c:v>
                </c:pt>
                <c:pt idx="7">
                  <c:v>0.66400000000000003</c:v>
                </c:pt>
                <c:pt idx="8">
                  <c:v>0.47699999999999998</c:v>
                </c:pt>
              </c:numCache>
            </c:numRef>
          </c:val>
        </c:ser>
        <c:ser>
          <c:idx val="1"/>
          <c:order val="1"/>
          <c:tx>
            <c:strRef>
              <c:f>Лист3!$C$1</c:f>
              <c:strCache>
                <c:ptCount val="1"/>
                <c:pt idx="0">
                  <c:v>Поддержка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Лист3!$A$2:$A$10</c:f>
              <c:strCache>
                <c:ptCount val="9"/>
                <c:pt idx="0">
                  <c:v>Организация досуга жителей города Перми</c:v>
                </c:pt>
                <c:pt idx="1">
                  <c:v>Благоустройство</c:v>
                </c:pt>
                <c:pt idx="2">
                  <c:v>Ремонт и строительство дорог</c:v>
                </c:pt>
                <c:pt idx="3">
                  <c:v>Повышение качества пермского образования</c:v>
                </c:pt>
                <c:pt idx="4">
                  <c:v>Расселение ветхого и аварийного жилья</c:v>
                </c:pt>
                <c:pt idx="5">
                  <c:v>Улучшение жилищных условий пермяков</c:v>
                </c:pt>
                <c:pt idx="6">
                  <c:v>Осуществление "обратной связи" с жителями города</c:v>
                </c:pt>
                <c:pt idx="7">
                  <c:v>Проекты по преобразованию городской среды</c:v>
                </c:pt>
                <c:pt idx="8">
                  <c:v>Повышение качества работы общественного транспорта</c:v>
                </c:pt>
              </c:strCache>
            </c:strRef>
          </c:cat>
          <c:val>
            <c:numRef>
              <c:f>Лист3!$C$2:$C$10</c:f>
              <c:numCache>
                <c:formatCode>0.0%</c:formatCode>
                <c:ptCount val="9"/>
                <c:pt idx="0">
                  <c:v>0.86099999999999999</c:v>
                </c:pt>
                <c:pt idx="1">
                  <c:v>0.85299999999999998</c:v>
                </c:pt>
                <c:pt idx="2">
                  <c:v>0.84399999999999997</c:v>
                </c:pt>
                <c:pt idx="3">
                  <c:v>0.83099999999999996</c:v>
                </c:pt>
                <c:pt idx="4">
                  <c:v>0.83099999999999996</c:v>
                </c:pt>
                <c:pt idx="5">
                  <c:v>0.83099999999999996</c:v>
                </c:pt>
                <c:pt idx="6">
                  <c:v>0.81200000000000006</c:v>
                </c:pt>
                <c:pt idx="7">
                  <c:v>0.81200000000000006</c:v>
                </c:pt>
                <c:pt idx="8">
                  <c:v>0.79600000000000004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117890048"/>
        <c:axId val="118035200"/>
      </c:barChart>
      <c:catAx>
        <c:axId val="117890048"/>
        <c:scaling>
          <c:orientation val="maxMin"/>
        </c:scaling>
        <c:delete val="0"/>
        <c:axPos val="l"/>
        <c:majorGridlines/>
        <c:majorTickMark val="in"/>
        <c:minorTickMark val="none"/>
        <c:tickLblPos val="nextTo"/>
        <c:txPr>
          <a:bodyPr rot="0"/>
          <a:lstStyle/>
          <a:p>
            <a:pPr>
              <a:defRPr/>
            </a:pPr>
            <a:endParaRPr lang="ru-RU"/>
          </a:p>
        </c:txPr>
        <c:crossAx val="118035200"/>
        <c:crosses val="autoZero"/>
        <c:auto val="1"/>
        <c:lblAlgn val="ctr"/>
        <c:lblOffset val="100"/>
        <c:noMultiLvlLbl val="0"/>
      </c:catAx>
      <c:valAx>
        <c:axId val="118035200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extTo"/>
        <c:crossAx val="1178900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94167948355237774"/>
          <c:w val="0.42993141776721"/>
          <c:h val="5.67385576266224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1662194976567255E-2"/>
          <c:y val="7.5695469054532713E-2"/>
          <c:w val="0.9366756100468655"/>
          <c:h val="0.6333505458797444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Изменилась к лучшему</c:v>
                </c:pt>
              </c:strCache>
            </c:strRef>
          </c:tx>
          <c:spPr>
            <a:ln w="38100">
              <a:solidFill>
                <a:schemeClr val="accent1">
                  <a:lumMod val="75000"/>
                </a:schemeClr>
              </a:solidFill>
            </a:ln>
          </c:spPr>
          <c:marker>
            <c:symbol val="circle"/>
            <c:size val="10"/>
            <c:spPr>
              <a:solidFill>
                <a:schemeClr val="bg1"/>
              </a:solidFill>
              <a:ln w="28575">
                <a:solidFill>
                  <a:schemeClr val="accent1">
                    <a:lumMod val="75000"/>
                  </a:schemeClr>
                </a:solidFill>
              </a:ln>
            </c:spPr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Лист1!$E$1:$M$1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Лист1!$E$2:$M$2</c:f>
              <c:numCache>
                <c:formatCode>0.0%</c:formatCode>
                <c:ptCount val="9"/>
                <c:pt idx="0">
                  <c:v>0.30399999999999999</c:v>
                </c:pt>
                <c:pt idx="1">
                  <c:v>0.34200000000000003</c:v>
                </c:pt>
                <c:pt idx="2">
                  <c:v>0.36599999999999999</c:v>
                </c:pt>
                <c:pt idx="3">
                  <c:v>0.34499999999999997</c:v>
                </c:pt>
                <c:pt idx="4">
                  <c:v>0.32300000000000001</c:v>
                </c:pt>
                <c:pt idx="5">
                  <c:v>0.35</c:v>
                </c:pt>
                <c:pt idx="6">
                  <c:v>0.27300000000000002</c:v>
                </c:pt>
                <c:pt idx="7">
                  <c:v>0.29699999999999999</c:v>
                </c:pt>
                <c:pt idx="8">
                  <c:v>0.56699999999999995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Изменилась к худшему</c:v>
                </c:pt>
              </c:strCache>
            </c:strRef>
          </c:tx>
          <c:spPr>
            <a:ln w="38100">
              <a:solidFill>
                <a:srgbClr val="FFC000"/>
              </a:solidFill>
            </a:ln>
          </c:spPr>
          <c:marker>
            <c:symbol val="circle"/>
            <c:size val="10"/>
            <c:spPr>
              <a:solidFill>
                <a:schemeClr val="bg1"/>
              </a:solidFill>
              <a:ln w="25400">
                <a:solidFill>
                  <a:srgbClr val="FFC000"/>
                </a:solidFill>
              </a:ln>
            </c:spPr>
          </c:marker>
          <c:dLbls>
            <c:dLbl>
              <c:idx val="1"/>
              <c:layout>
                <c:manualLayout>
                  <c:x val="-5.5682400760436623E-2"/>
                  <c:y val="-0.1016468000955667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042674836736849E-2"/>
                  <c:y val="-7.52404282083241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6777545543019108E-2"/>
                  <c:y val="-9.05552948897671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4317544844954971E-2"/>
                  <c:y val="-6.50896226550873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5682400760436623E-2"/>
                  <c:y val="-9.43359403110526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6.7195926206460976E-2"/>
                  <c:y val="-6.50896226550873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3095941663595635E-2"/>
                  <c:y val="-9.47038148997843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Лист1!$E$1:$M$1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Лист1!$E$3:$M$3</c:f>
              <c:numCache>
                <c:formatCode>0.0%</c:formatCode>
                <c:ptCount val="9"/>
                <c:pt idx="0">
                  <c:v>0.21199999999999999</c:v>
                </c:pt>
                <c:pt idx="1">
                  <c:v>0.13200000000000001</c:v>
                </c:pt>
                <c:pt idx="2">
                  <c:v>8.3000000000000004E-2</c:v>
                </c:pt>
                <c:pt idx="3">
                  <c:v>7.0000000000000007E-2</c:v>
                </c:pt>
                <c:pt idx="4">
                  <c:v>0.125</c:v>
                </c:pt>
                <c:pt idx="5">
                  <c:v>0.13500000000000001</c:v>
                </c:pt>
                <c:pt idx="6">
                  <c:v>0.23100000000000001</c:v>
                </c:pt>
                <c:pt idx="7">
                  <c:v>0.13200000000000001</c:v>
                </c:pt>
                <c:pt idx="8">
                  <c:v>6.4000000000000001E-2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171520"/>
        <c:axId val="118173056"/>
      </c:lineChart>
      <c:catAx>
        <c:axId val="118171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8173056"/>
        <c:crosses val="autoZero"/>
        <c:auto val="1"/>
        <c:lblAlgn val="ctr"/>
        <c:lblOffset val="100"/>
        <c:noMultiLvlLbl val="0"/>
      </c:catAx>
      <c:valAx>
        <c:axId val="118173056"/>
        <c:scaling>
          <c:orientation val="minMax"/>
        </c:scaling>
        <c:delete val="1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.0%" sourceLinked="1"/>
        <c:majorTickMark val="out"/>
        <c:minorTickMark val="none"/>
        <c:tickLblPos val="nextTo"/>
        <c:crossAx val="1181715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800">
          <a:latin typeface="+mn-lt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7063785604991508E-2"/>
          <c:y val="9.5172271713811971E-2"/>
          <c:w val="0.93954630087593827"/>
          <c:h val="0.6668643745839549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 лучшему </c:v>
                </c:pt>
              </c:strCache>
            </c:strRef>
          </c:tx>
          <c:spPr>
            <a:ln w="38100">
              <a:solidFill>
                <a:srgbClr val="4F81BD">
                  <a:lumMod val="75000"/>
                </a:srgbClr>
              </a:solidFill>
            </a:ln>
          </c:spPr>
          <c:marker>
            <c:symbol val="circle"/>
            <c:size val="10"/>
            <c:spPr>
              <a:solidFill>
                <a:sysClr val="window" lastClr="FFFFFF">
                  <a:alpha val="93000"/>
                </a:sysClr>
              </a:solidFill>
              <a:ln w="28575">
                <a:solidFill>
                  <a:srgbClr val="4F81BD">
                    <a:lumMod val="75000"/>
                  </a:srgbClr>
                </a:solidFill>
              </a:ln>
            </c:spPr>
          </c:marker>
          <c:dLbls>
            <c:numFmt formatCode="0.0%" sourceLinked="0"/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0.51400000000000001</c:v>
                </c:pt>
                <c:pt idx="1">
                  <c:v>0.42499999999999999</c:v>
                </c:pt>
                <c:pt idx="2">
                  <c:v>0.41899999999999998</c:v>
                </c:pt>
                <c:pt idx="3">
                  <c:v>0.40899999999999997</c:v>
                </c:pt>
                <c:pt idx="4">
                  <c:v>0.63100000000000001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 худшему </c:v>
                </c:pt>
              </c:strCache>
            </c:strRef>
          </c:tx>
          <c:spPr>
            <a:ln w="38100">
              <a:solidFill>
                <a:srgbClr val="FFC000"/>
              </a:solidFill>
            </a:ln>
          </c:spPr>
          <c:marker>
            <c:symbol val="circle"/>
            <c:size val="10"/>
            <c:spPr>
              <a:solidFill>
                <a:sysClr val="window" lastClr="FFFFFF"/>
              </a:solidFill>
              <a:ln w="28575">
                <a:solidFill>
                  <a:srgbClr val="FFC000"/>
                </a:solidFill>
              </a:ln>
            </c:spPr>
          </c:marker>
          <c:dLbls>
            <c:numFmt formatCode="0.0%" sourceLinked="0"/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Лист1!$C$2:$C$6</c:f>
              <c:numCache>
                <c:formatCode>0.00%</c:formatCode>
                <c:ptCount val="5"/>
                <c:pt idx="0">
                  <c:v>0.10299999999999999</c:v>
                </c:pt>
                <c:pt idx="1">
                  <c:v>0.108</c:v>
                </c:pt>
                <c:pt idx="2">
                  <c:v>0.14799999999999999</c:v>
                </c:pt>
                <c:pt idx="3">
                  <c:v>0.14599999999999999</c:v>
                </c:pt>
                <c:pt idx="4">
                  <c:v>7.2999999999999995E-2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686528"/>
        <c:axId val="125688064"/>
      </c:lineChart>
      <c:catAx>
        <c:axId val="125686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25688064"/>
        <c:crosses val="autoZero"/>
        <c:auto val="1"/>
        <c:lblAlgn val="ctr"/>
        <c:lblOffset val="100"/>
        <c:noMultiLvlLbl val="0"/>
      </c:catAx>
      <c:valAx>
        <c:axId val="125688064"/>
        <c:scaling>
          <c:orientation val="minMax"/>
          <c:max val="0.70000000000000007"/>
          <c:min val="0"/>
        </c:scaling>
        <c:delete val="1"/>
        <c:axPos val="l"/>
        <c:numFmt formatCode="0%" sourceLinked="0"/>
        <c:majorTickMark val="out"/>
        <c:minorTickMark val="none"/>
        <c:tickLblPos val="nextTo"/>
        <c:crossAx val="1256865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5696207574379643"/>
          <c:y val="0.91311573899272325"/>
          <c:w val="0.49876196123915423"/>
          <c:h val="8.6884599494709516E-2"/>
        </c:manualLayout>
      </c:layout>
      <c:overlay val="0"/>
      <c:spPr>
        <a:noFill/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>
          <a:latin typeface="+mn-lt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202294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35f391192_073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35f391192_073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35f391192_073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baseline="0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35f391192_073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baseline="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35f391192_073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baseline="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35f391192_073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baseline="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35f391192_073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35f391192_073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p8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126" name="Google Shape;126;p8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27" name="Google Shape;127;p8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28" name="Google Shape;128;p8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29" name="Google Shape;129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30" name="Google Shape;130;p8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31" name="Google Shape;131;p8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32" name="Google Shape;132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33" name="Google Shape;133;p8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34" name="Google Shape;134;p8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5" name="Google Shape;135;p8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36" name="Google Shape;136;p8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8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" name="Google Shape;138;p8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39" name="Google Shape;139;p8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8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1" name="Google Shape;141;p8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▰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4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chart" Target="../charts/chart1.xml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10" Type="http://schemas.microsoft.com/office/2007/relationships/hdphoto" Target="../media/hdphoto1.wdp"/><Relationship Id="rId4" Type="http://schemas.openxmlformats.org/officeDocument/2006/relationships/image" Target="../media/image7.jpeg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7" Type="http://schemas.microsoft.com/office/2007/relationships/hdphoto" Target="../media/hdphoto1.wd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xfrm>
            <a:off x="251520" y="1419622"/>
            <a:ext cx="7200800" cy="205696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dirty="0" smtClean="0"/>
              <a:t>ЕЖЕГОДНЫЙ ОТЧЕТ</a:t>
            </a:r>
            <a:br>
              <a:rPr lang="ru-RU" sz="3000" dirty="0" smtClean="0"/>
            </a:br>
            <a:r>
              <a:rPr lang="ru-RU" sz="3000" dirty="0" smtClean="0"/>
              <a:t>Главы города Перми</a:t>
            </a:r>
            <a:endParaRPr sz="3000" dirty="0"/>
          </a:p>
        </p:txBody>
      </p:sp>
      <p:pic>
        <p:nvPicPr>
          <p:cNvPr id="3" name="Picture 4" descr="герб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54" y="53219"/>
            <a:ext cx="687970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800" dirty="0" smtClean="0"/>
              <a:t>Национальные проекты </a:t>
            </a:r>
            <a:br>
              <a:rPr lang="ru-RU" sz="1800" dirty="0" smtClean="0"/>
            </a:br>
            <a:r>
              <a:rPr lang="ru-RU" sz="1800" dirty="0" smtClean="0"/>
              <a:t>Российской Федерации</a:t>
            </a:r>
            <a:endParaRPr sz="1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lang="en"/>
          </a:p>
        </p:txBody>
      </p:sp>
      <p:grpSp>
        <p:nvGrpSpPr>
          <p:cNvPr id="51" name="Google Shape;705;p43"/>
          <p:cNvGrpSpPr/>
          <p:nvPr/>
        </p:nvGrpSpPr>
        <p:grpSpPr>
          <a:xfrm>
            <a:off x="251520" y="627534"/>
            <a:ext cx="353136" cy="313738"/>
            <a:chOff x="5292575" y="3681900"/>
            <a:chExt cx="420150" cy="373275"/>
          </a:xfrm>
          <a:solidFill>
            <a:srgbClr val="FFC000"/>
          </a:solidFill>
        </p:grpSpPr>
        <p:sp>
          <p:nvSpPr>
            <p:cNvPr id="52" name="Google Shape;706;p43"/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l" t="t" r="r" b="b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grp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707;p43"/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l" t="t" r="r" b="b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grp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708;p43"/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l" t="t" r="r" b="b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grp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709;p43"/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l" t="t" r="r" b="b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grp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710;p43"/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l" t="t" r="r" b="b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711;p43"/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l" t="t" r="r" b="b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grp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712;p43"/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l" t="t" r="r" b="b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grp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09280" y="1334142"/>
            <a:ext cx="4026104" cy="576000"/>
            <a:chOff x="401880" y="1363402"/>
            <a:chExt cx="4026104" cy="5760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39552" y="1419622"/>
              <a:ext cx="3888432" cy="43200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/>
                <a:t>Человеческий капитал</a:t>
              </a:r>
              <a:endParaRPr lang="ru-RU" sz="1600" b="1" dirty="0"/>
            </a:p>
          </p:txBody>
        </p:sp>
        <p:sp>
          <p:nvSpPr>
            <p:cNvPr id="6" name="Овал 5"/>
            <p:cNvSpPr/>
            <p:nvPr/>
          </p:nvSpPr>
          <p:spPr>
            <a:xfrm>
              <a:off x="401880" y="1363402"/>
              <a:ext cx="576000" cy="576000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9" name="Google Shape;906;p43"/>
            <p:cNvGrpSpPr/>
            <p:nvPr/>
          </p:nvGrpSpPr>
          <p:grpSpPr>
            <a:xfrm>
              <a:off x="514875" y="1492926"/>
              <a:ext cx="360000" cy="324000"/>
              <a:chOff x="5233525" y="4954450"/>
              <a:chExt cx="538275" cy="516350"/>
            </a:xfrm>
          </p:grpSpPr>
          <p:sp>
            <p:nvSpPr>
              <p:cNvPr id="60" name="Google Shape;907;p43"/>
              <p:cNvSpPr/>
              <p:nvPr/>
            </p:nvSpPr>
            <p:spPr>
              <a:xfrm>
                <a:off x="5637825" y="4954450"/>
                <a:ext cx="89525" cy="89525"/>
              </a:xfrm>
              <a:custGeom>
                <a:avLst/>
                <a:gdLst/>
                <a:ahLst/>
                <a:cxnLst/>
                <a:rect l="l" t="t" r="r" b="b"/>
                <a:pathLst>
                  <a:path w="3581" h="3581" fill="none" extrusionOk="0">
                    <a:moveTo>
                      <a:pt x="1023" y="3410"/>
                    </a:moveTo>
                    <a:lnTo>
                      <a:pt x="1023" y="3410"/>
                    </a:lnTo>
                    <a:lnTo>
                      <a:pt x="1193" y="3483"/>
                    </a:lnTo>
                    <a:lnTo>
                      <a:pt x="1388" y="3532"/>
                    </a:lnTo>
                    <a:lnTo>
                      <a:pt x="1583" y="3556"/>
                    </a:lnTo>
                    <a:lnTo>
                      <a:pt x="1778" y="3581"/>
                    </a:lnTo>
                    <a:lnTo>
                      <a:pt x="1778" y="3581"/>
                    </a:lnTo>
                    <a:lnTo>
                      <a:pt x="1973" y="3556"/>
                    </a:lnTo>
                    <a:lnTo>
                      <a:pt x="2143" y="3532"/>
                    </a:lnTo>
                    <a:lnTo>
                      <a:pt x="2314" y="3508"/>
                    </a:lnTo>
                    <a:lnTo>
                      <a:pt x="2484" y="3435"/>
                    </a:lnTo>
                    <a:lnTo>
                      <a:pt x="2630" y="3361"/>
                    </a:lnTo>
                    <a:lnTo>
                      <a:pt x="2776" y="3264"/>
                    </a:lnTo>
                    <a:lnTo>
                      <a:pt x="2923" y="3167"/>
                    </a:lnTo>
                    <a:lnTo>
                      <a:pt x="3044" y="3045"/>
                    </a:lnTo>
                    <a:lnTo>
                      <a:pt x="3166" y="2923"/>
                    </a:lnTo>
                    <a:lnTo>
                      <a:pt x="3264" y="2801"/>
                    </a:lnTo>
                    <a:lnTo>
                      <a:pt x="3361" y="2631"/>
                    </a:lnTo>
                    <a:lnTo>
                      <a:pt x="3434" y="2485"/>
                    </a:lnTo>
                    <a:lnTo>
                      <a:pt x="3483" y="2314"/>
                    </a:lnTo>
                    <a:lnTo>
                      <a:pt x="3531" y="2144"/>
                    </a:lnTo>
                    <a:lnTo>
                      <a:pt x="3556" y="1973"/>
                    </a:lnTo>
                    <a:lnTo>
                      <a:pt x="3580" y="1803"/>
                    </a:lnTo>
                    <a:lnTo>
                      <a:pt x="3580" y="1803"/>
                    </a:lnTo>
                    <a:lnTo>
                      <a:pt x="3556" y="1608"/>
                    </a:lnTo>
                    <a:lnTo>
                      <a:pt x="3531" y="1437"/>
                    </a:lnTo>
                    <a:lnTo>
                      <a:pt x="3483" y="1267"/>
                    </a:lnTo>
                    <a:lnTo>
                      <a:pt x="3434" y="1096"/>
                    </a:lnTo>
                    <a:lnTo>
                      <a:pt x="3361" y="950"/>
                    </a:lnTo>
                    <a:lnTo>
                      <a:pt x="3264" y="804"/>
                    </a:lnTo>
                    <a:lnTo>
                      <a:pt x="3166" y="658"/>
                    </a:lnTo>
                    <a:lnTo>
                      <a:pt x="3044" y="536"/>
                    </a:lnTo>
                    <a:lnTo>
                      <a:pt x="2923" y="414"/>
                    </a:lnTo>
                    <a:lnTo>
                      <a:pt x="2776" y="317"/>
                    </a:lnTo>
                    <a:lnTo>
                      <a:pt x="2630" y="220"/>
                    </a:lnTo>
                    <a:lnTo>
                      <a:pt x="2484" y="147"/>
                    </a:lnTo>
                    <a:lnTo>
                      <a:pt x="2314" y="98"/>
                    </a:lnTo>
                    <a:lnTo>
                      <a:pt x="2143" y="49"/>
                    </a:lnTo>
                    <a:lnTo>
                      <a:pt x="1973" y="25"/>
                    </a:lnTo>
                    <a:lnTo>
                      <a:pt x="1778" y="0"/>
                    </a:lnTo>
                    <a:lnTo>
                      <a:pt x="1778" y="0"/>
                    </a:lnTo>
                    <a:lnTo>
                      <a:pt x="1607" y="25"/>
                    </a:lnTo>
                    <a:lnTo>
                      <a:pt x="1437" y="49"/>
                    </a:lnTo>
                    <a:lnTo>
                      <a:pt x="1266" y="98"/>
                    </a:lnTo>
                    <a:lnTo>
                      <a:pt x="1096" y="147"/>
                    </a:lnTo>
                    <a:lnTo>
                      <a:pt x="925" y="220"/>
                    </a:lnTo>
                    <a:lnTo>
                      <a:pt x="779" y="317"/>
                    </a:lnTo>
                    <a:lnTo>
                      <a:pt x="658" y="414"/>
                    </a:lnTo>
                    <a:lnTo>
                      <a:pt x="536" y="536"/>
                    </a:lnTo>
                    <a:lnTo>
                      <a:pt x="414" y="658"/>
                    </a:lnTo>
                    <a:lnTo>
                      <a:pt x="317" y="804"/>
                    </a:lnTo>
                    <a:lnTo>
                      <a:pt x="219" y="950"/>
                    </a:lnTo>
                    <a:lnTo>
                      <a:pt x="146" y="1096"/>
                    </a:lnTo>
                    <a:lnTo>
                      <a:pt x="73" y="1267"/>
                    </a:lnTo>
                    <a:lnTo>
                      <a:pt x="49" y="1437"/>
                    </a:lnTo>
                    <a:lnTo>
                      <a:pt x="24" y="1608"/>
                    </a:lnTo>
                    <a:lnTo>
                      <a:pt x="0" y="1803"/>
                    </a:lnTo>
                    <a:lnTo>
                      <a:pt x="0" y="1803"/>
                    </a:lnTo>
                    <a:lnTo>
                      <a:pt x="24" y="2071"/>
                    </a:lnTo>
                    <a:lnTo>
                      <a:pt x="97" y="2339"/>
                    </a:lnTo>
                    <a:lnTo>
                      <a:pt x="195" y="2582"/>
                    </a:lnTo>
                    <a:lnTo>
                      <a:pt x="317" y="2801"/>
                    </a:lnTo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908;p43"/>
              <p:cNvSpPr/>
              <p:nvPr/>
            </p:nvSpPr>
            <p:spPr>
              <a:xfrm>
                <a:off x="5323025" y="4980625"/>
                <a:ext cx="88925" cy="88925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3557" fill="none" extrusionOk="0">
                    <a:moveTo>
                      <a:pt x="3191" y="2850"/>
                    </a:moveTo>
                    <a:lnTo>
                      <a:pt x="3191" y="2850"/>
                    </a:lnTo>
                    <a:lnTo>
                      <a:pt x="3313" y="2680"/>
                    </a:lnTo>
                    <a:lnTo>
                      <a:pt x="3410" y="2509"/>
                    </a:lnTo>
                    <a:lnTo>
                      <a:pt x="3483" y="2314"/>
                    </a:lnTo>
                    <a:lnTo>
                      <a:pt x="3532" y="2095"/>
                    </a:lnTo>
                    <a:lnTo>
                      <a:pt x="3532" y="2095"/>
                    </a:lnTo>
                    <a:lnTo>
                      <a:pt x="3556" y="1925"/>
                    </a:lnTo>
                    <a:lnTo>
                      <a:pt x="3556" y="1730"/>
                    </a:lnTo>
                    <a:lnTo>
                      <a:pt x="3556" y="1559"/>
                    </a:lnTo>
                    <a:lnTo>
                      <a:pt x="3508" y="1389"/>
                    </a:lnTo>
                    <a:lnTo>
                      <a:pt x="3459" y="1218"/>
                    </a:lnTo>
                    <a:lnTo>
                      <a:pt x="3410" y="1072"/>
                    </a:lnTo>
                    <a:lnTo>
                      <a:pt x="3337" y="902"/>
                    </a:lnTo>
                    <a:lnTo>
                      <a:pt x="3240" y="756"/>
                    </a:lnTo>
                    <a:lnTo>
                      <a:pt x="3142" y="634"/>
                    </a:lnTo>
                    <a:lnTo>
                      <a:pt x="3021" y="512"/>
                    </a:lnTo>
                    <a:lnTo>
                      <a:pt x="2899" y="390"/>
                    </a:lnTo>
                    <a:lnTo>
                      <a:pt x="2753" y="293"/>
                    </a:lnTo>
                    <a:lnTo>
                      <a:pt x="2606" y="196"/>
                    </a:lnTo>
                    <a:lnTo>
                      <a:pt x="2436" y="122"/>
                    </a:lnTo>
                    <a:lnTo>
                      <a:pt x="2266" y="74"/>
                    </a:lnTo>
                    <a:lnTo>
                      <a:pt x="2095" y="25"/>
                    </a:lnTo>
                    <a:lnTo>
                      <a:pt x="2095" y="25"/>
                    </a:lnTo>
                    <a:lnTo>
                      <a:pt x="1925" y="1"/>
                    </a:lnTo>
                    <a:lnTo>
                      <a:pt x="1730" y="1"/>
                    </a:lnTo>
                    <a:lnTo>
                      <a:pt x="1559" y="1"/>
                    </a:lnTo>
                    <a:lnTo>
                      <a:pt x="1389" y="25"/>
                    </a:lnTo>
                    <a:lnTo>
                      <a:pt x="1218" y="74"/>
                    </a:lnTo>
                    <a:lnTo>
                      <a:pt x="1072" y="147"/>
                    </a:lnTo>
                    <a:lnTo>
                      <a:pt x="902" y="220"/>
                    </a:lnTo>
                    <a:lnTo>
                      <a:pt x="756" y="317"/>
                    </a:lnTo>
                    <a:lnTo>
                      <a:pt x="634" y="415"/>
                    </a:lnTo>
                    <a:lnTo>
                      <a:pt x="512" y="537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1"/>
                    </a:lnTo>
                    <a:lnTo>
                      <a:pt x="122" y="1097"/>
                    </a:lnTo>
                    <a:lnTo>
                      <a:pt x="74" y="1267"/>
                    </a:lnTo>
                    <a:lnTo>
                      <a:pt x="25" y="1462"/>
                    </a:lnTo>
                    <a:lnTo>
                      <a:pt x="25" y="1462"/>
                    </a:lnTo>
                    <a:lnTo>
                      <a:pt x="1" y="1633"/>
                    </a:lnTo>
                    <a:lnTo>
                      <a:pt x="1" y="1803"/>
                    </a:lnTo>
                    <a:lnTo>
                      <a:pt x="1" y="1998"/>
                    </a:lnTo>
                    <a:lnTo>
                      <a:pt x="25" y="2168"/>
                    </a:lnTo>
                    <a:lnTo>
                      <a:pt x="74" y="2339"/>
                    </a:lnTo>
                    <a:lnTo>
                      <a:pt x="147" y="2485"/>
                    </a:lnTo>
                    <a:lnTo>
                      <a:pt x="220" y="2655"/>
                    </a:lnTo>
                    <a:lnTo>
                      <a:pt x="317" y="2777"/>
                    </a:lnTo>
                    <a:lnTo>
                      <a:pt x="415" y="2923"/>
                    </a:lnTo>
                    <a:lnTo>
                      <a:pt x="536" y="3045"/>
                    </a:lnTo>
                    <a:lnTo>
                      <a:pt x="658" y="3167"/>
                    </a:lnTo>
                    <a:lnTo>
                      <a:pt x="804" y="3264"/>
                    </a:lnTo>
                    <a:lnTo>
                      <a:pt x="950" y="3362"/>
                    </a:lnTo>
                    <a:lnTo>
                      <a:pt x="1096" y="3435"/>
                    </a:lnTo>
                    <a:lnTo>
                      <a:pt x="1267" y="3483"/>
                    </a:lnTo>
                    <a:lnTo>
                      <a:pt x="1462" y="3532"/>
                    </a:lnTo>
                    <a:lnTo>
                      <a:pt x="1462" y="3532"/>
                    </a:lnTo>
                    <a:lnTo>
                      <a:pt x="1705" y="3557"/>
                    </a:lnTo>
                    <a:lnTo>
                      <a:pt x="1973" y="3557"/>
                    </a:lnTo>
                    <a:lnTo>
                      <a:pt x="2217" y="3508"/>
                    </a:lnTo>
                    <a:lnTo>
                      <a:pt x="2460" y="3435"/>
                    </a:lnTo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909;p43"/>
              <p:cNvSpPr/>
              <p:nvPr/>
            </p:nvSpPr>
            <p:spPr>
              <a:xfrm>
                <a:off x="5233525" y="5255225"/>
                <a:ext cx="89525" cy="89525"/>
              </a:xfrm>
              <a:custGeom>
                <a:avLst/>
                <a:gdLst/>
                <a:ahLst/>
                <a:cxnLst/>
                <a:rect l="l" t="t" r="r" b="b"/>
                <a:pathLst>
                  <a:path w="3581" h="3581" fill="none" extrusionOk="0">
                    <a:moveTo>
                      <a:pt x="3215" y="707"/>
                    </a:moveTo>
                    <a:lnTo>
                      <a:pt x="3215" y="707"/>
                    </a:lnTo>
                    <a:lnTo>
                      <a:pt x="3093" y="585"/>
                    </a:lnTo>
                    <a:lnTo>
                      <a:pt x="2972" y="464"/>
                    </a:lnTo>
                    <a:lnTo>
                      <a:pt x="2850" y="342"/>
                    </a:lnTo>
                    <a:lnTo>
                      <a:pt x="2679" y="244"/>
                    </a:lnTo>
                    <a:lnTo>
                      <a:pt x="2679" y="244"/>
                    </a:lnTo>
                    <a:lnTo>
                      <a:pt x="2533" y="171"/>
                    </a:lnTo>
                    <a:lnTo>
                      <a:pt x="2363" y="98"/>
                    </a:lnTo>
                    <a:lnTo>
                      <a:pt x="2192" y="50"/>
                    </a:lnTo>
                    <a:lnTo>
                      <a:pt x="2022" y="25"/>
                    </a:lnTo>
                    <a:lnTo>
                      <a:pt x="1851" y="1"/>
                    </a:lnTo>
                    <a:lnTo>
                      <a:pt x="1681" y="25"/>
                    </a:lnTo>
                    <a:lnTo>
                      <a:pt x="1510" y="25"/>
                    </a:lnTo>
                    <a:lnTo>
                      <a:pt x="1340" y="74"/>
                    </a:lnTo>
                    <a:lnTo>
                      <a:pt x="1169" y="123"/>
                    </a:lnTo>
                    <a:lnTo>
                      <a:pt x="1023" y="196"/>
                    </a:lnTo>
                    <a:lnTo>
                      <a:pt x="877" y="269"/>
                    </a:lnTo>
                    <a:lnTo>
                      <a:pt x="731" y="366"/>
                    </a:lnTo>
                    <a:lnTo>
                      <a:pt x="585" y="488"/>
                    </a:lnTo>
                    <a:lnTo>
                      <a:pt x="463" y="610"/>
                    </a:lnTo>
                    <a:lnTo>
                      <a:pt x="341" y="731"/>
                    </a:lnTo>
                    <a:lnTo>
                      <a:pt x="244" y="902"/>
                    </a:lnTo>
                    <a:lnTo>
                      <a:pt x="244" y="902"/>
                    </a:lnTo>
                    <a:lnTo>
                      <a:pt x="171" y="1048"/>
                    </a:lnTo>
                    <a:lnTo>
                      <a:pt x="98" y="1219"/>
                    </a:lnTo>
                    <a:lnTo>
                      <a:pt x="49" y="1389"/>
                    </a:lnTo>
                    <a:lnTo>
                      <a:pt x="25" y="1560"/>
                    </a:lnTo>
                    <a:lnTo>
                      <a:pt x="0" y="1730"/>
                    </a:lnTo>
                    <a:lnTo>
                      <a:pt x="0" y="1900"/>
                    </a:lnTo>
                    <a:lnTo>
                      <a:pt x="25" y="2071"/>
                    </a:lnTo>
                    <a:lnTo>
                      <a:pt x="73" y="2241"/>
                    </a:lnTo>
                    <a:lnTo>
                      <a:pt x="122" y="2412"/>
                    </a:lnTo>
                    <a:lnTo>
                      <a:pt x="195" y="2558"/>
                    </a:lnTo>
                    <a:lnTo>
                      <a:pt x="268" y="2729"/>
                    </a:lnTo>
                    <a:lnTo>
                      <a:pt x="366" y="2850"/>
                    </a:lnTo>
                    <a:lnTo>
                      <a:pt x="463" y="2996"/>
                    </a:lnTo>
                    <a:lnTo>
                      <a:pt x="609" y="3118"/>
                    </a:lnTo>
                    <a:lnTo>
                      <a:pt x="731" y="3240"/>
                    </a:lnTo>
                    <a:lnTo>
                      <a:pt x="901" y="3337"/>
                    </a:lnTo>
                    <a:lnTo>
                      <a:pt x="901" y="3337"/>
                    </a:lnTo>
                    <a:lnTo>
                      <a:pt x="1048" y="3410"/>
                    </a:lnTo>
                    <a:lnTo>
                      <a:pt x="1218" y="3484"/>
                    </a:lnTo>
                    <a:lnTo>
                      <a:pt x="1389" y="3532"/>
                    </a:lnTo>
                    <a:lnTo>
                      <a:pt x="1559" y="3557"/>
                    </a:lnTo>
                    <a:lnTo>
                      <a:pt x="1730" y="3581"/>
                    </a:lnTo>
                    <a:lnTo>
                      <a:pt x="1900" y="3581"/>
                    </a:lnTo>
                    <a:lnTo>
                      <a:pt x="2071" y="3557"/>
                    </a:lnTo>
                    <a:lnTo>
                      <a:pt x="2241" y="3508"/>
                    </a:lnTo>
                    <a:lnTo>
                      <a:pt x="2411" y="3459"/>
                    </a:lnTo>
                    <a:lnTo>
                      <a:pt x="2558" y="3410"/>
                    </a:lnTo>
                    <a:lnTo>
                      <a:pt x="2704" y="3313"/>
                    </a:lnTo>
                    <a:lnTo>
                      <a:pt x="2850" y="3216"/>
                    </a:lnTo>
                    <a:lnTo>
                      <a:pt x="2996" y="3118"/>
                    </a:lnTo>
                    <a:lnTo>
                      <a:pt x="3118" y="2996"/>
                    </a:lnTo>
                    <a:lnTo>
                      <a:pt x="3240" y="2850"/>
                    </a:lnTo>
                    <a:lnTo>
                      <a:pt x="3337" y="2704"/>
                    </a:lnTo>
                    <a:lnTo>
                      <a:pt x="3337" y="2704"/>
                    </a:lnTo>
                    <a:lnTo>
                      <a:pt x="3459" y="2412"/>
                    </a:lnTo>
                    <a:lnTo>
                      <a:pt x="3532" y="2144"/>
                    </a:lnTo>
                    <a:lnTo>
                      <a:pt x="3581" y="1852"/>
                    </a:lnTo>
                    <a:lnTo>
                      <a:pt x="3556" y="1560"/>
                    </a:lnTo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910;p43"/>
              <p:cNvSpPr/>
              <p:nvPr/>
            </p:nvSpPr>
            <p:spPr>
              <a:xfrm>
                <a:off x="5453325" y="5382475"/>
                <a:ext cx="88925" cy="88325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3533" fill="none" extrusionOk="0">
                    <a:moveTo>
                      <a:pt x="1389" y="1"/>
                    </a:moveTo>
                    <a:lnTo>
                      <a:pt x="1389" y="1"/>
                    </a:lnTo>
                    <a:lnTo>
                      <a:pt x="1194" y="50"/>
                    </a:lnTo>
                    <a:lnTo>
                      <a:pt x="999" y="147"/>
                    </a:lnTo>
                    <a:lnTo>
                      <a:pt x="804" y="245"/>
                    </a:lnTo>
                    <a:lnTo>
                      <a:pt x="634" y="366"/>
                    </a:lnTo>
                    <a:lnTo>
                      <a:pt x="634" y="366"/>
                    </a:lnTo>
                    <a:lnTo>
                      <a:pt x="488" y="488"/>
                    </a:lnTo>
                    <a:lnTo>
                      <a:pt x="390" y="634"/>
                    </a:lnTo>
                    <a:lnTo>
                      <a:pt x="268" y="780"/>
                    </a:lnTo>
                    <a:lnTo>
                      <a:pt x="195" y="926"/>
                    </a:lnTo>
                    <a:lnTo>
                      <a:pt x="122" y="1073"/>
                    </a:lnTo>
                    <a:lnTo>
                      <a:pt x="74" y="1243"/>
                    </a:lnTo>
                    <a:lnTo>
                      <a:pt x="25" y="1414"/>
                    </a:lnTo>
                    <a:lnTo>
                      <a:pt x="0" y="1584"/>
                    </a:lnTo>
                    <a:lnTo>
                      <a:pt x="0" y="1755"/>
                    </a:lnTo>
                    <a:lnTo>
                      <a:pt x="0" y="1925"/>
                    </a:lnTo>
                    <a:lnTo>
                      <a:pt x="25" y="2096"/>
                    </a:lnTo>
                    <a:lnTo>
                      <a:pt x="74" y="2266"/>
                    </a:lnTo>
                    <a:lnTo>
                      <a:pt x="122" y="2412"/>
                    </a:lnTo>
                    <a:lnTo>
                      <a:pt x="195" y="2583"/>
                    </a:lnTo>
                    <a:lnTo>
                      <a:pt x="293" y="2729"/>
                    </a:lnTo>
                    <a:lnTo>
                      <a:pt x="415" y="2875"/>
                    </a:lnTo>
                    <a:lnTo>
                      <a:pt x="415" y="2875"/>
                    </a:lnTo>
                    <a:lnTo>
                      <a:pt x="536" y="3021"/>
                    </a:lnTo>
                    <a:lnTo>
                      <a:pt x="658" y="3143"/>
                    </a:lnTo>
                    <a:lnTo>
                      <a:pt x="804" y="3240"/>
                    </a:lnTo>
                    <a:lnTo>
                      <a:pt x="950" y="3313"/>
                    </a:lnTo>
                    <a:lnTo>
                      <a:pt x="1121" y="3386"/>
                    </a:lnTo>
                    <a:lnTo>
                      <a:pt x="1267" y="3459"/>
                    </a:lnTo>
                    <a:lnTo>
                      <a:pt x="1437" y="3484"/>
                    </a:lnTo>
                    <a:lnTo>
                      <a:pt x="1608" y="3508"/>
                    </a:lnTo>
                    <a:lnTo>
                      <a:pt x="1778" y="3532"/>
                    </a:lnTo>
                    <a:lnTo>
                      <a:pt x="1949" y="3508"/>
                    </a:lnTo>
                    <a:lnTo>
                      <a:pt x="2119" y="3484"/>
                    </a:lnTo>
                    <a:lnTo>
                      <a:pt x="2290" y="3435"/>
                    </a:lnTo>
                    <a:lnTo>
                      <a:pt x="2460" y="3386"/>
                    </a:lnTo>
                    <a:lnTo>
                      <a:pt x="2606" y="3313"/>
                    </a:lnTo>
                    <a:lnTo>
                      <a:pt x="2777" y="3216"/>
                    </a:lnTo>
                    <a:lnTo>
                      <a:pt x="2923" y="3118"/>
                    </a:lnTo>
                    <a:lnTo>
                      <a:pt x="2923" y="3118"/>
                    </a:lnTo>
                    <a:lnTo>
                      <a:pt x="3045" y="2997"/>
                    </a:lnTo>
                    <a:lnTo>
                      <a:pt x="3167" y="2851"/>
                    </a:lnTo>
                    <a:lnTo>
                      <a:pt x="3264" y="2704"/>
                    </a:lnTo>
                    <a:lnTo>
                      <a:pt x="3361" y="2558"/>
                    </a:lnTo>
                    <a:lnTo>
                      <a:pt x="3435" y="2412"/>
                    </a:lnTo>
                    <a:lnTo>
                      <a:pt x="3483" y="2242"/>
                    </a:lnTo>
                    <a:lnTo>
                      <a:pt x="3532" y="2071"/>
                    </a:lnTo>
                    <a:lnTo>
                      <a:pt x="3556" y="1901"/>
                    </a:lnTo>
                    <a:lnTo>
                      <a:pt x="3556" y="1730"/>
                    </a:lnTo>
                    <a:lnTo>
                      <a:pt x="3556" y="1560"/>
                    </a:lnTo>
                    <a:lnTo>
                      <a:pt x="3532" y="1389"/>
                    </a:lnTo>
                    <a:lnTo>
                      <a:pt x="3483" y="1219"/>
                    </a:lnTo>
                    <a:lnTo>
                      <a:pt x="3410" y="1048"/>
                    </a:lnTo>
                    <a:lnTo>
                      <a:pt x="3337" y="902"/>
                    </a:lnTo>
                    <a:lnTo>
                      <a:pt x="3264" y="756"/>
                    </a:lnTo>
                    <a:lnTo>
                      <a:pt x="3142" y="610"/>
                    </a:lnTo>
                    <a:lnTo>
                      <a:pt x="3142" y="610"/>
                    </a:lnTo>
                    <a:lnTo>
                      <a:pt x="2972" y="415"/>
                    </a:lnTo>
                    <a:lnTo>
                      <a:pt x="2753" y="245"/>
                    </a:lnTo>
                    <a:lnTo>
                      <a:pt x="2533" y="123"/>
                    </a:lnTo>
                    <a:lnTo>
                      <a:pt x="2314" y="50"/>
                    </a:lnTo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911;p43"/>
              <p:cNvSpPr/>
              <p:nvPr/>
            </p:nvSpPr>
            <p:spPr>
              <a:xfrm>
                <a:off x="5682875" y="5188875"/>
                <a:ext cx="88925" cy="89525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3581" fill="none" extrusionOk="0">
                    <a:moveTo>
                      <a:pt x="0" y="2022"/>
                    </a:moveTo>
                    <a:lnTo>
                      <a:pt x="0" y="2022"/>
                    </a:lnTo>
                    <a:lnTo>
                      <a:pt x="25" y="2216"/>
                    </a:lnTo>
                    <a:lnTo>
                      <a:pt x="98" y="2411"/>
                    </a:lnTo>
                    <a:lnTo>
                      <a:pt x="98" y="2411"/>
                    </a:lnTo>
                    <a:lnTo>
                      <a:pt x="171" y="2557"/>
                    </a:lnTo>
                    <a:lnTo>
                      <a:pt x="244" y="2728"/>
                    </a:lnTo>
                    <a:lnTo>
                      <a:pt x="341" y="2874"/>
                    </a:lnTo>
                    <a:lnTo>
                      <a:pt x="463" y="2996"/>
                    </a:lnTo>
                    <a:lnTo>
                      <a:pt x="585" y="3118"/>
                    </a:lnTo>
                    <a:lnTo>
                      <a:pt x="707" y="3239"/>
                    </a:lnTo>
                    <a:lnTo>
                      <a:pt x="853" y="3337"/>
                    </a:lnTo>
                    <a:lnTo>
                      <a:pt x="999" y="3410"/>
                    </a:lnTo>
                    <a:lnTo>
                      <a:pt x="1169" y="3483"/>
                    </a:lnTo>
                    <a:lnTo>
                      <a:pt x="1340" y="3532"/>
                    </a:lnTo>
                    <a:lnTo>
                      <a:pt x="1510" y="3556"/>
                    </a:lnTo>
                    <a:lnTo>
                      <a:pt x="1681" y="3580"/>
                    </a:lnTo>
                    <a:lnTo>
                      <a:pt x="1851" y="3580"/>
                    </a:lnTo>
                    <a:lnTo>
                      <a:pt x="2022" y="3556"/>
                    </a:lnTo>
                    <a:lnTo>
                      <a:pt x="2192" y="3532"/>
                    </a:lnTo>
                    <a:lnTo>
                      <a:pt x="2363" y="3459"/>
                    </a:lnTo>
                    <a:lnTo>
                      <a:pt x="2363" y="3459"/>
                    </a:lnTo>
                    <a:lnTo>
                      <a:pt x="2533" y="3410"/>
                    </a:lnTo>
                    <a:lnTo>
                      <a:pt x="2704" y="3312"/>
                    </a:lnTo>
                    <a:lnTo>
                      <a:pt x="2850" y="3215"/>
                    </a:lnTo>
                    <a:lnTo>
                      <a:pt x="2972" y="3093"/>
                    </a:lnTo>
                    <a:lnTo>
                      <a:pt x="3093" y="2971"/>
                    </a:lnTo>
                    <a:lnTo>
                      <a:pt x="3215" y="2850"/>
                    </a:lnTo>
                    <a:lnTo>
                      <a:pt x="3288" y="2704"/>
                    </a:lnTo>
                    <a:lnTo>
                      <a:pt x="3386" y="2557"/>
                    </a:lnTo>
                    <a:lnTo>
                      <a:pt x="3434" y="2387"/>
                    </a:lnTo>
                    <a:lnTo>
                      <a:pt x="3483" y="2216"/>
                    </a:lnTo>
                    <a:lnTo>
                      <a:pt x="3532" y="2070"/>
                    </a:lnTo>
                    <a:lnTo>
                      <a:pt x="3556" y="1875"/>
                    </a:lnTo>
                    <a:lnTo>
                      <a:pt x="3556" y="1705"/>
                    </a:lnTo>
                    <a:lnTo>
                      <a:pt x="3532" y="1534"/>
                    </a:lnTo>
                    <a:lnTo>
                      <a:pt x="3507" y="1364"/>
                    </a:lnTo>
                    <a:lnTo>
                      <a:pt x="3434" y="1194"/>
                    </a:lnTo>
                    <a:lnTo>
                      <a:pt x="3434" y="1194"/>
                    </a:lnTo>
                    <a:lnTo>
                      <a:pt x="3361" y="1023"/>
                    </a:lnTo>
                    <a:lnTo>
                      <a:pt x="3288" y="853"/>
                    </a:lnTo>
                    <a:lnTo>
                      <a:pt x="3191" y="706"/>
                    </a:lnTo>
                    <a:lnTo>
                      <a:pt x="3069" y="585"/>
                    </a:lnTo>
                    <a:lnTo>
                      <a:pt x="2947" y="463"/>
                    </a:lnTo>
                    <a:lnTo>
                      <a:pt x="2825" y="341"/>
                    </a:lnTo>
                    <a:lnTo>
                      <a:pt x="2679" y="268"/>
                    </a:lnTo>
                    <a:lnTo>
                      <a:pt x="2533" y="171"/>
                    </a:lnTo>
                    <a:lnTo>
                      <a:pt x="2363" y="122"/>
                    </a:lnTo>
                    <a:lnTo>
                      <a:pt x="2192" y="73"/>
                    </a:lnTo>
                    <a:lnTo>
                      <a:pt x="2022" y="24"/>
                    </a:lnTo>
                    <a:lnTo>
                      <a:pt x="1851" y="24"/>
                    </a:lnTo>
                    <a:lnTo>
                      <a:pt x="1681" y="0"/>
                    </a:lnTo>
                    <a:lnTo>
                      <a:pt x="1510" y="24"/>
                    </a:lnTo>
                    <a:lnTo>
                      <a:pt x="1340" y="73"/>
                    </a:lnTo>
                    <a:lnTo>
                      <a:pt x="1169" y="122"/>
                    </a:lnTo>
                    <a:lnTo>
                      <a:pt x="1169" y="122"/>
                    </a:lnTo>
                    <a:lnTo>
                      <a:pt x="974" y="195"/>
                    </a:lnTo>
                    <a:lnTo>
                      <a:pt x="804" y="292"/>
                    </a:lnTo>
                    <a:lnTo>
                      <a:pt x="658" y="390"/>
                    </a:lnTo>
                    <a:lnTo>
                      <a:pt x="512" y="512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0"/>
                    </a:lnTo>
                    <a:lnTo>
                      <a:pt x="122" y="1120"/>
                    </a:lnTo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912;p43"/>
              <p:cNvSpPr/>
              <p:nvPr/>
            </p:nvSpPr>
            <p:spPr>
              <a:xfrm>
                <a:off x="5411925" y="5110925"/>
                <a:ext cx="188775" cy="189400"/>
              </a:xfrm>
              <a:custGeom>
                <a:avLst/>
                <a:gdLst/>
                <a:ahLst/>
                <a:cxnLst/>
                <a:rect l="l" t="t" r="r" b="b"/>
                <a:pathLst>
                  <a:path w="7551" h="7576" fill="none" extrusionOk="0">
                    <a:moveTo>
                      <a:pt x="0" y="3776"/>
                    </a:moveTo>
                    <a:lnTo>
                      <a:pt x="0" y="3776"/>
                    </a:lnTo>
                    <a:lnTo>
                      <a:pt x="25" y="3410"/>
                    </a:lnTo>
                    <a:lnTo>
                      <a:pt x="73" y="3021"/>
                    </a:lnTo>
                    <a:lnTo>
                      <a:pt x="171" y="2655"/>
                    </a:lnTo>
                    <a:lnTo>
                      <a:pt x="293" y="2314"/>
                    </a:lnTo>
                    <a:lnTo>
                      <a:pt x="463" y="1973"/>
                    </a:lnTo>
                    <a:lnTo>
                      <a:pt x="658" y="1681"/>
                    </a:lnTo>
                    <a:lnTo>
                      <a:pt x="877" y="1389"/>
                    </a:lnTo>
                    <a:lnTo>
                      <a:pt x="1121" y="1121"/>
                    </a:lnTo>
                    <a:lnTo>
                      <a:pt x="1389" y="877"/>
                    </a:lnTo>
                    <a:lnTo>
                      <a:pt x="1656" y="658"/>
                    </a:lnTo>
                    <a:lnTo>
                      <a:pt x="1973" y="463"/>
                    </a:lnTo>
                    <a:lnTo>
                      <a:pt x="2314" y="293"/>
                    </a:lnTo>
                    <a:lnTo>
                      <a:pt x="2655" y="171"/>
                    </a:lnTo>
                    <a:lnTo>
                      <a:pt x="3020" y="74"/>
                    </a:lnTo>
                    <a:lnTo>
                      <a:pt x="3386" y="25"/>
                    </a:lnTo>
                    <a:lnTo>
                      <a:pt x="3775" y="1"/>
                    </a:lnTo>
                    <a:lnTo>
                      <a:pt x="3775" y="1"/>
                    </a:lnTo>
                    <a:lnTo>
                      <a:pt x="4165" y="25"/>
                    </a:lnTo>
                    <a:lnTo>
                      <a:pt x="4555" y="74"/>
                    </a:lnTo>
                    <a:lnTo>
                      <a:pt x="4896" y="171"/>
                    </a:lnTo>
                    <a:lnTo>
                      <a:pt x="5261" y="293"/>
                    </a:lnTo>
                    <a:lnTo>
                      <a:pt x="5578" y="463"/>
                    </a:lnTo>
                    <a:lnTo>
                      <a:pt x="5894" y="658"/>
                    </a:lnTo>
                    <a:lnTo>
                      <a:pt x="6186" y="877"/>
                    </a:lnTo>
                    <a:lnTo>
                      <a:pt x="6454" y="1121"/>
                    </a:lnTo>
                    <a:lnTo>
                      <a:pt x="6698" y="1389"/>
                    </a:lnTo>
                    <a:lnTo>
                      <a:pt x="6917" y="1681"/>
                    </a:lnTo>
                    <a:lnTo>
                      <a:pt x="7112" y="1973"/>
                    </a:lnTo>
                    <a:lnTo>
                      <a:pt x="7258" y="2314"/>
                    </a:lnTo>
                    <a:lnTo>
                      <a:pt x="7404" y="2655"/>
                    </a:lnTo>
                    <a:lnTo>
                      <a:pt x="7477" y="3021"/>
                    </a:lnTo>
                    <a:lnTo>
                      <a:pt x="7550" y="3410"/>
                    </a:lnTo>
                    <a:lnTo>
                      <a:pt x="7550" y="3776"/>
                    </a:lnTo>
                    <a:lnTo>
                      <a:pt x="7550" y="3776"/>
                    </a:lnTo>
                    <a:lnTo>
                      <a:pt x="7550" y="4165"/>
                    </a:lnTo>
                    <a:lnTo>
                      <a:pt x="7477" y="4555"/>
                    </a:lnTo>
                    <a:lnTo>
                      <a:pt x="7404" y="4920"/>
                    </a:lnTo>
                    <a:lnTo>
                      <a:pt x="7258" y="5261"/>
                    </a:lnTo>
                    <a:lnTo>
                      <a:pt x="7112" y="5578"/>
                    </a:lnTo>
                    <a:lnTo>
                      <a:pt x="6917" y="5895"/>
                    </a:lnTo>
                    <a:lnTo>
                      <a:pt x="6698" y="6187"/>
                    </a:lnTo>
                    <a:lnTo>
                      <a:pt x="6454" y="6455"/>
                    </a:lnTo>
                    <a:lnTo>
                      <a:pt x="6186" y="6698"/>
                    </a:lnTo>
                    <a:lnTo>
                      <a:pt x="5894" y="6917"/>
                    </a:lnTo>
                    <a:lnTo>
                      <a:pt x="5578" y="7112"/>
                    </a:lnTo>
                    <a:lnTo>
                      <a:pt x="5261" y="7258"/>
                    </a:lnTo>
                    <a:lnTo>
                      <a:pt x="4896" y="7405"/>
                    </a:lnTo>
                    <a:lnTo>
                      <a:pt x="4555" y="7478"/>
                    </a:lnTo>
                    <a:lnTo>
                      <a:pt x="4165" y="7551"/>
                    </a:lnTo>
                    <a:lnTo>
                      <a:pt x="3775" y="7575"/>
                    </a:lnTo>
                    <a:lnTo>
                      <a:pt x="3775" y="7575"/>
                    </a:lnTo>
                    <a:lnTo>
                      <a:pt x="3386" y="7551"/>
                    </a:lnTo>
                    <a:lnTo>
                      <a:pt x="3020" y="7478"/>
                    </a:lnTo>
                    <a:lnTo>
                      <a:pt x="2655" y="7405"/>
                    </a:lnTo>
                    <a:lnTo>
                      <a:pt x="2314" y="7258"/>
                    </a:lnTo>
                    <a:lnTo>
                      <a:pt x="1973" y="7112"/>
                    </a:lnTo>
                    <a:lnTo>
                      <a:pt x="1656" y="6917"/>
                    </a:lnTo>
                    <a:lnTo>
                      <a:pt x="1389" y="6698"/>
                    </a:lnTo>
                    <a:lnTo>
                      <a:pt x="1121" y="6455"/>
                    </a:lnTo>
                    <a:lnTo>
                      <a:pt x="877" y="6187"/>
                    </a:lnTo>
                    <a:lnTo>
                      <a:pt x="658" y="5895"/>
                    </a:lnTo>
                    <a:lnTo>
                      <a:pt x="463" y="5578"/>
                    </a:lnTo>
                    <a:lnTo>
                      <a:pt x="293" y="5261"/>
                    </a:lnTo>
                    <a:lnTo>
                      <a:pt x="171" y="4920"/>
                    </a:lnTo>
                    <a:lnTo>
                      <a:pt x="73" y="4555"/>
                    </a:lnTo>
                    <a:lnTo>
                      <a:pt x="25" y="4165"/>
                    </a:lnTo>
                    <a:lnTo>
                      <a:pt x="0" y="3776"/>
                    </a:lnTo>
                    <a:lnTo>
                      <a:pt x="0" y="3776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913;p43"/>
              <p:cNvSpPr/>
              <p:nvPr/>
            </p:nvSpPr>
            <p:spPr>
              <a:xfrm>
                <a:off x="5367475" y="5025075"/>
                <a:ext cx="81600" cy="105975"/>
              </a:xfrm>
              <a:custGeom>
                <a:avLst/>
                <a:gdLst/>
                <a:ahLst/>
                <a:cxnLst/>
                <a:rect l="l" t="t" r="r" b="b"/>
                <a:pathLst>
                  <a:path w="3264" h="4239" fill="none" extrusionOk="0">
                    <a:moveTo>
                      <a:pt x="0" y="1"/>
                    </a:moveTo>
                    <a:lnTo>
                      <a:pt x="3264" y="4238"/>
                    </a:lnTo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914;p43"/>
              <p:cNvSpPr/>
              <p:nvPr/>
            </p:nvSpPr>
            <p:spPr>
              <a:xfrm>
                <a:off x="5567800" y="4999500"/>
                <a:ext cx="115100" cy="133975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5359" fill="none" extrusionOk="0">
                    <a:moveTo>
                      <a:pt x="0" y="5359"/>
                    </a:moveTo>
                    <a:lnTo>
                      <a:pt x="4603" y="1"/>
                    </a:lnTo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915;p43"/>
              <p:cNvSpPr/>
              <p:nvPr/>
            </p:nvSpPr>
            <p:spPr>
              <a:xfrm>
                <a:off x="5600075" y="5217475"/>
                <a:ext cx="127275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5091" h="659" fill="none" extrusionOk="0">
                    <a:moveTo>
                      <a:pt x="5090" y="658"/>
                    </a:moveTo>
                    <a:lnTo>
                      <a:pt x="0" y="1"/>
                    </a:lnTo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916;p43"/>
              <p:cNvSpPr/>
              <p:nvPr/>
            </p:nvSpPr>
            <p:spPr>
              <a:xfrm>
                <a:off x="5497775" y="5299675"/>
                <a:ext cx="4900" cy="126675"/>
              </a:xfrm>
              <a:custGeom>
                <a:avLst/>
                <a:gdLst/>
                <a:ahLst/>
                <a:cxnLst/>
                <a:rect l="l" t="t" r="r" b="b"/>
                <a:pathLst>
                  <a:path w="196" h="5067" fill="none" extrusionOk="0">
                    <a:moveTo>
                      <a:pt x="0" y="5067"/>
                    </a:moveTo>
                    <a:lnTo>
                      <a:pt x="195" y="1"/>
                    </a:lnTo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917;p43"/>
              <p:cNvSpPr/>
              <p:nvPr/>
            </p:nvSpPr>
            <p:spPr>
              <a:xfrm>
                <a:off x="5277975" y="5241825"/>
                <a:ext cx="141275" cy="58500"/>
              </a:xfrm>
              <a:custGeom>
                <a:avLst/>
                <a:gdLst/>
                <a:ahLst/>
                <a:cxnLst/>
                <a:rect l="l" t="t" r="r" b="b"/>
                <a:pathLst>
                  <a:path w="5651" h="2340" fill="none" extrusionOk="0">
                    <a:moveTo>
                      <a:pt x="0" y="2339"/>
                    </a:moveTo>
                    <a:lnTo>
                      <a:pt x="5651" y="1"/>
                    </a:lnTo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" name="TextBox 7"/>
          <p:cNvSpPr txBox="1"/>
          <p:nvPr/>
        </p:nvSpPr>
        <p:spPr>
          <a:xfrm>
            <a:off x="529505" y="1842071"/>
            <a:ext cx="1678665" cy="10695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Здравоохранение</a:t>
            </a:r>
          </a:p>
          <a:p>
            <a:pPr>
              <a:spcAft>
                <a:spcPts val="300"/>
              </a:spcAft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Образование</a:t>
            </a:r>
          </a:p>
          <a:p>
            <a:pPr>
              <a:spcAft>
                <a:spcPts val="300"/>
              </a:spcAft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Демография</a:t>
            </a:r>
          </a:p>
          <a:p>
            <a:pPr>
              <a:spcAft>
                <a:spcPts val="300"/>
              </a:spcAft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Культура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140088" y="2887255"/>
            <a:ext cx="4000556" cy="576000"/>
            <a:chOff x="140088" y="3011610"/>
            <a:chExt cx="4000556" cy="576000"/>
          </a:xfrm>
        </p:grpSpPr>
        <p:sp>
          <p:nvSpPr>
            <p:cNvPr id="73" name="Прямоугольник 72"/>
            <p:cNvSpPr/>
            <p:nvPr/>
          </p:nvSpPr>
          <p:spPr>
            <a:xfrm>
              <a:off x="252212" y="3083610"/>
              <a:ext cx="3888432" cy="432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/>
                <a:t>         Комфортная среда для жизни</a:t>
              </a:r>
              <a:endParaRPr lang="ru-RU" sz="1600" b="1" dirty="0"/>
            </a:p>
          </p:txBody>
        </p:sp>
        <p:sp>
          <p:nvSpPr>
            <p:cNvPr id="74" name="Овал 73"/>
            <p:cNvSpPr/>
            <p:nvPr/>
          </p:nvSpPr>
          <p:spPr>
            <a:xfrm>
              <a:off x="140088" y="3011610"/>
              <a:ext cx="576000" cy="5760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7" name="Рисунок 86">
              <a:extLst>
                <a:ext uri="{FF2B5EF4-FFF2-40B4-BE49-F238E27FC236}">
                  <a16:creationId xmlns:a16="http://schemas.microsoft.com/office/drawing/2014/main" xmlns="" id="{00CA4D1A-9E1A-4A6F-9E4E-BCCF5F6522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6369" y="3073336"/>
              <a:ext cx="421132" cy="360000"/>
            </a:xfrm>
            <a:prstGeom prst="rect">
              <a:avLst/>
            </a:prstGeom>
          </p:spPr>
        </p:pic>
      </p:grpSp>
      <p:sp>
        <p:nvSpPr>
          <p:cNvPr id="89" name="TextBox 88"/>
          <p:cNvSpPr txBox="1"/>
          <p:nvPr/>
        </p:nvSpPr>
        <p:spPr>
          <a:xfrm>
            <a:off x="560330" y="3415010"/>
            <a:ext cx="3183885" cy="8156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Безопасные и качественные дороги</a:t>
            </a:r>
          </a:p>
          <a:p>
            <a:pPr>
              <a:spcAft>
                <a:spcPts val="300"/>
              </a:spcAft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Жилье и городская среда</a:t>
            </a:r>
          </a:p>
          <a:p>
            <a:pPr>
              <a:spcAft>
                <a:spcPts val="300"/>
              </a:spcAft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Экология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571022" y="1331248"/>
            <a:ext cx="4000556" cy="576000"/>
            <a:chOff x="4571022" y="1331248"/>
            <a:chExt cx="4000556" cy="576000"/>
          </a:xfrm>
        </p:grpSpPr>
        <p:grpSp>
          <p:nvGrpSpPr>
            <p:cNvPr id="90" name="Группа 89"/>
            <p:cNvGrpSpPr/>
            <p:nvPr/>
          </p:nvGrpSpPr>
          <p:grpSpPr>
            <a:xfrm>
              <a:off x="4571022" y="1331248"/>
              <a:ext cx="4000556" cy="576000"/>
              <a:chOff x="140088" y="3011610"/>
              <a:chExt cx="4000556" cy="576000"/>
            </a:xfrm>
          </p:grpSpPr>
          <p:sp>
            <p:nvSpPr>
              <p:cNvPr id="91" name="Прямоугольник 90"/>
              <p:cNvSpPr/>
              <p:nvPr/>
            </p:nvSpPr>
            <p:spPr>
              <a:xfrm>
                <a:off x="252212" y="3083610"/>
                <a:ext cx="3888432" cy="4320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b="1" dirty="0" smtClean="0"/>
                  <a:t>     Экономический рост</a:t>
                </a:r>
                <a:endParaRPr lang="ru-RU" sz="1600" b="1" dirty="0"/>
              </a:p>
            </p:txBody>
          </p:sp>
          <p:sp>
            <p:nvSpPr>
              <p:cNvPr id="92" name="Овал 91"/>
              <p:cNvSpPr/>
              <p:nvPr/>
            </p:nvSpPr>
            <p:spPr>
              <a:xfrm>
                <a:off x="140088" y="3011610"/>
                <a:ext cx="576000" cy="57600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94" name="Рисунок 93">
              <a:extLst>
                <a:ext uri="{FF2B5EF4-FFF2-40B4-BE49-F238E27FC236}">
                  <a16:creationId xmlns:a16="http://schemas.microsoft.com/office/drawing/2014/main" xmlns="" id="{E6DF78E9-B35E-4650-8ABD-E065188229B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75831" y="1456818"/>
              <a:ext cx="374735" cy="342977"/>
            </a:xfrm>
            <a:prstGeom prst="rect">
              <a:avLst/>
            </a:prstGeom>
          </p:spPr>
        </p:pic>
      </p:grpSp>
      <p:sp>
        <p:nvSpPr>
          <p:cNvPr id="95" name="TextBox 94"/>
          <p:cNvSpPr txBox="1"/>
          <p:nvPr/>
        </p:nvSpPr>
        <p:spPr>
          <a:xfrm>
            <a:off x="5050567" y="1887337"/>
            <a:ext cx="3521012" cy="2021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Наука</a:t>
            </a:r>
          </a:p>
          <a:p>
            <a:pPr>
              <a:spcAft>
                <a:spcPts val="400"/>
              </a:spcAft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Малое и среднее предпринимательство и поддержка индивидуальной предпринимательской инициативы</a:t>
            </a:r>
          </a:p>
          <a:p>
            <a:pPr>
              <a:spcAft>
                <a:spcPts val="400"/>
              </a:spcAft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Цифровая экономика</a:t>
            </a:r>
          </a:p>
          <a:p>
            <a:pPr>
              <a:spcAft>
                <a:spcPts val="400"/>
              </a:spcAft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Производительность труда </a:t>
            </a:r>
            <a:br>
              <a:rPr lang="ru-RU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и поддержка занятости</a:t>
            </a:r>
          </a:p>
          <a:p>
            <a:pPr>
              <a:spcAft>
                <a:spcPts val="400"/>
              </a:spcAft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Международная кооперация и экспорт</a:t>
            </a:r>
          </a:p>
        </p:txBody>
      </p:sp>
      <p:pic>
        <p:nvPicPr>
          <p:cNvPr id="40" name="Picture 4" descr="герб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99" y="94716"/>
            <a:ext cx="576000" cy="69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2"/>
          <p:cNvSpPr txBox="1">
            <a:spLocks noGrp="1"/>
          </p:cNvSpPr>
          <p:nvPr>
            <p:ph type="title"/>
          </p:nvPr>
        </p:nvSpPr>
        <p:spPr>
          <a:xfrm>
            <a:off x="814274" y="392575"/>
            <a:ext cx="57960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Стратегическое направление:</a:t>
            </a:r>
            <a:br>
              <a:rPr lang="ru-RU" sz="1800" dirty="0" smtClean="0"/>
            </a:br>
            <a:r>
              <a:rPr lang="ru-RU" sz="1800" dirty="0" smtClean="0"/>
              <a:t>Человеческий капитал</a:t>
            </a:r>
            <a:r>
              <a:rPr lang="ru-RU" sz="1800" dirty="0"/>
              <a:t/>
            </a:r>
            <a:br>
              <a:rPr lang="ru-RU" sz="1800" dirty="0"/>
            </a:br>
            <a:endParaRPr sz="18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en"/>
          </a:p>
        </p:txBody>
      </p:sp>
      <p:grpSp>
        <p:nvGrpSpPr>
          <p:cNvPr id="23" name="Группа 22"/>
          <p:cNvGrpSpPr/>
          <p:nvPr/>
        </p:nvGrpSpPr>
        <p:grpSpPr>
          <a:xfrm>
            <a:off x="109280" y="1334142"/>
            <a:ext cx="2952000" cy="576000"/>
            <a:chOff x="401880" y="1363402"/>
            <a:chExt cx="3017672" cy="576000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539552" y="1419622"/>
              <a:ext cx="2880000" cy="43200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/>
                <a:t>Образование</a:t>
              </a:r>
              <a:endParaRPr lang="ru-RU" sz="1600" b="1" dirty="0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401880" y="1363402"/>
              <a:ext cx="576000" cy="576000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5" name="Google Shape;906;p43"/>
          <p:cNvGrpSpPr/>
          <p:nvPr/>
        </p:nvGrpSpPr>
        <p:grpSpPr>
          <a:xfrm>
            <a:off x="219629" y="555526"/>
            <a:ext cx="452420" cy="433992"/>
            <a:chOff x="5233525" y="4954450"/>
            <a:chExt cx="538275" cy="516350"/>
          </a:xfrm>
        </p:grpSpPr>
        <p:sp>
          <p:nvSpPr>
            <p:cNvPr id="46" name="Google Shape;907;p43"/>
            <p:cNvSpPr/>
            <p:nvPr/>
          </p:nvSpPr>
          <p:spPr>
            <a:xfrm>
              <a:off x="5637825" y="4954450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1023" y="3410"/>
                  </a:moveTo>
                  <a:lnTo>
                    <a:pt x="1023" y="3410"/>
                  </a:lnTo>
                  <a:lnTo>
                    <a:pt x="1193" y="3483"/>
                  </a:lnTo>
                  <a:lnTo>
                    <a:pt x="1388" y="3532"/>
                  </a:lnTo>
                  <a:lnTo>
                    <a:pt x="1583" y="3556"/>
                  </a:lnTo>
                  <a:lnTo>
                    <a:pt x="1778" y="3581"/>
                  </a:lnTo>
                  <a:lnTo>
                    <a:pt x="1778" y="3581"/>
                  </a:lnTo>
                  <a:lnTo>
                    <a:pt x="1973" y="3556"/>
                  </a:lnTo>
                  <a:lnTo>
                    <a:pt x="2143" y="3532"/>
                  </a:lnTo>
                  <a:lnTo>
                    <a:pt x="2314" y="3508"/>
                  </a:lnTo>
                  <a:lnTo>
                    <a:pt x="2484" y="3435"/>
                  </a:lnTo>
                  <a:lnTo>
                    <a:pt x="2630" y="3361"/>
                  </a:lnTo>
                  <a:lnTo>
                    <a:pt x="2776" y="3264"/>
                  </a:lnTo>
                  <a:lnTo>
                    <a:pt x="2923" y="3167"/>
                  </a:lnTo>
                  <a:lnTo>
                    <a:pt x="3044" y="3045"/>
                  </a:lnTo>
                  <a:lnTo>
                    <a:pt x="3166" y="2923"/>
                  </a:lnTo>
                  <a:lnTo>
                    <a:pt x="3264" y="2801"/>
                  </a:lnTo>
                  <a:lnTo>
                    <a:pt x="3361" y="2631"/>
                  </a:lnTo>
                  <a:lnTo>
                    <a:pt x="3434" y="2485"/>
                  </a:lnTo>
                  <a:lnTo>
                    <a:pt x="3483" y="2314"/>
                  </a:lnTo>
                  <a:lnTo>
                    <a:pt x="3531" y="2144"/>
                  </a:lnTo>
                  <a:lnTo>
                    <a:pt x="3556" y="1973"/>
                  </a:lnTo>
                  <a:lnTo>
                    <a:pt x="3580" y="1803"/>
                  </a:lnTo>
                  <a:lnTo>
                    <a:pt x="3580" y="1803"/>
                  </a:lnTo>
                  <a:lnTo>
                    <a:pt x="3556" y="1608"/>
                  </a:lnTo>
                  <a:lnTo>
                    <a:pt x="3531" y="1437"/>
                  </a:lnTo>
                  <a:lnTo>
                    <a:pt x="3483" y="1267"/>
                  </a:lnTo>
                  <a:lnTo>
                    <a:pt x="3434" y="1096"/>
                  </a:lnTo>
                  <a:lnTo>
                    <a:pt x="3361" y="950"/>
                  </a:lnTo>
                  <a:lnTo>
                    <a:pt x="3264" y="804"/>
                  </a:lnTo>
                  <a:lnTo>
                    <a:pt x="3166" y="658"/>
                  </a:lnTo>
                  <a:lnTo>
                    <a:pt x="3044" y="536"/>
                  </a:lnTo>
                  <a:lnTo>
                    <a:pt x="2923" y="414"/>
                  </a:lnTo>
                  <a:lnTo>
                    <a:pt x="2776" y="317"/>
                  </a:lnTo>
                  <a:lnTo>
                    <a:pt x="2630" y="220"/>
                  </a:lnTo>
                  <a:lnTo>
                    <a:pt x="2484" y="147"/>
                  </a:lnTo>
                  <a:lnTo>
                    <a:pt x="2314" y="98"/>
                  </a:lnTo>
                  <a:lnTo>
                    <a:pt x="2143" y="49"/>
                  </a:lnTo>
                  <a:lnTo>
                    <a:pt x="1973" y="25"/>
                  </a:lnTo>
                  <a:lnTo>
                    <a:pt x="1778" y="0"/>
                  </a:lnTo>
                  <a:lnTo>
                    <a:pt x="1778" y="0"/>
                  </a:lnTo>
                  <a:lnTo>
                    <a:pt x="1607" y="25"/>
                  </a:lnTo>
                  <a:lnTo>
                    <a:pt x="1437" y="49"/>
                  </a:lnTo>
                  <a:lnTo>
                    <a:pt x="1266" y="98"/>
                  </a:lnTo>
                  <a:lnTo>
                    <a:pt x="1096" y="147"/>
                  </a:lnTo>
                  <a:lnTo>
                    <a:pt x="925" y="220"/>
                  </a:lnTo>
                  <a:lnTo>
                    <a:pt x="779" y="317"/>
                  </a:lnTo>
                  <a:lnTo>
                    <a:pt x="658" y="414"/>
                  </a:lnTo>
                  <a:lnTo>
                    <a:pt x="536" y="536"/>
                  </a:lnTo>
                  <a:lnTo>
                    <a:pt x="414" y="658"/>
                  </a:lnTo>
                  <a:lnTo>
                    <a:pt x="317" y="804"/>
                  </a:lnTo>
                  <a:lnTo>
                    <a:pt x="219" y="950"/>
                  </a:lnTo>
                  <a:lnTo>
                    <a:pt x="146" y="1096"/>
                  </a:lnTo>
                  <a:lnTo>
                    <a:pt x="73" y="1267"/>
                  </a:lnTo>
                  <a:lnTo>
                    <a:pt x="49" y="1437"/>
                  </a:lnTo>
                  <a:lnTo>
                    <a:pt x="24" y="1608"/>
                  </a:lnTo>
                  <a:lnTo>
                    <a:pt x="0" y="1803"/>
                  </a:lnTo>
                  <a:lnTo>
                    <a:pt x="0" y="1803"/>
                  </a:lnTo>
                  <a:lnTo>
                    <a:pt x="24" y="2071"/>
                  </a:lnTo>
                  <a:lnTo>
                    <a:pt x="97" y="2339"/>
                  </a:lnTo>
                  <a:lnTo>
                    <a:pt x="195" y="2582"/>
                  </a:lnTo>
                  <a:lnTo>
                    <a:pt x="317" y="280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908;p43"/>
            <p:cNvSpPr/>
            <p:nvPr/>
          </p:nvSpPr>
          <p:spPr>
            <a:xfrm>
              <a:off x="5323025" y="4980625"/>
              <a:ext cx="88925" cy="88925"/>
            </a:xfrm>
            <a:custGeom>
              <a:avLst/>
              <a:gdLst/>
              <a:ahLst/>
              <a:cxnLst/>
              <a:rect l="l" t="t" r="r" b="b"/>
              <a:pathLst>
                <a:path w="3557" h="3557" fill="none" extrusionOk="0">
                  <a:moveTo>
                    <a:pt x="3191" y="2850"/>
                  </a:moveTo>
                  <a:lnTo>
                    <a:pt x="3191" y="2850"/>
                  </a:lnTo>
                  <a:lnTo>
                    <a:pt x="3313" y="2680"/>
                  </a:lnTo>
                  <a:lnTo>
                    <a:pt x="3410" y="2509"/>
                  </a:lnTo>
                  <a:lnTo>
                    <a:pt x="3483" y="2314"/>
                  </a:lnTo>
                  <a:lnTo>
                    <a:pt x="3532" y="2095"/>
                  </a:lnTo>
                  <a:lnTo>
                    <a:pt x="3532" y="2095"/>
                  </a:lnTo>
                  <a:lnTo>
                    <a:pt x="3556" y="1925"/>
                  </a:lnTo>
                  <a:lnTo>
                    <a:pt x="3556" y="1730"/>
                  </a:lnTo>
                  <a:lnTo>
                    <a:pt x="3556" y="1559"/>
                  </a:lnTo>
                  <a:lnTo>
                    <a:pt x="3508" y="1389"/>
                  </a:lnTo>
                  <a:lnTo>
                    <a:pt x="3459" y="1218"/>
                  </a:lnTo>
                  <a:lnTo>
                    <a:pt x="3410" y="1072"/>
                  </a:lnTo>
                  <a:lnTo>
                    <a:pt x="3337" y="902"/>
                  </a:lnTo>
                  <a:lnTo>
                    <a:pt x="3240" y="756"/>
                  </a:lnTo>
                  <a:lnTo>
                    <a:pt x="3142" y="634"/>
                  </a:lnTo>
                  <a:lnTo>
                    <a:pt x="3021" y="512"/>
                  </a:lnTo>
                  <a:lnTo>
                    <a:pt x="2899" y="390"/>
                  </a:lnTo>
                  <a:lnTo>
                    <a:pt x="2753" y="293"/>
                  </a:lnTo>
                  <a:lnTo>
                    <a:pt x="2606" y="196"/>
                  </a:lnTo>
                  <a:lnTo>
                    <a:pt x="2436" y="122"/>
                  </a:lnTo>
                  <a:lnTo>
                    <a:pt x="2266" y="74"/>
                  </a:lnTo>
                  <a:lnTo>
                    <a:pt x="2095" y="25"/>
                  </a:lnTo>
                  <a:lnTo>
                    <a:pt x="2095" y="25"/>
                  </a:lnTo>
                  <a:lnTo>
                    <a:pt x="1925" y="1"/>
                  </a:lnTo>
                  <a:lnTo>
                    <a:pt x="1730" y="1"/>
                  </a:lnTo>
                  <a:lnTo>
                    <a:pt x="1559" y="1"/>
                  </a:lnTo>
                  <a:lnTo>
                    <a:pt x="1389" y="25"/>
                  </a:lnTo>
                  <a:lnTo>
                    <a:pt x="1218" y="74"/>
                  </a:lnTo>
                  <a:lnTo>
                    <a:pt x="1072" y="147"/>
                  </a:lnTo>
                  <a:lnTo>
                    <a:pt x="902" y="220"/>
                  </a:lnTo>
                  <a:lnTo>
                    <a:pt x="756" y="317"/>
                  </a:lnTo>
                  <a:lnTo>
                    <a:pt x="634" y="415"/>
                  </a:lnTo>
                  <a:lnTo>
                    <a:pt x="512" y="537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1"/>
                  </a:lnTo>
                  <a:lnTo>
                    <a:pt x="122" y="1097"/>
                  </a:lnTo>
                  <a:lnTo>
                    <a:pt x="74" y="1267"/>
                  </a:lnTo>
                  <a:lnTo>
                    <a:pt x="25" y="1462"/>
                  </a:lnTo>
                  <a:lnTo>
                    <a:pt x="25" y="1462"/>
                  </a:lnTo>
                  <a:lnTo>
                    <a:pt x="1" y="1633"/>
                  </a:lnTo>
                  <a:lnTo>
                    <a:pt x="1" y="1803"/>
                  </a:lnTo>
                  <a:lnTo>
                    <a:pt x="1" y="1998"/>
                  </a:lnTo>
                  <a:lnTo>
                    <a:pt x="25" y="2168"/>
                  </a:lnTo>
                  <a:lnTo>
                    <a:pt x="74" y="2339"/>
                  </a:lnTo>
                  <a:lnTo>
                    <a:pt x="147" y="2485"/>
                  </a:lnTo>
                  <a:lnTo>
                    <a:pt x="220" y="2655"/>
                  </a:lnTo>
                  <a:lnTo>
                    <a:pt x="317" y="2777"/>
                  </a:lnTo>
                  <a:lnTo>
                    <a:pt x="415" y="2923"/>
                  </a:lnTo>
                  <a:lnTo>
                    <a:pt x="536" y="3045"/>
                  </a:lnTo>
                  <a:lnTo>
                    <a:pt x="658" y="3167"/>
                  </a:lnTo>
                  <a:lnTo>
                    <a:pt x="804" y="3264"/>
                  </a:lnTo>
                  <a:lnTo>
                    <a:pt x="950" y="3362"/>
                  </a:lnTo>
                  <a:lnTo>
                    <a:pt x="1096" y="3435"/>
                  </a:lnTo>
                  <a:lnTo>
                    <a:pt x="1267" y="3483"/>
                  </a:lnTo>
                  <a:lnTo>
                    <a:pt x="1462" y="3532"/>
                  </a:lnTo>
                  <a:lnTo>
                    <a:pt x="1462" y="3532"/>
                  </a:lnTo>
                  <a:lnTo>
                    <a:pt x="1705" y="3557"/>
                  </a:lnTo>
                  <a:lnTo>
                    <a:pt x="1973" y="3557"/>
                  </a:lnTo>
                  <a:lnTo>
                    <a:pt x="2217" y="3508"/>
                  </a:lnTo>
                  <a:lnTo>
                    <a:pt x="2460" y="3435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909;p43"/>
            <p:cNvSpPr/>
            <p:nvPr/>
          </p:nvSpPr>
          <p:spPr>
            <a:xfrm>
              <a:off x="5233525" y="5255225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3215" y="707"/>
                  </a:moveTo>
                  <a:lnTo>
                    <a:pt x="3215" y="707"/>
                  </a:lnTo>
                  <a:lnTo>
                    <a:pt x="3093" y="585"/>
                  </a:lnTo>
                  <a:lnTo>
                    <a:pt x="2972" y="464"/>
                  </a:lnTo>
                  <a:lnTo>
                    <a:pt x="2850" y="342"/>
                  </a:lnTo>
                  <a:lnTo>
                    <a:pt x="2679" y="244"/>
                  </a:lnTo>
                  <a:lnTo>
                    <a:pt x="2679" y="244"/>
                  </a:lnTo>
                  <a:lnTo>
                    <a:pt x="2533" y="171"/>
                  </a:lnTo>
                  <a:lnTo>
                    <a:pt x="2363" y="98"/>
                  </a:lnTo>
                  <a:lnTo>
                    <a:pt x="2192" y="50"/>
                  </a:lnTo>
                  <a:lnTo>
                    <a:pt x="2022" y="25"/>
                  </a:lnTo>
                  <a:lnTo>
                    <a:pt x="1851" y="1"/>
                  </a:lnTo>
                  <a:lnTo>
                    <a:pt x="1681" y="25"/>
                  </a:lnTo>
                  <a:lnTo>
                    <a:pt x="1510" y="25"/>
                  </a:lnTo>
                  <a:lnTo>
                    <a:pt x="1340" y="74"/>
                  </a:lnTo>
                  <a:lnTo>
                    <a:pt x="1169" y="123"/>
                  </a:lnTo>
                  <a:lnTo>
                    <a:pt x="1023" y="196"/>
                  </a:lnTo>
                  <a:lnTo>
                    <a:pt x="877" y="269"/>
                  </a:lnTo>
                  <a:lnTo>
                    <a:pt x="731" y="366"/>
                  </a:lnTo>
                  <a:lnTo>
                    <a:pt x="585" y="488"/>
                  </a:lnTo>
                  <a:lnTo>
                    <a:pt x="463" y="610"/>
                  </a:lnTo>
                  <a:lnTo>
                    <a:pt x="341" y="731"/>
                  </a:lnTo>
                  <a:lnTo>
                    <a:pt x="244" y="902"/>
                  </a:lnTo>
                  <a:lnTo>
                    <a:pt x="244" y="902"/>
                  </a:lnTo>
                  <a:lnTo>
                    <a:pt x="171" y="1048"/>
                  </a:lnTo>
                  <a:lnTo>
                    <a:pt x="98" y="1219"/>
                  </a:lnTo>
                  <a:lnTo>
                    <a:pt x="49" y="1389"/>
                  </a:lnTo>
                  <a:lnTo>
                    <a:pt x="25" y="1560"/>
                  </a:lnTo>
                  <a:lnTo>
                    <a:pt x="0" y="1730"/>
                  </a:lnTo>
                  <a:lnTo>
                    <a:pt x="0" y="1900"/>
                  </a:lnTo>
                  <a:lnTo>
                    <a:pt x="25" y="2071"/>
                  </a:lnTo>
                  <a:lnTo>
                    <a:pt x="73" y="2241"/>
                  </a:lnTo>
                  <a:lnTo>
                    <a:pt x="122" y="2412"/>
                  </a:lnTo>
                  <a:lnTo>
                    <a:pt x="195" y="2558"/>
                  </a:lnTo>
                  <a:lnTo>
                    <a:pt x="268" y="2729"/>
                  </a:lnTo>
                  <a:lnTo>
                    <a:pt x="366" y="2850"/>
                  </a:lnTo>
                  <a:lnTo>
                    <a:pt x="463" y="2996"/>
                  </a:lnTo>
                  <a:lnTo>
                    <a:pt x="609" y="3118"/>
                  </a:lnTo>
                  <a:lnTo>
                    <a:pt x="731" y="3240"/>
                  </a:lnTo>
                  <a:lnTo>
                    <a:pt x="901" y="3337"/>
                  </a:lnTo>
                  <a:lnTo>
                    <a:pt x="901" y="3337"/>
                  </a:lnTo>
                  <a:lnTo>
                    <a:pt x="1048" y="3410"/>
                  </a:lnTo>
                  <a:lnTo>
                    <a:pt x="1218" y="3484"/>
                  </a:lnTo>
                  <a:lnTo>
                    <a:pt x="1389" y="3532"/>
                  </a:lnTo>
                  <a:lnTo>
                    <a:pt x="1559" y="3557"/>
                  </a:lnTo>
                  <a:lnTo>
                    <a:pt x="1730" y="3581"/>
                  </a:lnTo>
                  <a:lnTo>
                    <a:pt x="1900" y="3581"/>
                  </a:lnTo>
                  <a:lnTo>
                    <a:pt x="2071" y="3557"/>
                  </a:lnTo>
                  <a:lnTo>
                    <a:pt x="2241" y="3508"/>
                  </a:lnTo>
                  <a:lnTo>
                    <a:pt x="2411" y="3459"/>
                  </a:lnTo>
                  <a:lnTo>
                    <a:pt x="2558" y="3410"/>
                  </a:lnTo>
                  <a:lnTo>
                    <a:pt x="2704" y="3313"/>
                  </a:lnTo>
                  <a:lnTo>
                    <a:pt x="2850" y="3216"/>
                  </a:lnTo>
                  <a:lnTo>
                    <a:pt x="2996" y="3118"/>
                  </a:lnTo>
                  <a:lnTo>
                    <a:pt x="3118" y="2996"/>
                  </a:lnTo>
                  <a:lnTo>
                    <a:pt x="3240" y="2850"/>
                  </a:lnTo>
                  <a:lnTo>
                    <a:pt x="3337" y="2704"/>
                  </a:lnTo>
                  <a:lnTo>
                    <a:pt x="3337" y="2704"/>
                  </a:lnTo>
                  <a:lnTo>
                    <a:pt x="3459" y="2412"/>
                  </a:lnTo>
                  <a:lnTo>
                    <a:pt x="3532" y="2144"/>
                  </a:lnTo>
                  <a:lnTo>
                    <a:pt x="3581" y="1852"/>
                  </a:lnTo>
                  <a:lnTo>
                    <a:pt x="3556" y="156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910;p43"/>
            <p:cNvSpPr/>
            <p:nvPr/>
          </p:nvSpPr>
          <p:spPr>
            <a:xfrm>
              <a:off x="5453325" y="5382475"/>
              <a:ext cx="88925" cy="88325"/>
            </a:xfrm>
            <a:custGeom>
              <a:avLst/>
              <a:gdLst/>
              <a:ahLst/>
              <a:cxnLst/>
              <a:rect l="l" t="t" r="r" b="b"/>
              <a:pathLst>
                <a:path w="3557" h="3533" fill="none" extrusionOk="0">
                  <a:moveTo>
                    <a:pt x="1389" y="1"/>
                  </a:moveTo>
                  <a:lnTo>
                    <a:pt x="1389" y="1"/>
                  </a:lnTo>
                  <a:lnTo>
                    <a:pt x="1194" y="50"/>
                  </a:lnTo>
                  <a:lnTo>
                    <a:pt x="999" y="147"/>
                  </a:lnTo>
                  <a:lnTo>
                    <a:pt x="804" y="245"/>
                  </a:lnTo>
                  <a:lnTo>
                    <a:pt x="634" y="366"/>
                  </a:lnTo>
                  <a:lnTo>
                    <a:pt x="634" y="366"/>
                  </a:lnTo>
                  <a:lnTo>
                    <a:pt x="488" y="488"/>
                  </a:lnTo>
                  <a:lnTo>
                    <a:pt x="390" y="634"/>
                  </a:lnTo>
                  <a:lnTo>
                    <a:pt x="268" y="780"/>
                  </a:lnTo>
                  <a:lnTo>
                    <a:pt x="195" y="926"/>
                  </a:lnTo>
                  <a:lnTo>
                    <a:pt x="122" y="1073"/>
                  </a:lnTo>
                  <a:lnTo>
                    <a:pt x="74" y="1243"/>
                  </a:lnTo>
                  <a:lnTo>
                    <a:pt x="25" y="1414"/>
                  </a:lnTo>
                  <a:lnTo>
                    <a:pt x="0" y="1584"/>
                  </a:lnTo>
                  <a:lnTo>
                    <a:pt x="0" y="1755"/>
                  </a:lnTo>
                  <a:lnTo>
                    <a:pt x="0" y="1925"/>
                  </a:lnTo>
                  <a:lnTo>
                    <a:pt x="25" y="2096"/>
                  </a:lnTo>
                  <a:lnTo>
                    <a:pt x="74" y="2266"/>
                  </a:lnTo>
                  <a:lnTo>
                    <a:pt x="122" y="2412"/>
                  </a:lnTo>
                  <a:lnTo>
                    <a:pt x="195" y="2583"/>
                  </a:lnTo>
                  <a:lnTo>
                    <a:pt x="293" y="2729"/>
                  </a:lnTo>
                  <a:lnTo>
                    <a:pt x="415" y="2875"/>
                  </a:lnTo>
                  <a:lnTo>
                    <a:pt x="415" y="2875"/>
                  </a:lnTo>
                  <a:lnTo>
                    <a:pt x="536" y="3021"/>
                  </a:lnTo>
                  <a:lnTo>
                    <a:pt x="658" y="3143"/>
                  </a:lnTo>
                  <a:lnTo>
                    <a:pt x="804" y="3240"/>
                  </a:lnTo>
                  <a:lnTo>
                    <a:pt x="950" y="3313"/>
                  </a:lnTo>
                  <a:lnTo>
                    <a:pt x="1121" y="3386"/>
                  </a:lnTo>
                  <a:lnTo>
                    <a:pt x="1267" y="3459"/>
                  </a:lnTo>
                  <a:lnTo>
                    <a:pt x="1437" y="3484"/>
                  </a:lnTo>
                  <a:lnTo>
                    <a:pt x="1608" y="3508"/>
                  </a:lnTo>
                  <a:lnTo>
                    <a:pt x="1778" y="3532"/>
                  </a:lnTo>
                  <a:lnTo>
                    <a:pt x="1949" y="3508"/>
                  </a:lnTo>
                  <a:lnTo>
                    <a:pt x="2119" y="3484"/>
                  </a:lnTo>
                  <a:lnTo>
                    <a:pt x="2290" y="3435"/>
                  </a:lnTo>
                  <a:lnTo>
                    <a:pt x="2460" y="3386"/>
                  </a:lnTo>
                  <a:lnTo>
                    <a:pt x="2606" y="3313"/>
                  </a:lnTo>
                  <a:lnTo>
                    <a:pt x="2777" y="3216"/>
                  </a:lnTo>
                  <a:lnTo>
                    <a:pt x="2923" y="3118"/>
                  </a:lnTo>
                  <a:lnTo>
                    <a:pt x="2923" y="3118"/>
                  </a:lnTo>
                  <a:lnTo>
                    <a:pt x="3045" y="2997"/>
                  </a:lnTo>
                  <a:lnTo>
                    <a:pt x="3167" y="2851"/>
                  </a:lnTo>
                  <a:lnTo>
                    <a:pt x="3264" y="2704"/>
                  </a:lnTo>
                  <a:lnTo>
                    <a:pt x="3361" y="2558"/>
                  </a:lnTo>
                  <a:lnTo>
                    <a:pt x="3435" y="2412"/>
                  </a:lnTo>
                  <a:lnTo>
                    <a:pt x="3483" y="2242"/>
                  </a:lnTo>
                  <a:lnTo>
                    <a:pt x="3532" y="2071"/>
                  </a:lnTo>
                  <a:lnTo>
                    <a:pt x="3556" y="1901"/>
                  </a:lnTo>
                  <a:lnTo>
                    <a:pt x="3556" y="1730"/>
                  </a:lnTo>
                  <a:lnTo>
                    <a:pt x="3556" y="1560"/>
                  </a:lnTo>
                  <a:lnTo>
                    <a:pt x="3532" y="1389"/>
                  </a:lnTo>
                  <a:lnTo>
                    <a:pt x="3483" y="1219"/>
                  </a:lnTo>
                  <a:lnTo>
                    <a:pt x="3410" y="1048"/>
                  </a:lnTo>
                  <a:lnTo>
                    <a:pt x="3337" y="902"/>
                  </a:lnTo>
                  <a:lnTo>
                    <a:pt x="3264" y="756"/>
                  </a:lnTo>
                  <a:lnTo>
                    <a:pt x="3142" y="610"/>
                  </a:lnTo>
                  <a:lnTo>
                    <a:pt x="3142" y="610"/>
                  </a:lnTo>
                  <a:lnTo>
                    <a:pt x="2972" y="415"/>
                  </a:lnTo>
                  <a:lnTo>
                    <a:pt x="2753" y="245"/>
                  </a:lnTo>
                  <a:lnTo>
                    <a:pt x="2533" y="123"/>
                  </a:lnTo>
                  <a:lnTo>
                    <a:pt x="2314" y="5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911;p43"/>
            <p:cNvSpPr/>
            <p:nvPr/>
          </p:nvSpPr>
          <p:spPr>
            <a:xfrm>
              <a:off x="5682875" y="5188875"/>
              <a:ext cx="88925" cy="89525"/>
            </a:xfrm>
            <a:custGeom>
              <a:avLst/>
              <a:gdLst/>
              <a:ahLst/>
              <a:cxnLst/>
              <a:rect l="l" t="t" r="r" b="b"/>
              <a:pathLst>
                <a:path w="3557" h="3581" fill="none" extrusionOk="0">
                  <a:moveTo>
                    <a:pt x="0" y="2022"/>
                  </a:moveTo>
                  <a:lnTo>
                    <a:pt x="0" y="2022"/>
                  </a:lnTo>
                  <a:lnTo>
                    <a:pt x="25" y="2216"/>
                  </a:lnTo>
                  <a:lnTo>
                    <a:pt x="98" y="2411"/>
                  </a:lnTo>
                  <a:lnTo>
                    <a:pt x="98" y="2411"/>
                  </a:lnTo>
                  <a:lnTo>
                    <a:pt x="171" y="2557"/>
                  </a:lnTo>
                  <a:lnTo>
                    <a:pt x="244" y="2728"/>
                  </a:lnTo>
                  <a:lnTo>
                    <a:pt x="341" y="2874"/>
                  </a:lnTo>
                  <a:lnTo>
                    <a:pt x="463" y="2996"/>
                  </a:lnTo>
                  <a:lnTo>
                    <a:pt x="585" y="3118"/>
                  </a:lnTo>
                  <a:lnTo>
                    <a:pt x="707" y="3239"/>
                  </a:lnTo>
                  <a:lnTo>
                    <a:pt x="853" y="3337"/>
                  </a:lnTo>
                  <a:lnTo>
                    <a:pt x="999" y="3410"/>
                  </a:lnTo>
                  <a:lnTo>
                    <a:pt x="1169" y="3483"/>
                  </a:lnTo>
                  <a:lnTo>
                    <a:pt x="1340" y="3532"/>
                  </a:lnTo>
                  <a:lnTo>
                    <a:pt x="1510" y="3556"/>
                  </a:lnTo>
                  <a:lnTo>
                    <a:pt x="1681" y="3580"/>
                  </a:lnTo>
                  <a:lnTo>
                    <a:pt x="1851" y="3580"/>
                  </a:lnTo>
                  <a:lnTo>
                    <a:pt x="2022" y="3556"/>
                  </a:lnTo>
                  <a:lnTo>
                    <a:pt x="2192" y="3532"/>
                  </a:lnTo>
                  <a:lnTo>
                    <a:pt x="2363" y="3459"/>
                  </a:lnTo>
                  <a:lnTo>
                    <a:pt x="2363" y="3459"/>
                  </a:lnTo>
                  <a:lnTo>
                    <a:pt x="2533" y="3410"/>
                  </a:lnTo>
                  <a:lnTo>
                    <a:pt x="2704" y="3312"/>
                  </a:lnTo>
                  <a:lnTo>
                    <a:pt x="2850" y="3215"/>
                  </a:lnTo>
                  <a:lnTo>
                    <a:pt x="2972" y="3093"/>
                  </a:lnTo>
                  <a:lnTo>
                    <a:pt x="3093" y="2971"/>
                  </a:lnTo>
                  <a:lnTo>
                    <a:pt x="3215" y="2850"/>
                  </a:lnTo>
                  <a:lnTo>
                    <a:pt x="3288" y="2704"/>
                  </a:lnTo>
                  <a:lnTo>
                    <a:pt x="3386" y="2557"/>
                  </a:lnTo>
                  <a:lnTo>
                    <a:pt x="3434" y="2387"/>
                  </a:lnTo>
                  <a:lnTo>
                    <a:pt x="3483" y="2216"/>
                  </a:lnTo>
                  <a:lnTo>
                    <a:pt x="3532" y="2070"/>
                  </a:lnTo>
                  <a:lnTo>
                    <a:pt x="3556" y="1875"/>
                  </a:lnTo>
                  <a:lnTo>
                    <a:pt x="3556" y="1705"/>
                  </a:lnTo>
                  <a:lnTo>
                    <a:pt x="3532" y="1534"/>
                  </a:lnTo>
                  <a:lnTo>
                    <a:pt x="3507" y="1364"/>
                  </a:lnTo>
                  <a:lnTo>
                    <a:pt x="3434" y="1194"/>
                  </a:lnTo>
                  <a:lnTo>
                    <a:pt x="3434" y="1194"/>
                  </a:lnTo>
                  <a:lnTo>
                    <a:pt x="3361" y="1023"/>
                  </a:lnTo>
                  <a:lnTo>
                    <a:pt x="3288" y="853"/>
                  </a:lnTo>
                  <a:lnTo>
                    <a:pt x="3191" y="706"/>
                  </a:lnTo>
                  <a:lnTo>
                    <a:pt x="3069" y="585"/>
                  </a:lnTo>
                  <a:lnTo>
                    <a:pt x="2947" y="463"/>
                  </a:lnTo>
                  <a:lnTo>
                    <a:pt x="2825" y="341"/>
                  </a:lnTo>
                  <a:lnTo>
                    <a:pt x="2679" y="268"/>
                  </a:lnTo>
                  <a:lnTo>
                    <a:pt x="2533" y="171"/>
                  </a:lnTo>
                  <a:lnTo>
                    <a:pt x="2363" y="122"/>
                  </a:lnTo>
                  <a:lnTo>
                    <a:pt x="2192" y="73"/>
                  </a:lnTo>
                  <a:lnTo>
                    <a:pt x="2022" y="24"/>
                  </a:lnTo>
                  <a:lnTo>
                    <a:pt x="1851" y="24"/>
                  </a:lnTo>
                  <a:lnTo>
                    <a:pt x="1681" y="0"/>
                  </a:lnTo>
                  <a:lnTo>
                    <a:pt x="1510" y="24"/>
                  </a:lnTo>
                  <a:lnTo>
                    <a:pt x="1340" y="73"/>
                  </a:lnTo>
                  <a:lnTo>
                    <a:pt x="1169" y="122"/>
                  </a:lnTo>
                  <a:lnTo>
                    <a:pt x="1169" y="122"/>
                  </a:lnTo>
                  <a:lnTo>
                    <a:pt x="974" y="195"/>
                  </a:lnTo>
                  <a:lnTo>
                    <a:pt x="804" y="292"/>
                  </a:lnTo>
                  <a:lnTo>
                    <a:pt x="658" y="390"/>
                  </a:lnTo>
                  <a:lnTo>
                    <a:pt x="512" y="512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0"/>
                  </a:lnTo>
                  <a:lnTo>
                    <a:pt x="122" y="112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912;p43"/>
            <p:cNvSpPr/>
            <p:nvPr/>
          </p:nvSpPr>
          <p:spPr>
            <a:xfrm>
              <a:off x="5411925" y="5110925"/>
              <a:ext cx="188775" cy="189400"/>
            </a:xfrm>
            <a:custGeom>
              <a:avLst/>
              <a:gdLst/>
              <a:ahLst/>
              <a:cxnLst/>
              <a:rect l="l" t="t" r="r" b="b"/>
              <a:pathLst>
                <a:path w="7551" h="7576" fill="none" extrusionOk="0">
                  <a:moveTo>
                    <a:pt x="0" y="3776"/>
                  </a:moveTo>
                  <a:lnTo>
                    <a:pt x="0" y="3776"/>
                  </a:lnTo>
                  <a:lnTo>
                    <a:pt x="25" y="3410"/>
                  </a:lnTo>
                  <a:lnTo>
                    <a:pt x="73" y="3021"/>
                  </a:lnTo>
                  <a:lnTo>
                    <a:pt x="171" y="2655"/>
                  </a:lnTo>
                  <a:lnTo>
                    <a:pt x="293" y="2314"/>
                  </a:lnTo>
                  <a:lnTo>
                    <a:pt x="463" y="1973"/>
                  </a:lnTo>
                  <a:lnTo>
                    <a:pt x="658" y="1681"/>
                  </a:lnTo>
                  <a:lnTo>
                    <a:pt x="877" y="1389"/>
                  </a:lnTo>
                  <a:lnTo>
                    <a:pt x="1121" y="1121"/>
                  </a:lnTo>
                  <a:lnTo>
                    <a:pt x="1389" y="877"/>
                  </a:lnTo>
                  <a:lnTo>
                    <a:pt x="1656" y="658"/>
                  </a:lnTo>
                  <a:lnTo>
                    <a:pt x="1973" y="463"/>
                  </a:lnTo>
                  <a:lnTo>
                    <a:pt x="2314" y="293"/>
                  </a:lnTo>
                  <a:lnTo>
                    <a:pt x="2655" y="171"/>
                  </a:lnTo>
                  <a:lnTo>
                    <a:pt x="3020" y="74"/>
                  </a:lnTo>
                  <a:lnTo>
                    <a:pt x="3386" y="25"/>
                  </a:lnTo>
                  <a:lnTo>
                    <a:pt x="3775" y="1"/>
                  </a:lnTo>
                  <a:lnTo>
                    <a:pt x="3775" y="1"/>
                  </a:lnTo>
                  <a:lnTo>
                    <a:pt x="4165" y="25"/>
                  </a:lnTo>
                  <a:lnTo>
                    <a:pt x="4555" y="74"/>
                  </a:lnTo>
                  <a:lnTo>
                    <a:pt x="4896" y="171"/>
                  </a:lnTo>
                  <a:lnTo>
                    <a:pt x="5261" y="293"/>
                  </a:lnTo>
                  <a:lnTo>
                    <a:pt x="5578" y="463"/>
                  </a:lnTo>
                  <a:lnTo>
                    <a:pt x="5894" y="658"/>
                  </a:lnTo>
                  <a:lnTo>
                    <a:pt x="6186" y="877"/>
                  </a:lnTo>
                  <a:lnTo>
                    <a:pt x="6454" y="1121"/>
                  </a:lnTo>
                  <a:lnTo>
                    <a:pt x="6698" y="1389"/>
                  </a:lnTo>
                  <a:lnTo>
                    <a:pt x="6917" y="1681"/>
                  </a:lnTo>
                  <a:lnTo>
                    <a:pt x="7112" y="1973"/>
                  </a:lnTo>
                  <a:lnTo>
                    <a:pt x="7258" y="2314"/>
                  </a:lnTo>
                  <a:lnTo>
                    <a:pt x="7404" y="2655"/>
                  </a:lnTo>
                  <a:lnTo>
                    <a:pt x="7477" y="3021"/>
                  </a:lnTo>
                  <a:lnTo>
                    <a:pt x="7550" y="3410"/>
                  </a:lnTo>
                  <a:lnTo>
                    <a:pt x="7550" y="3776"/>
                  </a:lnTo>
                  <a:lnTo>
                    <a:pt x="7550" y="3776"/>
                  </a:lnTo>
                  <a:lnTo>
                    <a:pt x="7550" y="4165"/>
                  </a:lnTo>
                  <a:lnTo>
                    <a:pt x="7477" y="4555"/>
                  </a:lnTo>
                  <a:lnTo>
                    <a:pt x="7404" y="4920"/>
                  </a:lnTo>
                  <a:lnTo>
                    <a:pt x="7258" y="5261"/>
                  </a:lnTo>
                  <a:lnTo>
                    <a:pt x="7112" y="5578"/>
                  </a:lnTo>
                  <a:lnTo>
                    <a:pt x="6917" y="5895"/>
                  </a:lnTo>
                  <a:lnTo>
                    <a:pt x="6698" y="6187"/>
                  </a:lnTo>
                  <a:lnTo>
                    <a:pt x="6454" y="6455"/>
                  </a:lnTo>
                  <a:lnTo>
                    <a:pt x="6186" y="6698"/>
                  </a:lnTo>
                  <a:lnTo>
                    <a:pt x="5894" y="6917"/>
                  </a:lnTo>
                  <a:lnTo>
                    <a:pt x="5578" y="7112"/>
                  </a:lnTo>
                  <a:lnTo>
                    <a:pt x="5261" y="7258"/>
                  </a:lnTo>
                  <a:lnTo>
                    <a:pt x="4896" y="7405"/>
                  </a:lnTo>
                  <a:lnTo>
                    <a:pt x="4555" y="7478"/>
                  </a:lnTo>
                  <a:lnTo>
                    <a:pt x="4165" y="7551"/>
                  </a:lnTo>
                  <a:lnTo>
                    <a:pt x="3775" y="7575"/>
                  </a:lnTo>
                  <a:lnTo>
                    <a:pt x="3775" y="7575"/>
                  </a:lnTo>
                  <a:lnTo>
                    <a:pt x="3386" y="7551"/>
                  </a:lnTo>
                  <a:lnTo>
                    <a:pt x="3020" y="7478"/>
                  </a:lnTo>
                  <a:lnTo>
                    <a:pt x="2655" y="7405"/>
                  </a:lnTo>
                  <a:lnTo>
                    <a:pt x="2314" y="7258"/>
                  </a:lnTo>
                  <a:lnTo>
                    <a:pt x="1973" y="7112"/>
                  </a:lnTo>
                  <a:lnTo>
                    <a:pt x="1656" y="6917"/>
                  </a:lnTo>
                  <a:lnTo>
                    <a:pt x="1389" y="6698"/>
                  </a:lnTo>
                  <a:lnTo>
                    <a:pt x="1121" y="6455"/>
                  </a:lnTo>
                  <a:lnTo>
                    <a:pt x="877" y="6187"/>
                  </a:lnTo>
                  <a:lnTo>
                    <a:pt x="658" y="5895"/>
                  </a:lnTo>
                  <a:lnTo>
                    <a:pt x="463" y="5578"/>
                  </a:lnTo>
                  <a:lnTo>
                    <a:pt x="293" y="5261"/>
                  </a:lnTo>
                  <a:lnTo>
                    <a:pt x="171" y="4920"/>
                  </a:lnTo>
                  <a:lnTo>
                    <a:pt x="73" y="4555"/>
                  </a:lnTo>
                  <a:lnTo>
                    <a:pt x="25" y="4165"/>
                  </a:lnTo>
                  <a:lnTo>
                    <a:pt x="0" y="3776"/>
                  </a:lnTo>
                  <a:lnTo>
                    <a:pt x="0" y="3776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913;p43"/>
            <p:cNvSpPr/>
            <p:nvPr/>
          </p:nvSpPr>
          <p:spPr>
            <a:xfrm>
              <a:off x="5367475" y="5025075"/>
              <a:ext cx="81600" cy="105975"/>
            </a:xfrm>
            <a:custGeom>
              <a:avLst/>
              <a:gdLst/>
              <a:ahLst/>
              <a:cxnLst/>
              <a:rect l="l" t="t" r="r" b="b"/>
              <a:pathLst>
                <a:path w="3264" h="4239" fill="none" extrusionOk="0">
                  <a:moveTo>
                    <a:pt x="0" y="1"/>
                  </a:moveTo>
                  <a:lnTo>
                    <a:pt x="3264" y="423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914;p43"/>
            <p:cNvSpPr/>
            <p:nvPr/>
          </p:nvSpPr>
          <p:spPr>
            <a:xfrm>
              <a:off x="5567800" y="4999500"/>
              <a:ext cx="115100" cy="133975"/>
            </a:xfrm>
            <a:custGeom>
              <a:avLst/>
              <a:gdLst/>
              <a:ahLst/>
              <a:cxnLst/>
              <a:rect l="l" t="t" r="r" b="b"/>
              <a:pathLst>
                <a:path w="4604" h="5359" fill="none" extrusionOk="0">
                  <a:moveTo>
                    <a:pt x="0" y="5359"/>
                  </a:moveTo>
                  <a:lnTo>
                    <a:pt x="460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915;p43"/>
            <p:cNvSpPr/>
            <p:nvPr/>
          </p:nvSpPr>
          <p:spPr>
            <a:xfrm>
              <a:off x="5600075" y="5217475"/>
              <a:ext cx="127275" cy="16475"/>
            </a:xfrm>
            <a:custGeom>
              <a:avLst/>
              <a:gdLst/>
              <a:ahLst/>
              <a:cxnLst/>
              <a:rect l="l" t="t" r="r" b="b"/>
              <a:pathLst>
                <a:path w="5091" h="659" fill="none" extrusionOk="0">
                  <a:moveTo>
                    <a:pt x="5090" y="658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916;p43"/>
            <p:cNvSpPr/>
            <p:nvPr/>
          </p:nvSpPr>
          <p:spPr>
            <a:xfrm>
              <a:off x="5497775" y="5299675"/>
              <a:ext cx="4900" cy="126675"/>
            </a:xfrm>
            <a:custGeom>
              <a:avLst/>
              <a:gdLst/>
              <a:ahLst/>
              <a:cxnLst/>
              <a:rect l="l" t="t" r="r" b="b"/>
              <a:pathLst>
                <a:path w="196" h="5067" fill="none" extrusionOk="0">
                  <a:moveTo>
                    <a:pt x="0" y="5067"/>
                  </a:moveTo>
                  <a:lnTo>
                    <a:pt x="195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917;p43"/>
            <p:cNvSpPr/>
            <p:nvPr/>
          </p:nvSpPr>
          <p:spPr>
            <a:xfrm>
              <a:off x="5277975" y="5241825"/>
              <a:ext cx="141275" cy="58500"/>
            </a:xfrm>
            <a:custGeom>
              <a:avLst/>
              <a:gdLst/>
              <a:ahLst/>
              <a:cxnLst/>
              <a:rect l="l" t="t" r="r" b="b"/>
              <a:pathLst>
                <a:path w="5651" h="2340" fill="none" extrusionOk="0">
                  <a:moveTo>
                    <a:pt x="0" y="2339"/>
                  </a:moveTo>
                  <a:lnTo>
                    <a:pt x="565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7" name="Рисунок 56">
            <a:extLst>
              <a:ext uri="{FF2B5EF4-FFF2-40B4-BE49-F238E27FC236}">
                <a16:creationId xmlns:a16="http://schemas.microsoft.com/office/drawing/2014/main" xmlns="" id="{8D7CE7EC-67EA-45E1-B3DB-E8F74506BC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211" y="1438049"/>
            <a:ext cx="317572" cy="336625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09281" y="1853001"/>
            <a:ext cx="3017672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создание новых мест в школах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создание целевой модели 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вовлечения предприятий города 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в 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управление 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общеобразовательной 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организацией </a:t>
            </a:r>
            <a:endParaRPr lang="ru-RU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стимулирование профессионального роста педагогических кадров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построение индивидуальных учебных планов для учащихся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увеличение охвата дополнительным образованием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создание условий для ранней профориентации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создание условий для образования детей с ОВЗ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150779" y="1334142"/>
            <a:ext cx="2916000" cy="2990588"/>
            <a:chOff x="4617629" y="1334142"/>
            <a:chExt cx="3017673" cy="2990588"/>
          </a:xfrm>
        </p:grpSpPr>
        <p:grpSp>
          <p:nvGrpSpPr>
            <p:cNvPr id="80" name="Группа 79"/>
            <p:cNvGrpSpPr/>
            <p:nvPr/>
          </p:nvGrpSpPr>
          <p:grpSpPr>
            <a:xfrm>
              <a:off x="4617629" y="1334142"/>
              <a:ext cx="3017672" cy="576000"/>
              <a:chOff x="401880" y="1363402"/>
              <a:chExt cx="3017672" cy="576000"/>
            </a:xfrm>
          </p:grpSpPr>
          <p:sp>
            <p:nvSpPr>
              <p:cNvPr id="81" name="Прямоугольник 80"/>
              <p:cNvSpPr/>
              <p:nvPr/>
            </p:nvSpPr>
            <p:spPr>
              <a:xfrm>
                <a:off x="539552" y="1419622"/>
                <a:ext cx="2880000" cy="4320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b="1" dirty="0" smtClean="0"/>
                  <a:t>Демография</a:t>
                </a:r>
                <a:endParaRPr lang="ru-RU" sz="1600" b="1" dirty="0"/>
              </a:p>
            </p:txBody>
          </p:sp>
          <p:sp>
            <p:nvSpPr>
              <p:cNvPr id="82" name="Овал 81"/>
              <p:cNvSpPr/>
              <p:nvPr/>
            </p:nvSpPr>
            <p:spPr>
              <a:xfrm>
                <a:off x="401880" y="1363402"/>
                <a:ext cx="576000" cy="5760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3" name="Google Shape;615;p43"/>
            <p:cNvGrpSpPr/>
            <p:nvPr/>
          </p:nvGrpSpPr>
          <p:grpSpPr>
            <a:xfrm>
              <a:off x="4745440" y="1460017"/>
              <a:ext cx="320378" cy="320378"/>
              <a:chOff x="1278900" y="2333250"/>
              <a:chExt cx="381175" cy="381175"/>
            </a:xfrm>
          </p:grpSpPr>
          <p:sp>
            <p:nvSpPr>
              <p:cNvPr id="84" name="Google Shape;616;p43"/>
              <p:cNvSpPr/>
              <p:nvPr/>
            </p:nvSpPr>
            <p:spPr>
              <a:xfrm>
                <a:off x="1278900" y="2333250"/>
                <a:ext cx="381175" cy="381175"/>
              </a:xfrm>
              <a:custGeom>
                <a:avLst/>
                <a:gdLst/>
                <a:ahLst/>
                <a:cxnLst/>
                <a:rect l="l" t="t" r="r" b="b"/>
                <a:pathLst>
                  <a:path w="15247" h="15247" fill="none" extrusionOk="0">
                    <a:moveTo>
                      <a:pt x="7623" y="0"/>
                    </a:moveTo>
                    <a:lnTo>
                      <a:pt x="7623" y="0"/>
                    </a:lnTo>
                    <a:lnTo>
                      <a:pt x="7233" y="0"/>
                    </a:lnTo>
                    <a:lnTo>
                      <a:pt x="6844" y="49"/>
                    </a:lnTo>
                    <a:lnTo>
                      <a:pt x="6454" y="98"/>
                    </a:lnTo>
                    <a:lnTo>
                      <a:pt x="6089" y="147"/>
                    </a:lnTo>
                    <a:lnTo>
                      <a:pt x="5723" y="244"/>
                    </a:lnTo>
                    <a:lnTo>
                      <a:pt x="5358" y="341"/>
                    </a:lnTo>
                    <a:lnTo>
                      <a:pt x="4993" y="463"/>
                    </a:lnTo>
                    <a:lnTo>
                      <a:pt x="4652" y="609"/>
                    </a:lnTo>
                    <a:lnTo>
                      <a:pt x="4311" y="755"/>
                    </a:lnTo>
                    <a:lnTo>
                      <a:pt x="3994" y="926"/>
                    </a:lnTo>
                    <a:lnTo>
                      <a:pt x="3678" y="1096"/>
                    </a:lnTo>
                    <a:lnTo>
                      <a:pt x="3361" y="1291"/>
                    </a:lnTo>
                    <a:lnTo>
                      <a:pt x="3069" y="1510"/>
                    </a:lnTo>
                    <a:lnTo>
                      <a:pt x="2777" y="1730"/>
                    </a:lnTo>
                    <a:lnTo>
                      <a:pt x="2509" y="1973"/>
                    </a:lnTo>
                    <a:lnTo>
                      <a:pt x="2241" y="2241"/>
                    </a:lnTo>
                    <a:lnTo>
                      <a:pt x="1973" y="2509"/>
                    </a:lnTo>
                    <a:lnTo>
                      <a:pt x="1729" y="2777"/>
                    </a:lnTo>
                    <a:lnTo>
                      <a:pt x="1510" y="3069"/>
                    </a:lnTo>
                    <a:lnTo>
                      <a:pt x="1291" y="3361"/>
                    </a:lnTo>
                    <a:lnTo>
                      <a:pt x="1096" y="3678"/>
                    </a:lnTo>
                    <a:lnTo>
                      <a:pt x="926" y="3995"/>
                    </a:lnTo>
                    <a:lnTo>
                      <a:pt x="755" y="4311"/>
                    </a:lnTo>
                    <a:lnTo>
                      <a:pt x="609" y="4652"/>
                    </a:lnTo>
                    <a:lnTo>
                      <a:pt x="463" y="4993"/>
                    </a:lnTo>
                    <a:lnTo>
                      <a:pt x="341" y="5358"/>
                    </a:lnTo>
                    <a:lnTo>
                      <a:pt x="244" y="5724"/>
                    </a:lnTo>
                    <a:lnTo>
                      <a:pt x="146" y="6089"/>
                    </a:lnTo>
                    <a:lnTo>
                      <a:pt x="97" y="6454"/>
                    </a:lnTo>
                    <a:lnTo>
                      <a:pt x="49" y="6844"/>
                    </a:lnTo>
                    <a:lnTo>
                      <a:pt x="0" y="7234"/>
                    </a:lnTo>
                    <a:lnTo>
                      <a:pt x="0" y="7623"/>
                    </a:lnTo>
                    <a:lnTo>
                      <a:pt x="0" y="7623"/>
                    </a:lnTo>
                    <a:lnTo>
                      <a:pt x="0" y="8013"/>
                    </a:lnTo>
                    <a:lnTo>
                      <a:pt x="49" y="8403"/>
                    </a:lnTo>
                    <a:lnTo>
                      <a:pt x="97" y="8793"/>
                    </a:lnTo>
                    <a:lnTo>
                      <a:pt x="146" y="9158"/>
                    </a:lnTo>
                    <a:lnTo>
                      <a:pt x="244" y="9523"/>
                    </a:lnTo>
                    <a:lnTo>
                      <a:pt x="341" y="9889"/>
                    </a:lnTo>
                    <a:lnTo>
                      <a:pt x="463" y="10254"/>
                    </a:lnTo>
                    <a:lnTo>
                      <a:pt x="609" y="10595"/>
                    </a:lnTo>
                    <a:lnTo>
                      <a:pt x="755" y="10936"/>
                    </a:lnTo>
                    <a:lnTo>
                      <a:pt x="926" y="11252"/>
                    </a:lnTo>
                    <a:lnTo>
                      <a:pt x="1096" y="11569"/>
                    </a:lnTo>
                    <a:lnTo>
                      <a:pt x="1291" y="11886"/>
                    </a:lnTo>
                    <a:lnTo>
                      <a:pt x="1510" y="12178"/>
                    </a:lnTo>
                    <a:lnTo>
                      <a:pt x="1729" y="12470"/>
                    </a:lnTo>
                    <a:lnTo>
                      <a:pt x="1973" y="12738"/>
                    </a:lnTo>
                    <a:lnTo>
                      <a:pt x="2241" y="13006"/>
                    </a:lnTo>
                    <a:lnTo>
                      <a:pt x="2509" y="13274"/>
                    </a:lnTo>
                    <a:lnTo>
                      <a:pt x="2777" y="13517"/>
                    </a:lnTo>
                    <a:lnTo>
                      <a:pt x="3069" y="13737"/>
                    </a:lnTo>
                    <a:lnTo>
                      <a:pt x="3361" y="13956"/>
                    </a:lnTo>
                    <a:lnTo>
                      <a:pt x="3678" y="14151"/>
                    </a:lnTo>
                    <a:lnTo>
                      <a:pt x="3994" y="14321"/>
                    </a:lnTo>
                    <a:lnTo>
                      <a:pt x="4311" y="14492"/>
                    </a:lnTo>
                    <a:lnTo>
                      <a:pt x="4652" y="14638"/>
                    </a:lnTo>
                    <a:lnTo>
                      <a:pt x="4993" y="14784"/>
                    </a:lnTo>
                    <a:lnTo>
                      <a:pt x="5358" y="14906"/>
                    </a:lnTo>
                    <a:lnTo>
                      <a:pt x="5723" y="15003"/>
                    </a:lnTo>
                    <a:lnTo>
                      <a:pt x="6089" y="15100"/>
                    </a:lnTo>
                    <a:lnTo>
                      <a:pt x="6454" y="15149"/>
                    </a:lnTo>
                    <a:lnTo>
                      <a:pt x="6844" y="15198"/>
                    </a:lnTo>
                    <a:lnTo>
                      <a:pt x="7233" y="15247"/>
                    </a:lnTo>
                    <a:lnTo>
                      <a:pt x="7623" y="15247"/>
                    </a:lnTo>
                    <a:lnTo>
                      <a:pt x="7623" y="15247"/>
                    </a:lnTo>
                    <a:lnTo>
                      <a:pt x="8013" y="15247"/>
                    </a:lnTo>
                    <a:lnTo>
                      <a:pt x="8403" y="15198"/>
                    </a:lnTo>
                    <a:lnTo>
                      <a:pt x="8792" y="15149"/>
                    </a:lnTo>
                    <a:lnTo>
                      <a:pt x="9158" y="15100"/>
                    </a:lnTo>
                    <a:lnTo>
                      <a:pt x="9523" y="15003"/>
                    </a:lnTo>
                    <a:lnTo>
                      <a:pt x="9888" y="14906"/>
                    </a:lnTo>
                    <a:lnTo>
                      <a:pt x="10253" y="14784"/>
                    </a:lnTo>
                    <a:lnTo>
                      <a:pt x="10594" y="14638"/>
                    </a:lnTo>
                    <a:lnTo>
                      <a:pt x="10935" y="14492"/>
                    </a:lnTo>
                    <a:lnTo>
                      <a:pt x="11252" y="14321"/>
                    </a:lnTo>
                    <a:lnTo>
                      <a:pt x="11569" y="14151"/>
                    </a:lnTo>
                    <a:lnTo>
                      <a:pt x="11885" y="13956"/>
                    </a:lnTo>
                    <a:lnTo>
                      <a:pt x="12178" y="13737"/>
                    </a:lnTo>
                    <a:lnTo>
                      <a:pt x="12470" y="13517"/>
                    </a:lnTo>
                    <a:lnTo>
                      <a:pt x="12738" y="13274"/>
                    </a:lnTo>
                    <a:lnTo>
                      <a:pt x="13006" y="13006"/>
                    </a:lnTo>
                    <a:lnTo>
                      <a:pt x="13273" y="12738"/>
                    </a:lnTo>
                    <a:lnTo>
                      <a:pt x="13517" y="12470"/>
                    </a:lnTo>
                    <a:lnTo>
                      <a:pt x="13736" y="12178"/>
                    </a:lnTo>
                    <a:lnTo>
                      <a:pt x="13955" y="11886"/>
                    </a:lnTo>
                    <a:lnTo>
                      <a:pt x="14150" y="11569"/>
                    </a:lnTo>
                    <a:lnTo>
                      <a:pt x="14321" y="11252"/>
                    </a:lnTo>
                    <a:lnTo>
                      <a:pt x="14491" y="10936"/>
                    </a:lnTo>
                    <a:lnTo>
                      <a:pt x="14637" y="10595"/>
                    </a:lnTo>
                    <a:lnTo>
                      <a:pt x="14783" y="10254"/>
                    </a:lnTo>
                    <a:lnTo>
                      <a:pt x="14905" y="9889"/>
                    </a:lnTo>
                    <a:lnTo>
                      <a:pt x="15003" y="9523"/>
                    </a:lnTo>
                    <a:lnTo>
                      <a:pt x="15100" y="9158"/>
                    </a:lnTo>
                    <a:lnTo>
                      <a:pt x="15149" y="8793"/>
                    </a:lnTo>
                    <a:lnTo>
                      <a:pt x="15198" y="8403"/>
                    </a:lnTo>
                    <a:lnTo>
                      <a:pt x="15246" y="8013"/>
                    </a:lnTo>
                    <a:lnTo>
                      <a:pt x="15246" y="7623"/>
                    </a:lnTo>
                    <a:lnTo>
                      <a:pt x="15246" y="7623"/>
                    </a:lnTo>
                    <a:lnTo>
                      <a:pt x="15246" y="7234"/>
                    </a:lnTo>
                    <a:lnTo>
                      <a:pt x="15198" y="6844"/>
                    </a:lnTo>
                    <a:lnTo>
                      <a:pt x="15149" y="6454"/>
                    </a:lnTo>
                    <a:lnTo>
                      <a:pt x="15100" y="6089"/>
                    </a:lnTo>
                    <a:lnTo>
                      <a:pt x="15003" y="5724"/>
                    </a:lnTo>
                    <a:lnTo>
                      <a:pt x="14905" y="5358"/>
                    </a:lnTo>
                    <a:lnTo>
                      <a:pt x="14783" y="4993"/>
                    </a:lnTo>
                    <a:lnTo>
                      <a:pt x="14637" y="4652"/>
                    </a:lnTo>
                    <a:lnTo>
                      <a:pt x="14491" y="4311"/>
                    </a:lnTo>
                    <a:lnTo>
                      <a:pt x="14321" y="3995"/>
                    </a:lnTo>
                    <a:lnTo>
                      <a:pt x="14150" y="3678"/>
                    </a:lnTo>
                    <a:lnTo>
                      <a:pt x="13955" y="3361"/>
                    </a:lnTo>
                    <a:lnTo>
                      <a:pt x="13736" y="3069"/>
                    </a:lnTo>
                    <a:lnTo>
                      <a:pt x="13517" y="2777"/>
                    </a:lnTo>
                    <a:lnTo>
                      <a:pt x="13273" y="2509"/>
                    </a:lnTo>
                    <a:lnTo>
                      <a:pt x="13006" y="2241"/>
                    </a:lnTo>
                    <a:lnTo>
                      <a:pt x="12738" y="1973"/>
                    </a:lnTo>
                    <a:lnTo>
                      <a:pt x="12470" y="1730"/>
                    </a:lnTo>
                    <a:lnTo>
                      <a:pt x="12178" y="1510"/>
                    </a:lnTo>
                    <a:lnTo>
                      <a:pt x="11885" y="1291"/>
                    </a:lnTo>
                    <a:lnTo>
                      <a:pt x="11569" y="1096"/>
                    </a:lnTo>
                    <a:lnTo>
                      <a:pt x="11252" y="926"/>
                    </a:lnTo>
                    <a:lnTo>
                      <a:pt x="10935" y="755"/>
                    </a:lnTo>
                    <a:lnTo>
                      <a:pt x="10594" y="609"/>
                    </a:lnTo>
                    <a:lnTo>
                      <a:pt x="10253" y="463"/>
                    </a:lnTo>
                    <a:lnTo>
                      <a:pt x="9888" y="341"/>
                    </a:lnTo>
                    <a:lnTo>
                      <a:pt x="9523" y="244"/>
                    </a:lnTo>
                    <a:lnTo>
                      <a:pt x="9158" y="147"/>
                    </a:lnTo>
                    <a:lnTo>
                      <a:pt x="8792" y="98"/>
                    </a:lnTo>
                    <a:lnTo>
                      <a:pt x="8403" y="49"/>
                    </a:lnTo>
                    <a:lnTo>
                      <a:pt x="8013" y="0"/>
                    </a:lnTo>
                    <a:lnTo>
                      <a:pt x="7623" y="0"/>
                    </a:lnTo>
                    <a:lnTo>
                      <a:pt x="7623" y="0"/>
                    </a:lnTo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617;p43"/>
              <p:cNvSpPr/>
              <p:nvPr/>
            </p:nvSpPr>
            <p:spPr>
              <a:xfrm>
                <a:off x="1525475" y="2503125"/>
                <a:ext cx="43875" cy="47525"/>
              </a:xfrm>
              <a:custGeom>
                <a:avLst/>
                <a:gdLst/>
                <a:ahLst/>
                <a:cxnLst/>
                <a:rect l="l" t="t" r="r" b="b"/>
                <a:pathLst>
                  <a:path w="1755" h="1901" fill="none" extrusionOk="0">
                    <a:moveTo>
                      <a:pt x="878" y="0"/>
                    </a:moveTo>
                    <a:lnTo>
                      <a:pt x="878" y="0"/>
                    </a:lnTo>
                    <a:lnTo>
                      <a:pt x="1048" y="25"/>
                    </a:lnTo>
                    <a:lnTo>
                      <a:pt x="1219" y="73"/>
                    </a:lnTo>
                    <a:lnTo>
                      <a:pt x="1365" y="171"/>
                    </a:lnTo>
                    <a:lnTo>
                      <a:pt x="1511" y="268"/>
                    </a:lnTo>
                    <a:lnTo>
                      <a:pt x="1608" y="414"/>
                    </a:lnTo>
                    <a:lnTo>
                      <a:pt x="1681" y="585"/>
                    </a:lnTo>
                    <a:lnTo>
                      <a:pt x="1730" y="755"/>
                    </a:lnTo>
                    <a:lnTo>
                      <a:pt x="1754" y="950"/>
                    </a:lnTo>
                    <a:lnTo>
                      <a:pt x="1754" y="950"/>
                    </a:lnTo>
                    <a:lnTo>
                      <a:pt x="1730" y="1145"/>
                    </a:lnTo>
                    <a:lnTo>
                      <a:pt x="1681" y="1316"/>
                    </a:lnTo>
                    <a:lnTo>
                      <a:pt x="1608" y="1486"/>
                    </a:lnTo>
                    <a:lnTo>
                      <a:pt x="1511" y="1632"/>
                    </a:lnTo>
                    <a:lnTo>
                      <a:pt x="1365" y="1730"/>
                    </a:lnTo>
                    <a:lnTo>
                      <a:pt x="1219" y="1827"/>
                    </a:lnTo>
                    <a:lnTo>
                      <a:pt x="1048" y="1876"/>
                    </a:lnTo>
                    <a:lnTo>
                      <a:pt x="878" y="1900"/>
                    </a:lnTo>
                    <a:lnTo>
                      <a:pt x="878" y="1900"/>
                    </a:lnTo>
                    <a:lnTo>
                      <a:pt x="707" y="1876"/>
                    </a:lnTo>
                    <a:lnTo>
                      <a:pt x="537" y="1827"/>
                    </a:lnTo>
                    <a:lnTo>
                      <a:pt x="390" y="1730"/>
                    </a:lnTo>
                    <a:lnTo>
                      <a:pt x="244" y="1632"/>
                    </a:lnTo>
                    <a:lnTo>
                      <a:pt x="147" y="1486"/>
                    </a:lnTo>
                    <a:lnTo>
                      <a:pt x="74" y="1316"/>
                    </a:lnTo>
                    <a:lnTo>
                      <a:pt x="25" y="1145"/>
                    </a:lnTo>
                    <a:lnTo>
                      <a:pt x="1" y="950"/>
                    </a:lnTo>
                    <a:lnTo>
                      <a:pt x="1" y="950"/>
                    </a:lnTo>
                    <a:lnTo>
                      <a:pt x="25" y="755"/>
                    </a:lnTo>
                    <a:lnTo>
                      <a:pt x="74" y="585"/>
                    </a:lnTo>
                    <a:lnTo>
                      <a:pt x="147" y="414"/>
                    </a:lnTo>
                    <a:lnTo>
                      <a:pt x="244" y="268"/>
                    </a:lnTo>
                    <a:lnTo>
                      <a:pt x="390" y="171"/>
                    </a:lnTo>
                    <a:lnTo>
                      <a:pt x="537" y="73"/>
                    </a:lnTo>
                    <a:lnTo>
                      <a:pt x="707" y="25"/>
                    </a:lnTo>
                    <a:lnTo>
                      <a:pt x="878" y="0"/>
                    </a:lnTo>
                    <a:lnTo>
                      <a:pt x="878" y="0"/>
                    </a:lnTo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618;p43"/>
              <p:cNvSpPr/>
              <p:nvPr/>
            </p:nvSpPr>
            <p:spPr>
              <a:xfrm>
                <a:off x="1369600" y="2503125"/>
                <a:ext cx="43875" cy="47525"/>
              </a:xfrm>
              <a:custGeom>
                <a:avLst/>
                <a:gdLst/>
                <a:ahLst/>
                <a:cxnLst/>
                <a:rect l="l" t="t" r="r" b="b"/>
                <a:pathLst>
                  <a:path w="1755" h="1901" fill="none" extrusionOk="0">
                    <a:moveTo>
                      <a:pt x="878" y="0"/>
                    </a:moveTo>
                    <a:lnTo>
                      <a:pt x="878" y="0"/>
                    </a:lnTo>
                    <a:lnTo>
                      <a:pt x="1048" y="25"/>
                    </a:lnTo>
                    <a:lnTo>
                      <a:pt x="1219" y="73"/>
                    </a:lnTo>
                    <a:lnTo>
                      <a:pt x="1365" y="171"/>
                    </a:lnTo>
                    <a:lnTo>
                      <a:pt x="1511" y="268"/>
                    </a:lnTo>
                    <a:lnTo>
                      <a:pt x="1608" y="414"/>
                    </a:lnTo>
                    <a:lnTo>
                      <a:pt x="1681" y="585"/>
                    </a:lnTo>
                    <a:lnTo>
                      <a:pt x="1730" y="755"/>
                    </a:lnTo>
                    <a:lnTo>
                      <a:pt x="1754" y="950"/>
                    </a:lnTo>
                    <a:lnTo>
                      <a:pt x="1754" y="950"/>
                    </a:lnTo>
                    <a:lnTo>
                      <a:pt x="1730" y="1145"/>
                    </a:lnTo>
                    <a:lnTo>
                      <a:pt x="1681" y="1316"/>
                    </a:lnTo>
                    <a:lnTo>
                      <a:pt x="1608" y="1486"/>
                    </a:lnTo>
                    <a:lnTo>
                      <a:pt x="1511" y="1632"/>
                    </a:lnTo>
                    <a:lnTo>
                      <a:pt x="1365" y="1730"/>
                    </a:lnTo>
                    <a:lnTo>
                      <a:pt x="1219" y="1827"/>
                    </a:lnTo>
                    <a:lnTo>
                      <a:pt x="1048" y="1876"/>
                    </a:lnTo>
                    <a:lnTo>
                      <a:pt x="878" y="1900"/>
                    </a:lnTo>
                    <a:lnTo>
                      <a:pt x="878" y="1900"/>
                    </a:lnTo>
                    <a:lnTo>
                      <a:pt x="707" y="1876"/>
                    </a:lnTo>
                    <a:lnTo>
                      <a:pt x="537" y="1827"/>
                    </a:lnTo>
                    <a:lnTo>
                      <a:pt x="391" y="1730"/>
                    </a:lnTo>
                    <a:lnTo>
                      <a:pt x="244" y="1632"/>
                    </a:lnTo>
                    <a:lnTo>
                      <a:pt x="147" y="1486"/>
                    </a:lnTo>
                    <a:lnTo>
                      <a:pt x="74" y="1316"/>
                    </a:lnTo>
                    <a:lnTo>
                      <a:pt x="25" y="1145"/>
                    </a:lnTo>
                    <a:lnTo>
                      <a:pt x="1" y="950"/>
                    </a:lnTo>
                    <a:lnTo>
                      <a:pt x="1" y="950"/>
                    </a:lnTo>
                    <a:lnTo>
                      <a:pt x="25" y="755"/>
                    </a:lnTo>
                    <a:lnTo>
                      <a:pt x="74" y="585"/>
                    </a:lnTo>
                    <a:lnTo>
                      <a:pt x="147" y="414"/>
                    </a:lnTo>
                    <a:lnTo>
                      <a:pt x="244" y="268"/>
                    </a:lnTo>
                    <a:lnTo>
                      <a:pt x="391" y="171"/>
                    </a:lnTo>
                    <a:lnTo>
                      <a:pt x="537" y="73"/>
                    </a:lnTo>
                    <a:lnTo>
                      <a:pt x="707" y="25"/>
                    </a:lnTo>
                    <a:lnTo>
                      <a:pt x="878" y="0"/>
                    </a:lnTo>
                    <a:lnTo>
                      <a:pt x="878" y="0"/>
                    </a:lnTo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619;p43"/>
              <p:cNvSpPr/>
              <p:nvPr/>
            </p:nvSpPr>
            <p:spPr>
              <a:xfrm>
                <a:off x="1369600" y="2604200"/>
                <a:ext cx="199750" cy="40825"/>
              </a:xfrm>
              <a:custGeom>
                <a:avLst/>
                <a:gdLst/>
                <a:ahLst/>
                <a:cxnLst/>
                <a:rect l="l" t="t" r="r" b="b"/>
                <a:pathLst>
                  <a:path w="7990" h="1633" fill="none" extrusionOk="0">
                    <a:moveTo>
                      <a:pt x="7989" y="0"/>
                    </a:moveTo>
                    <a:lnTo>
                      <a:pt x="7989" y="0"/>
                    </a:lnTo>
                    <a:lnTo>
                      <a:pt x="7575" y="366"/>
                    </a:lnTo>
                    <a:lnTo>
                      <a:pt x="7137" y="707"/>
                    </a:lnTo>
                    <a:lnTo>
                      <a:pt x="6650" y="975"/>
                    </a:lnTo>
                    <a:lnTo>
                      <a:pt x="6163" y="1218"/>
                    </a:lnTo>
                    <a:lnTo>
                      <a:pt x="5627" y="1389"/>
                    </a:lnTo>
                    <a:lnTo>
                      <a:pt x="5115" y="1535"/>
                    </a:lnTo>
                    <a:lnTo>
                      <a:pt x="4555" y="1608"/>
                    </a:lnTo>
                    <a:lnTo>
                      <a:pt x="3995" y="1632"/>
                    </a:lnTo>
                    <a:lnTo>
                      <a:pt x="3995" y="1632"/>
                    </a:lnTo>
                    <a:lnTo>
                      <a:pt x="3435" y="1608"/>
                    </a:lnTo>
                    <a:lnTo>
                      <a:pt x="2875" y="1535"/>
                    </a:lnTo>
                    <a:lnTo>
                      <a:pt x="2363" y="1389"/>
                    </a:lnTo>
                    <a:lnTo>
                      <a:pt x="1828" y="1218"/>
                    </a:lnTo>
                    <a:lnTo>
                      <a:pt x="1340" y="975"/>
                    </a:lnTo>
                    <a:lnTo>
                      <a:pt x="853" y="707"/>
                    </a:lnTo>
                    <a:lnTo>
                      <a:pt x="415" y="366"/>
                    </a:lnTo>
                    <a:lnTo>
                      <a:pt x="1" y="0"/>
                    </a:lnTo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4617630" y="1862517"/>
              <a:ext cx="3017672" cy="2462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ru-RU" sz="1200" dirty="0" smtClean="0">
                  <a:solidFill>
                    <a:schemeClr val="bg1">
                      <a:lumMod val="50000"/>
                    </a:schemeClr>
                  </a:solidFill>
                </a:rPr>
                <a:t>создание новых мест в детских садах для детей до 3 лет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ru-RU" sz="1200" dirty="0" smtClean="0">
                  <a:solidFill>
                    <a:schemeClr val="bg1">
                      <a:lumMod val="50000"/>
                    </a:schemeClr>
                  </a:solidFill>
                </a:rPr>
                <a:t>создание групп дошкольного образования, присмотра и ухода за детьми 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ru-RU" sz="1200" dirty="0" smtClean="0">
                  <a:solidFill>
                    <a:schemeClr val="bg1">
                      <a:lumMod val="50000"/>
                    </a:schemeClr>
                  </a:solidFill>
                </a:rPr>
                <a:t>пропаганда здорового образа жизни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ru-RU" sz="1200" dirty="0" smtClean="0">
                  <a:solidFill>
                    <a:schemeClr val="bg1">
                      <a:lumMod val="50000"/>
                    </a:schemeClr>
                  </a:solidFill>
                </a:rPr>
                <a:t>вовлечение в систематические занятия физической культурой </a:t>
              </a:r>
              <a:br>
                <a:rPr lang="ru-RU" sz="1200" dirty="0" smtClean="0">
                  <a:solidFill>
                    <a:schemeClr val="bg1">
                      <a:lumMod val="50000"/>
                    </a:schemeClr>
                  </a:solidFill>
                </a:rPr>
              </a:br>
              <a:r>
                <a:rPr lang="ru-RU" sz="1200" dirty="0" smtClean="0">
                  <a:solidFill>
                    <a:schemeClr val="bg1">
                      <a:lumMod val="50000"/>
                    </a:schemeClr>
                  </a:solidFill>
                </a:rPr>
                <a:t>и спортом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ru-RU" sz="1200" dirty="0" smtClean="0">
                  <a:solidFill>
                    <a:schemeClr val="bg1">
                      <a:lumMod val="50000"/>
                    </a:schemeClr>
                  </a:solidFill>
                </a:rPr>
                <a:t>развитие спортивной инфраструктуры</a:t>
              </a:r>
              <a:endParaRPr lang="ru-RU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6158458" y="1334142"/>
            <a:ext cx="2916000" cy="3213726"/>
            <a:chOff x="4617629" y="1334142"/>
            <a:chExt cx="3017673" cy="3213726"/>
          </a:xfrm>
        </p:grpSpPr>
        <p:grpSp>
          <p:nvGrpSpPr>
            <p:cNvPr id="74" name="Группа 73"/>
            <p:cNvGrpSpPr/>
            <p:nvPr/>
          </p:nvGrpSpPr>
          <p:grpSpPr>
            <a:xfrm>
              <a:off x="4617629" y="1334142"/>
              <a:ext cx="3017672" cy="576000"/>
              <a:chOff x="401880" y="1363402"/>
              <a:chExt cx="3017672" cy="576000"/>
            </a:xfrm>
          </p:grpSpPr>
          <p:sp>
            <p:nvSpPr>
              <p:cNvPr id="111" name="Прямоугольник 110"/>
              <p:cNvSpPr/>
              <p:nvPr/>
            </p:nvSpPr>
            <p:spPr>
              <a:xfrm>
                <a:off x="539552" y="1419622"/>
                <a:ext cx="2880000" cy="4320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b="1" dirty="0" smtClean="0"/>
                  <a:t>Культура</a:t>
                </a:r>
                <a:endParaRPr lang="ru-RU" sz="1600" b="1" dirty="0"/>
              </a:p>
            </p:txBody>
          </p:sp>
          <p:sp>
            <p:nvSpPr>
              <p:cNvPr id="112" name="Овал 111"/>
              <p:cNvSpPr/>
              <p:nvPr/>
            </p:nvSpPr>
            <p:spPr>
              <a:xfrm>
                <a:off x="401880" y="1363402"/>
                <a:ext cx="576000" cy="57600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6" name="Google Shape;615;p43"/>
            <p:cNvGrpSpPr/>
            <p:nvPr/>
          </p:nvGrpSpPr>
          <p:grpSpPr>
            <a:xfrm>
              <a:off x="4745440" y="1460017"/>
              <a:ext cx="320378" cy="320378"/>
              <a:chOff x="1278900" y="2333250"/>
              <a:chExt cx="381175" cy="381175"/>
            </a:xfrm>
          </p:grpSpPr>
          <p:sp>
            <p:nvSpPr>
              <p:cNvPr id="79" name="Google Shape;616;p43"/>
              <p:cNvSpPr/>
              <p:nvPr/>
            </p:nvSpPr>
            <p:spPr>
              <a:xfrm>
                <a:off x="1278900" y="2333250"/>
                <a:ext cx="381175" cy="381175"/>
              </a:xfrm>
              <a:custGeom>
                <a:avLst/>
                <a:gdLst/>
                <a:ahLst/>
                <a:cxnLst/>
                <a:rect l="l" t="t" r="r" b="b"/>
                <a:pathLst>
                  <a:path w="15247" h="15247" fill="none" extrusionOk="0">
                    <a:moveTo>
                      <a:pt x="7623" y="0"/>
                    </a:moveTo>
                    <a:lnTo>
                      <a:pt x="7623" y="0"/>
                    </a:lnTo>
                    <a:lnTo>
                      <a:pt x="7233" y="0"/>
                    </a:lnTo>
                    <a:lnTo>
                      <a:pt x="6844" y="49"/>
                    </a:lnTo>
                    <a:lnTo>
                      <a:pt x="6454" y="98"/>
                    </a:lnTo>
                    <a:lnTo>
                      <a:pt x="6089" y="147"/>
                    </a:lnTo>
                    <a:lnTo>
                      <a:pt x="5723" y="244"/>
                    </a:lnTo>
                    <a:lnTo>
                      <a:pt x="5358" y="341"/>
                    </a:lnTo>
                    <a:lnTo>
                      <a:pt x="4993" y="463"/>
                    </a:lnTo>
                    <a:lnTo>
                      <a:pt x="4652" y="609"/>
                    </a:lnTo>
                    <a:lnTo>
                      <a:pt x="4311" y="755"/>
                    </a:lnTo>
                    <a:lnTo>
                      <a:pt x="3994" y="926"/>
                    </a:lnTo>
                    <a:lnTo>
                      <a:pt x="3678" y="1096"/>
                    </a:lnTo>
                    <a:lnTo>
                      <a:pt x="3361" y="1291"/>
                    </a:lnTo>
                    <a:lnTo>
                      <a:pt x="3069" y="1510"/>
                    </a:lnTo>
                    <a:lnTo>
                      <a:pt x="2777" y="1730"/>
                    </a:lnTo>
                    <a:lnTo>
                      <a:pt x="2509" y="1973"/>
                    </a:lnTo>
                    <a:lnTo>
                      <a:pt x="2241" y="2241"/>
                    </a:lnTo>
                    <a:lnTo>
                      <a:pt x="1973" y="2509"/>
                    </a:lnTo>
                    <a:lnTo>
                      <a:pt x="1729" y="2777"/>
                    </a:lnTo>
                    <a:lnTo>
                      <a:pt x="1510" y="3069"/>
                    </a:lnTo>
                    <a:lnTo>
                      <a:pt x="1291" y="3361"/>
                    </a:lnTo>
                    <a:lnTo>
                      <a:pt x="1096" y="3678"/>
                    </a:lnTo>
                    <a:lnTo>
                      <a:pt x="926" y="3995"/>
                    </a:lnTo>
                    <a:lnTo>
                      <a:pt x="755" y="4311"/>
                    </a:lnTo>
                    <a:lnTo>
                      <a:pt x="609" y="4652"/>
                    </a:lnTo>
                    <a:lnTo>
                      <a:pt x="463" y="4993"/>
                    </a:lnTo>
                    <a:lnTo>
                      <a:pt x="341" y="5358"/>
                    </a:lnTo>
                    <a:lnTo>
                      <a:pt x="244" y="5724"/>
                    </a:lnTo>
                    <a:lnTo>
                      <a:pt x="146" y="6089"/>
                    </a:lnTo>
                    <a:lnTo>
                      <a:pt x="97" y="6454"/>
                    </a:lnTo>
                    <a:lnTo>
                      <a:pt x="49" y="6844"/>
                    </a:lnTo>
                    <a:lnTo>
                      <a:pt x="0" y="7234"/>
                    </a:lnTo>
                    <a:lnTo>
                      <a:pt x="0" y="7623"/>
                    </a:lnTo>
                    <a:lnTo>
                      <a:pt x="0" y="7623"/>
                    </a:lnTo>
                    <a:lnTo>
                      <a:pt x="0" y="8013"/>
                    </a:lnTo>
                    <a:lnTo>
                      <a:pt x="49" y="8403"/>
                    </a:lnTo>
                    <a:lnTo>
                      <a:pt x="97" y="8793"/>
                    </a:lnTo>
                    <a:lnTo>
                      <a:pt x="146" y="9158"/>
                    </a:lnTo>
                    <a:lnTo>
                      <a:pt x="244" y="9523"/>
                    </a:lnTo>
                    <a:lnTo>
                      <a:pt x="341" y="9889"/>
                    </a:lnTo>
                    <a:lnTo>
                      <a:pt x="463" y="10254"/>
                    </a:lnTo>
                    <a:lnTo>
                      <a:pt x="609" y="10595"/>
                    </a:lnTo>
                    <a:lnTo>
                      <a:pt x="755" y="10936"/>
                    </a:lnTo>
                    <a:lnTo>
                      <a:pt x="926" y="11252"/>
                    </a:lnTo>
                    <a:lnTo>
                      <a:pt x="1096" y="11569"/>
                    </a:lnTo>
                    <a:lnTo>
                      <a:pt x="1291" y="11886"/>
                    </a:lnTo>
                    <a:lnTo>
                      <a:pt x="1510" y="12178"/>
                    </a:lnTo>
                    <a:lnTo>
                      <a:pt x="1729" y="12470"/>
                    </a:lnTo>
                    <a:lnTo>
                      <a:pt x="1973" y="12738"/>
                    </a:lnTo>
                    <a:lnTo>
                      <a:pt x="2241" y="13006"/>
                    </a:lnTo>
                    <a:lnTo>
                      <a:pt x="2509" y="13274"/>
                    </a:lnTo>
                    <a:lnTo>
                      <a:pt x="2777" y="13517"/>
                    </a:lnTo>
                    <a:lnTo>
                      <a:pt x="3069" y="13737"/>
                    </a:lnTo>
                    <a:lnTo>
                      <a:pt x="3361" y="13956"/>
                    </a:lnTo>
                    <a:lnTo>
                      <a:pt x="3678" y="14151"/>
                    </a:lnTo>
                    <a:lnTo>
                      <a:pt x="3994" y="14321"/>
                    </a:lnTo>
                    <a:lnTo>
                      <a:pt x="4311" y="14492"/>
                    </a:lnTo>
                    <a:lnTo>
                      <a:pt x="4652" y="14638"/>
                    </a:lnTo>
                    <a:lnTo>
                      <a:pt x="4993" y="14784"/>
                    </a:lnTo>
                    <a:lnTo>
                      <a:pt x="5358" y="14906"/>
                    </a:lnTo>
                    <a:lnTo>
                      <a:pt x="5723" y="15003"/>
                    </a:lnTo>
                    <a:lnTo>
                      <a:pt x="6089" y="15100"/>
                    </a:lnTo>
                    <a:lnTo>
                      <a:pt x="6454" y="15149"/>
                    </a:lnTo>
                    <a:lnTo>
                      <a:pt x="6844" y="15198"/>
                    </a:lnTo>
                    <a:lnTo>
                      <a:pt x="7233" y="15247"/>
                    </a:lnTo>
                    <a:lnTo>
                      <a:pt x="7623" y="15247"/>
                    </a:lnTo>
                    <a:lnTo>
                      <a:pt x="7623" y="15247"/>
                    </a:lnTo>
                    <a:lnTo>
                      <a:pt x="8013" y="15247"/>
                    </a:lnTo>
                    <a:lnTo>
                      <a:pt x="8403" y="15198"/>
                    </a:lnTo>
                    <a:lnTo>
                      <a:pt x="8792" y="15149"/>
                    </a:lnTo>
                    <a:lnTo>
                      <a:pt x="9158" y="15100"/>
                    </a:lnTo>
                    <a:lnTo>
                      <a:pt x="9523" y="15003"/>
                    </a:lnTo>
                    <a:lnTo>
                      <a:pt x="9888" y="14906"/>
                    </a:lnTo>
                    <a:lnTo>
                      <a:pt x="10253" y="14784"/>
                    </a:lnTo>
                    <a:lnTo>
                      <a:pt x="10594" y="14638"/>
                    </a:lnTo>
                    <a:lnTo>
                      <a:pt x="10935" y="14492"/>
                    </a:lnTo>
                    <a:lnTo>
                      <a:pt x="11252" y="14321"/>
                    </a:lnTo>
                    <a:lnTo>
                      <a:pt x="11569" y="14151"/>
                    </a:lnTo>
                    <a:lnTo>
                      <a:pt x="11885" y="13956"/>
                    </a:lnTo>
                    <a:lnTo>
                      <a:pt x="12178" y="13737"/>
                    </a:lnTo>
                    <a:lnTo>
                      <a:pt x="12470" y="13517"/>
                    </a:lnTo>
                    <a:lnTo>
                      <a:pt x="12738" y="13274"/>
                    </a:lnTo>
                    <a:lnTo>
                      <a:pt x="13006" y="13006"/>
                    </a:lnTo>
                    <a:lnTo>
                      <a:pt x="13273" y="12738"/>
                    </a:lnTo>
                    <a:lnTo>
                      <a:pt x="13517" y="12470"/>
                    </a:lnTo>
                    <a:lnTo>
                      <a:pt x="13736" y="12178"/>
                    </a:lnTo>
                    <a:lnTo>
                      <a:pt x="13955" y="11886"/>
                    </a:lnTo>
                    <a:lnTo>
                      <a:pt x="14150" y="11569"/>
                    </a:lnTo>
                    <a:lnTo>
                      <a:pt x="14321" y="11252"/>
                    </a:lnTo>
                    <a:lnTo>
                      <a:pt x="14491" y="10936"/>
                    </a:lnTo>
                    <a:lnTo>
                      <a:pt x="14637" y="10595"/>
                    </a:lnTo>
                    <a:lnTo>
                      <a:pt x="14783" y="10254"/>
                    </a:lnTo>
                    <a:lnTo>
                      <a:pt x="14905" y="9889"/>
                    </a:lnTo>
                    <a:lnTo>
                      <a:pt x="15003" y="9523"/>
                    </a:lnTo>
                    <a:lnTo>
                      <a:pt x="15100" y="9158"/>
                    </a:lnTo>
                    <a:lnTo>
                      <a:pt x="15149" y="8793"/>
                    </a:lnTo>
                    <a:lnTo>
                      <a:pt x="15198" y="8403"/>
                    </a:lnTo>
                    <a:lnTo>
                      <a:pt x="15246" y="8013"/>
                    </a:lnTo>
                    <a:lnTo>
                      <a:pt x="15246" y="7623"/>
                    </a:lnTo>
                    <a:lnTo>
                      <a:pt x="15246" y="7623"/>
                    </a:lnTo>
                    <a:lnTo>
                      <a:pt x="15246" y="7234"/>
                    </a:lnTo>
                    <a:lnTo>
                      <a:pt x="15198" y="6844"/>
                    </a:lnTo>
                    <a:lnTo>
                      <a:pt x="15149" y="6454"/>
                    </a:lnTo>
                    <a:lnTo>
                      <a:pt x="15100" y="6089"/>
                    </a:lnTo>
                    <a:lnTo>
                      <a:pt x="15003" y="5724"/>
                    </a:lnTo>
                    <a:lnTo>
                      <a:pt x="14905" y="5358"/>
                    </a:lnTo>
                    <a:lnTo>
                      <a:pt x="14783" y="4993"/>
                    </a:lnTo>
                    <a:lnTo>
                      <a:pt x="14637" y="4652"/>
                    </a:lnTo>
                    <a:lnTo>
                      <a:pt x="14491" y="4311"/>
                    </a:lnTo>
                    <a:lnTo>
                      <a:pt x="14321" y="3995"/>
                    </a:lnTo>
                    <a:lnTo>
                      <a:pt x="14150" y="3678"/>
                    </a:lnTo>
                    <a:lnTo>
                      <a:pt x="13955" y="3361"/>
                    </a:lnTo>
                    <a:lnTo>
                      <a:pt x="13736" y="3069"/>
                    </a:lnTo>
                    <a:lnTo>
                      <a:pt x="13517" y="2777"/>
                    </a:lnTo>
                    <a:lnTo>
                      <a:pt x="13273" y="2509"/>
                    </a:lnTo>
                    <a:lnTo>
                      <a:pt x="13006" y="2241"/>
                    </a:lnTo>
                    <a:lnTo>
                      <a:pt x="12738" y="1973"/>
                    </a:lnTo>
                    <a:lnTo>
                      <a:pt x="12470" y="1730"/>
                    </a:lnTo>
                    <a:lnTo>
                      <a:pt x="12178" y="1510"/>
                    </a:lnTo>
                    <a:lnTo>
                      <a:pt x="11885" y="1291"/>
                    </a:lnTo>
                    <a:lnTo>
                      <a:pt x="11569" y="1096"/>
                    </a:lnTo>
                    <a:lnTo>
                      <a:pt x="11252" y="926"/>
                    </a:lnTo>
                    <a:lnTo>
                      <a:pt x="10935" y="755"/>
                    </a:lnTo>
                    <a:lnTo>
                      <a:pt x="10594" y="609"/>
                    </a:lnTo>
                    <a:lnTo>
                      <a:pt x="10253" y="463"/>
                    </a:lnTo>
                    <a:lnTo>
                      <a:pt x="9888" y="341"/>
                    </a:lnTo>
                    <a:lnTo>
                      <a:pt x="9523" y="244"/>
                    </a:lnTo>
                    <a:lnTo>
                      <a:pt x="9158" y="147"/>
                    </a:lnTo>
                    <a:lnTo>
                      <a:pt x="8792" y="98"/>
                    </a:lnTo>
                    <a:lnTo>
                      <a:pt x="8403" y="49"/>
                    </a:lnTo>
                    <a:lnTo>
                      <a:pt x="8013" y="0"/>
                    </a:lnTo>
                    <a:lnTo>
                      <a:pt x="7623" y="0"/>
                    </a:lnTo>
                    <a:lnTo>
                      <a:pt x="7623" y="0"/>
                    </a:lnTo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617;p43"/>
              <p:cNvSpPr/>
              <p:nvPr/>
            </p:nvSpPr>
            <p:spPr>
              <a:xfrm>
                <a:off x="1525475" y="2503125"/>
                <a:ext cx="43875" cy="47525"/>
              </a:xfrm>
              <a:custGeom>
                <a:avLst/>
                <a:gdLst/>
                <a:ahLst/>
                <a:cxnLst/>
                <a:rect l="l" t="t" r="r" b="b"/>
                <a:pathLst>
                  <a:path w="1755" h="1901" fill="none" extrusionOk="0">
                    <a:moveTo>
                      <a:pt x="878" y="0"/>
                    </a:moveTo>
                    <a:lnTo>
                      <a:pt x="878" y="0"/>
                    </a:lnTo>
                    <a:lnTo>
                      <a:pt x="1048" y="25"/>
                    </a:lnTo>
                    <a:lnTo>
                      <a:pt x="1219" y="73"/>
                    </a:lnTo>
                    <a:lnTo>
                      <a:pt x="1365" y="171"/>
                    </a:lnTo>
                    <a:lnTo>
                      <a:pt x="1511" y="268"/>
                    </a:lnTo>
                    <a:lnTo>
                      <a:pt x="1608" y="414"/>
                    </a:lnTo>
                    <a:lnTo>
                      <a:pt x="1681" y="585"/>
                    </a:lnTo>
                    <a:lnTo>
                      <a:pt x="1730" y="755"/>
                    </a:lnTo>
                    <a:lnTo>
                      <a:pt x="1754" y="950"/>
                    </a:lnTo>
                    <a:lnTo>
                      <a:pt x="1754" y="950"/>
                    </a:lnTo>
                    <a:lnTo>
                      <a:pt x="1730" y="1145"/>
                    </a:lnTo>
                    <a:lnTo>
                      <a:pt x="1681" y="1316"/>
                    </a:lnTo>
                    <a:lnTo>
                      <a:pt x="1608" y="1486"/>
                    </a:lnTo>
                    <a:lnTo>
                      <a:pt x="1511" y="1632"/>
                    </a:lnTo>
                    <a:lnTo>
                      <a:pt x="1365" y="1730"/>
                    </a:lnTo>
                    <a:lnTo>
                      <a:pt x="1219" y="1827"/>
                    </a:lnTo>
                    <a:lnTo>
                      <a:pt x="1048" y="1876"/>
                    </a:lnTo>
                    <a:lnTo>
                      <a:pt x="878" y="1900"/>
                    </a:lnTo>
                    <a:lnTo>
                      <a:pt x="878" y="1900"/>
                    </a:lnTo>
                    <a:lnTo>
                      <a:pt x="707" y="1876"/>
                    </a:lnTo>
                    <a:lnTo>
                      <a:pt x="537" y="1827"/>
                    </a:lnTo>
                    <a:lnTo>
                      <a:pt x="390" y="1730"/>
                    </a:lnTo>
                    <a:lnTo>
                      <a:pt x="244" y="1632"/>
                    </a:lnTo>
                    <a:lnTo>
                      <a:pt x="147" y="1486"/>
                    </a:lnTo>
                    <a:lnTo>
                      <a:pt x="74" y="1316"/>
                    </a:lnTo>
                    <a:lnTo>
                      <a:pt x="25" y="1145"/>
                    </a:lnTo>
                    <a:lnTo>
                      <a:pt x="1" y="950"/>
                    </a:lnTo>
                    <a:lnTo>
                      <a:pt x="1" y="950"/>
                    </a:lnTo>
                    <a:lnTo>
                      <a:pt x="25" y="755"/>
                    </a:lnTo>
                    <a:lnTo>
                      <a:pt x="74" y="585"/>
                    </a:lnTo>
                    <a:lnTo>
                      <a:pt x="147" y="414"/>
                    </a:lnTo>
                    <a:lnTo>
                      <a:pt x="244" y="268"/>
                    </a:lnTo>
                    <a:lnTo>
                      <a:pt x="390" y="171"/>
                    </a:lnTo>
                    <a:lnTo>
                      <a:pt x="537" y="73"/>
                    </a:lnTo>
                    <a:lnTo>
                      <a:pt x="707" y="25"/>
                    </a:lnTo>
                    <a:lnTo>
                      <a:pt x="878" y="0"/>
                    </a:lnTo>
                    <a:lnTo>
                      <a:pt x="878" y="0"/>
                    </a:lnTo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618;p43"/>
              <p:cNvSpPr/>
              <p:nvPr/>
            </p:nvSpPr>
            <p:spPr>
              <a:xfrm>
                <a:off x="1369600" y="2503125"/>
                <a:ext cx="43875" cy="47525"/>
              </a:xfrm>
              <a:custGeom>
                <a:avLst/>
                <a:gdLst/>
                <a:ahLst/>
                <a:cxnLst/>
                <a:rect l="l" t="t" r="r" b="b"/>
                <a:pathLst>
                  <a:path w="1755" h="1901" fill="none" extrusionOk="0">
                    <a:moveTo>
                      <a:pt x="878" y="0"/>
                    </a:moveTo>
                    <a:lnTo>
                      <a:pt x="878" y="0"/>
                    </a:lnTo>
                    <a:lnTo>
                      <a:pt x="1048" y="25"/>
                    </a:lnTo>
                    <a:lnTo>
                      <a:pt x="1219" y="73"/>
                    </a:lnTo>
                    <a:lnTo>
                      <a:pt x="1365" y="171"/>
                    </a:lnTo>
                    <a:lnTo>
                      <a:pt x="1511" y="268"/>
                    </a:lnTo>
                    <a:lnTo>
                      <a:pt x="1608" y="414"/>
                    </a:lnTo>
                    <a:lnTo>
                      <a:pt x="1681" y="585"/>
                    </a:lnTo>
                    <a:lnTo>
                      <a:pt x="1730" y="755"/>
                    </a:lnTo>
                    <a:lnTo>
                      <a:pt x="1754" y="950"/>
                    </a:lnTo>
                    <a:lnTo>
                      <a:pt x="1754" y="950"/>
                    </a:lnTo>
                    <a:lnTo>
                      <a:pt x="1730" y="1145"/>
                    </a:lnTo>
                    <a:lnTo>
                      <a:pt x="1681" y="1316"/>
                    </a:lnTo>
                    <a:lnTo>
                      <a:pt x="1608" y="1486"/>
                    </a:lnTo>
                    <a:lnTo>
                      <a:pt x="1511" y="1632"/>
                    </a:lnTo>
                    <a:lnTo>
                      <a:pt x="1365" y="1730"/>
                    </a:lnTo>
                    <a:lnTo>
                      <a:pt x="1219" y="1827"/>
                    </a:lnTo>
                    <a:lnTo>
                      <a:pt x="1048" y="1876"/>
                    </a:lnTo>
                    <a:lnTo>
                      <a:pt x="878" y="1900"/>
                    </a:lnTo>
                    <a:lnTo>
                      <a:pt x="878" y="1900"/>
                    </a:lnTo>
                    <a:lnTo>
                      <a:pt x="707" y="1876"/>
                    </a:lnTo>
                    <a:lnTo>
                      <a:pt x="537" y="1827"/>
                    </a:lnTo>
                    <a:lnTo>
                      <a:pt x="391" y="1730"/>
                    </a:lnTo>
                    <a:lnTo>
                      <a:pt x="244" y="1632"/>
                    </a:lnTo>
                    <a:lnTo>
                      <a:pt x="147" y="1486"/>
                    </a:lnTo>
                    <a:lnTo>
                      <a:pt x="74" y="1316"/>
                    </a:lnTo>
                    <a:lnTo>
                      <a:pt x="25" y="1145"/>
                    </a:lnTo>
                    <a:lnTo>
                      <a:pt x="1" y="950"/>
                    </a:lnTo>
                    <a:lnTo>
                      <a:pt x="1" y="950"/>
                    </a:lnTo>
                    <a:lnTo>
                      <a:pt x="25" y="755"/>
                    </a:lnTo>
                    <a:lnTo>
                      <a:pt x="74" y="585"/>
                    </a:lnTo>
                    <a:lnTo>
                      <a:pt x="147" y="414"/>
                    </a:lnTo>
                    <a:lnTo>
                      <a:pt x="244" y="268"/>
                    </a:lnTo>
                    <a:lnTo>
                      <a:pt x="391" y="171"/>
                    </a:lnTo>
                    <a:lnTo>
                      <a:pt x="537" y="73"/>
                    </a:lnTo>
                    <a:lnTo>
                      <a:pt x="707" y="25"/>
                    </a:lnTo>
                    <a:lnTo>
                      <a:pt x="878" y="0"/>
                    </a:lnTo>
                    <a:lnTo>
                      <a:pt x="878" y="0"/>
                    </a:lnTo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619;p43"/>
              <p:cNvSpPr/>
              <p:nvPr/>
            </p:nvSpPr>
            <p:spPr>
              <a:xfrm>
                <a:off x="1369600" y="2604200"/>
                <a:ext cx="199750" cy="40825"/>
              </a:xfrm>
              <a:custGeom>
                <a:avLst/>
                <a:gdLst/>
                <a:ahLst/>
                <a:cxnLst/>
                <a:rect l="l" t="t" r="r" b="b"/>
                <a:pathLst>
                  <a:path w="7990" h="1633" fill="none" extrusionOk="0">
                    <a:moveTo>
                      <a:pt x="7989" y="0"/>
                    </a:moveTo>
                    <a:lnTo>
                      <a:pt x="7989" y="0"/>
                    </a:lnTo>
                    <a:lnTo>
                      <a:pt x="7575" y="366"/>
                    </a:lnTo>
                    <a:lnTo>
                      <a:pt x="7137" y="707"/>
                    </a:lnTo>
                    <a:lnTo>
                      <a:pt x="6650" y="975"/>
                    </a:lnTo>
                    <a:lnTo>
                      <a:pt x="6163" y="1218"/>
                    </a:lnTo>
                    <a:lnTo>
                      <a:pt x="5627" y="1389"/>
                    </a:lnTo>
                    <a:lnTo>
                      <a:pt x="5115" y="1535"/>
                    </a:lnTo>
                    <a:lnTo>
                      <a:pt x="4555" y="1608"/>
                    </a:lnTo>
                    <a:lnTo>
                      <a:pt x="3995" y="1632"/>
                    </a:lnTo>
                    <a:lnTo>
                      <a:pt x="3995" y="1632"/>
                    </a:lnTo>
                    <a:lnTo>
                      <a:pt x="3435" y="1608"/>
                    </a:lnTo>
                    <a:lnTo>
                      <a:pt x="2875" y="1535"/>
                    </a:lnTo>
                    <a:lnTo>
                      <a:pt x="2363" y="1389"/>
                    </a:lnTo>
                    <a:lnTo>
                      <a:pt x="1828" y="1218"/>
                    </a:lnTo>
                    <a:lnTo>
                      <a:pt x="1340" y="975"/>
                    </a:lnTo>
                    <a:lnTo>
                      <a:pt x="853" y="707"/>
                    </a:lnTo>
                    <a:lnTo>
                      <a:pt x="415" y="366"/>
                    </a:lnTo>
                    <a:lnTo>
                      <a:pt x="1" y="0"/>
                    </a:lnTo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4617630" y="1862517"/>
              <a:ext cx="3017672" cy="2685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ru-RU" sz="1200" dirty="0" smtClean="0">
                  <a:solidFill>
                    <a:schemeClr val="bg1">
                      <a:lumMod val="50000"/>
                    </a:schemeClr>
                  </a:solidFill>
                </a:rPr>
                <a:t>увеличение числа посещений организаций культуры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ru-RU" sz="1200" dirty="0" smtClean="0">
                  <a:solidFill>
                    <a:schemeClr val="bg1">
                      <a:lumMod val="50000"/>
                    </a:schemeClr>
                  </a:solidFill>
                </a:rPr>
                <a:t>реновация учреждений культуры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ru-RU" sz="1200" dirty="0" smtClean="0">
                  <a:solidFill>
                    <a:schemeClr val="bg1">
                      <a:lumMod val="50000"/>
                    </a:schemeClr>
                  </a:solidFill>
                </a:rPr>
                <a:t>реконструкция театров юного зрителя и театров кукол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ru-RU" sz="1200" dirty="0" smtClean="0">
                  <a:solidFill>
                    <a:schemeClr val="bg1">
                      <a:lumMod val="50000"/>
                    </a:schemeClr>
                  </a:solidFill>
                </a:rPr>
                <a:t>переоснащение муниципальных библиотек по модельному стандарту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ru-RU" sz="1200" dirty="0" smtClean="0">
                  <a:solidFill>
                    <a:schemeClr val="bg1">
                      <a:lumMod val="50000"/>
                    </a:schemeClr>
                  </a:solidFill>
                </a:rPr>
                <a:t>оснащение учреждений в сфере культуры музыкальными инструментами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ru-RU" sz="1200" dirty="0" smtClean="0">
                  <a:solidFill>
                    <a:schemeClr val="bg1">
                      <a:lumMod val="50000"/>
                    </a:schemeClr>
                  </a:solidFill>
                </a:rPr>
                <a:t>создание виртуальных концертных залов</a:t>
              </a:r>
              <a:endParaRPr lang="ru-RU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pic>
        <p:nvPicPr>
          <p:cNvPr id="41" name="Picture 4" descr="герб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99" y="94716"/>
            <a:ext cx="576000" cy="69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293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Стратегическое направление:</a:t>
            </a:r>
            <a:br>
              <a:rPr lang="ru-RU" sz="1800" dirty="0" smtClean="0"/>
            </a:br>
            <a:r>
              <a:rPr lang="ru-RU" sz="1800" dirty="0" smtClean="0"/>
              <a:t>Комфортная среда для жизни</a:t>
            </a:r>
            <a:r>
              <a:rPr lang="ru-RU" sz="1800" dirty="0"/>
              <a:t/>
            </a:r>
            <a:br>
              <a:rPr lang="ru-RU" sz="1800" dirty="0"/>
            </a:br>
            <a:endParaRPr sz="18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lang="en"/>
          </a:p>
        </p:txBody>
      </p:sp>
      <p:grpSp>
        <p:nvGrpSpPr>
          <p:cNvPr id="37" name="Группа 36"/>
          <p:cNvGrpSpPr/>
          <p:nvPr/>
        </p:nvGrpSpPr>
        <p:grpSpPr>
          <a:xfrm>
            <a:off x="115755" y="1371997"/>
            <a:ext cx="2728053" cy="576000"/>
            <a:chOff x="130563" y="2963985"/>
            <a:chExt cx="2728053" cy="57600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38" name="Прямоугольник 37"/>
            <p:cNvSpPr/>
            <p:nvPr/>
          </p:nvSpPr>
          <p:spPr>
            <a:xfrm>
              <a:off x="252212" y="3026460"/>
              <a:ext cx="2606404" cy="432000"/>
            </a:xfrm>
            <a:prstGeom prst="rect">
              <a:avLst/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b="1" dirty="0" smtClean="0"/>
                <a:t>         Безопасные и</a:t>
              </a:r>
            </a:p>
            <a:p>
              <a:pPr algn="ctr">
                <a:lnSpc>
                  <a:spcPct val="80000"/>
                </a:lnSpc>
              </a:pPr>
              <a:r>
                <a:rPr lang="ru-RU" b="1" dirty="0"/>
                <a:t> </a:t>
              </a:r>
              <a:r>
                <a:rPr lang="ru-RU" b="1" dirty="0" smtClean="0"/>
                <a:t>         качественные дороги</a:t>
              </a:r>
              <a:endParaRPr lang="ru-RU" b="1" dirty="0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130563" y="2963985"/>
              <a:ext cx="576000" cy="5760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1" name="Рисунок 40">
            <a:extLst>
              <a:ext uri="{FF2B5EF4-FFF2-40B4-BE49-F238E27FC236}">
                <a16:creationId xmlns:a16="http://schemas.microsoft.com/office/drawing/2014/main" xmlns="" id="{00CA4D1A-9E1A-4A6F-9E4E-BCCF5F6522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32" y="540896"/>
            <a:ext cx="547471" cy="468000"/>
          </a:xfrm>
          <a:prstGeom prst="rect">
            <a:avLst/>
          </a:prstGeom>
        </p:spPr>
      </p:pic>
      <p:grpSp>
        <p:nvGrpSpPr>
          <p:cNvPr id="42" name="Google Shape;732;p43"/>
          <p:cNvGrpSpPr/>
          <p:nvPr/>
        </p:nvGrpSpPr>
        <p:grpSpPr>
          <a:xfrm>
            <a:off x="206721" y="1497244"/>
            <a:ext cx="394068" cy="325505"/>
            <a:chOff x="5268225" y="4341925"/>
            <a:chExt cx="468850" cy="387275"/>
          </a:xfrm>
        </p:grpSpPr>
        <p:sp>
          <p:nvSpPr>
            <p:cNvPr id="43" name="Google Shape;733;p43"/>
            <p:cNvSpPr/>
            <p:nvPr/>
          </p:nvSpPr>
          <p:spPr>
            <a:xfrm>
              <a:off x="5652425" y="4676800"/>
              <a:ext cx="65775" cy="52400"/>
            </a:xfrm>
            <a:custGeom>
              <a:avLst/>
              <a:gdLst/>
              <a:ahLst/>
              <a:cxnLst/>
              <a:rect l="l" t="t" r="r" b="b"/>
              <a:pathLst>
                <a:path w="2631" h="2096" fill="none" extrusionOk="0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122" y="1291"/>
                  </a:lnTo>
                  <a:lnTo>
                    <a:pt x="244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412" y="1511"/>
                  </a:lnTo>
                  <a:lnTo>
                    <a:pt x="2533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734;p43"/>
            <p:cNvSpPr/>
            <p:nvPr/>
          </p:nvSpPr>
          <p:spPr>
            <a:xfrm>
              <a:off x="5287100" y="4676800"/>
              <a:ext cx="65775" cy="52400"/>
            </a:xfrm>
            <a:custGeom>
              <a:avLst/>
              <a:gdLst/>
              <a:ahLst/>
              <a:cxnLst/>
              <a:rect l="l" t="t" r="r" b="b"/>
              <a:pathLst>
                <a:path w="2631" h="2096" fill="none" extrusionOk="0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98" y="1291"/>
                  </a:lnTo>
                  <a:lnTo>
                    <a:pt x="220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387" y="1511"/>
                  </a:lnTo>
                  <a:lnTo>
                    <a:pt x="2509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735;p43"/>
            <p:cNvSpPr/>
            <p:nvPr/>
          </p:nvSpPr>
          <p:spPr>
            <a:xfrm>
              <a:off x="5268225" y="4341925"/>
              <a:ext cx="468850" cy="333075"/>
            </a:xfrm>
            <a:custGeom>
              <a:avLst/>
              <a:gdLst/>
              <a:ahLst/>
              <a:cxnLst/>
              <a:rect l="l" t="t" r="r" b="b"/>
              <a:pathLst>
                <a:path w="18754" h="13323" fill="none" extrusionOk="0">
                  <a:moveTo>
                    <a:pt x="18754" y="5553"/>
                  </a:moveTo>
                  <a:lnTo>
                    <a:pt x="18754" y="5553"/>
                  </a:lnTo>
                  <a:lnTo>
                    <a:pt x="18730" y="5334"/>
                  </a:lnTo>
                  <a:lnTo>
                    <a:pt x="18681" y="5091"/>
                  </a:lnTo>
                  <a:lnTo>
                    <a:pt x="18583" y="4847"/>
                  </a:lnTo>
                  <a:lnTo>
                    <a:pt x="18462" y="4628"/>
                  </a:lnTo>
                  <a:lnTo>
                    <a:pt x="18291" y="4433"/>
                  </a:lnTo>
                  <a:lnTo>
                    <a:pt x="18121" y="4287"/>
                  </a:lnTo>
                  <a:lnTo>
                    <a:pt x="18023" y="4214"/>
                  </a:lnTo>
                  <a:lnTo>
                    <a:pt x="17926" y="4165"/>
                  </a:lnTo>
                  <a:lnTo>
                    <a:pt x="17828" y="4141"/>
                  </a:lnTo>
                  <a:lnTo>
                    <a:pt x="17731" y="4141"/>
                  </a:lnTo>
                  <a:lnTo>
                    <a:pt x="16489" y="4141"/>
                  </a:lnTo>
                  <a:lnTo>
                    <a:pt x="15588" y="1803"/>
                  </a:lnTo>
                  <a:lnTo>
                    <a:pt x="15588" y="1803"/>
                  </a:lnTo>
                  <a:lnTo>
                    <a:pt x="15490" y="1583"/>
                  </a:lnTo>
                  <a:lnTo>
                    <a:pt x="15344" y="1364"/>
                  </a:lnTo>
                  <a:lnTo>
                    <a:pt x="15174" y="1169"/>
                  </a:lnTo>
                  <a:lnTo>
                    <a:pt x="15003" y="975"/>
                  </a:lnTo>
                  <a:lnTo>
                    <a:pt x="14784" y="804"/>
                  </a:lnTo>
                  <a:lnTo>
                    <a:pt x="14565" y="658"/>
                  </a:lnTo>
                  <a:lnTo>
                    <a:pt x="14346" y="536"/>
                  </a:lnTo>
                  <a:lnTo>
                    <a:pt x="14102" y="439"/>
                  </a:lnTo>
                  <a:lnTo>
                    <a:pt x="14102" y="439"/>
                  </a:lnTo>
                  <a:lnTo>
                    <a:pt x="13810" y="390"/>
                  </a:lnTo>
                  <a:lnTo>
                    <a:pt x="13444" y="317"/>
                  </a:lnTo>
                  <a:lnTo>
                    <a:pt x="12933" y="220"/>
                  </a:lnTo>
                  <a:lnTo>
                    <a:pt x="12275" y="147"/>
                  </a:lnTo>
                  <a:lnTo>
                    <a:pt x="11472" y="73"/>
                  </a:lnTo>
                  <a:lnTo>
                    <a:pt x="10498" y="25"/>
                  </a:lnTo>
                  <a:lnTo>
                    <a:pt x="9377" y="0"/>
                  </a:lnTo>
                  <a:lnTo>
                    <a:pt x="9377" y="0"/>
                  </a:lnTo>
                  <a:lnTo>
                    <a:pt x="8257" y="25"/>
                  </a:lnTo>
                  <a:lnTo>
                    <a:pt x="7283" y="73"/>
                  </a:lnTo>
                  <a:lnTo>
                    <a:pt x="6479" y="147"/>
                  </a:lnTo>
                  <a:lnTo>
                    <a:pt x="5821" y="220"/>
                  </a:lnTo>
                  <a:lnTo>
                    <a:pt x="5310" y="317"/>
                  </a:lnTo>
                  <a:lnTo>
                    <a:pt x="4945" y="390"/>
                  </a:lnTo>
                  <a:lnTo>
                    <a:pt x="4652" y="439"/>
                  </a:lnTo>
                  <a:lnTo>
                    <a:pt x="4652" y="439"/>
                  </a:lnTo>
                  <a:lnTo>
                    <a:pt x="4409" y="536"/>
                  </a:lnTo>
                  <a:lnTo>
                    <a:pt x="4190" y="658"/>
                  </a:lnTo>
                  <a:lnTo>
                    <a:pt x="3970" y="804"/>
                  </a:lnTo>
                  <a:lnTo>
                    <a:pt x="3751" y="975"/>
                  </a:lnTo>
                  <a:lnTo>
                    <a:pt x="3581" y="1169"/>
                  </a:lnTo>
                  <a:lnTo>
                    <a:pt x="3410" y="1364"/>
                  </a:lnTo>
                  <a:lnTo>
                    <a:pt x="3264" y="1583"/>
                  </a:lnTo>
                  <a:lnTo>
                    <a:pt x="3167" y="1803"/>
                  </a:lnTo>
                  <a:lnTo>
                    <a:pt x="2266" y="4141"/>
                  </a:lnTo>
                  <a:lnTo>
                    <a:pt x="1023" y="4141"/>
                  </a:lnTo>
                  <a:lnTo>
                    <a:pt x="1023" y="4141"/>
                  </a:lnTo>
                  <a:lnTo>
                    <a:pt x="926" y="4141"/>
                  </a:lnTo>
                  <a:lnTo>
                    <a:pt x="829" y="4165"/>
                  </a:lnTo>
                  <a:lnTo>
                    <a:pt x="731" y="4214"/>
                  </a:lnTo>
                  <a:lnTo>
                    <a:pt x="634" y="4287"/>
                  </a:lnTo>
                  <a:lnTo>
                    <a:pt x="463" y="4433"/>
                  </a:lnTo>
                  <a:lnTo>
                    <a:pt x="293" y="4628"/>
                  </a:lnTo>
                  <a:lnTo>
                    <a:pt x="171" y="4847"/>
                  </a:lnTo>
                  <a:lnTo>
                    <a:pt x="74" y="5091"/>
                  </a:lnTo>
                  <a:lnTo>
                    <a:pt x="25" y="5334"/>
                  </a:lnTo>
                  <a:lnTo>
                    <a:pt x="1" y="5553"/>
                  </a:lnTo>
                  <a:lnTo>
                    <a:pt x="1" y="5553"/>
                  </a:lnTo>
                  <a:lnTo>
                    <a:pt x="25" y="5748"/>
                  </a:lnTo>
                  <a:lnTo>
                    <a:pt x="74" y="5894"/>
                  </a:lnTo>
                  <a:lnTo>
                    <a:pt x="171" y="6016"/>
                  </a:lnTo>
                  <a:lnTo>
                    <a:pt x="293" y="6089"/>
                  </a:lnTo>
                  <a:lnTo>
                    <a:pt x="463" y="6138"/>
                  </a:lnTo>
                  <a:lnTo>
                    <a:pt x="634" y="6187"/>
                  </a:lnTo>
                  <a:lnTo>
                    <a:pt x="1023" y="6187"/>
                  </a:lnTo>
                  <a:lnTo>
                    <a:pt x="1462" y="6187"/>
                  </a:lnTo>
                  <a:lnTo>
                    <a:pt x="1145" y="7015"/>
                  </a:lnTo>
                  <a:lnTo>
                    <a:pt x="1145" y="7015"/>
                  </a:lnTo>
                  <a:lnTo>
                    <a:pt x="999" y="7526"/>
                  </a:lnTo>
                  <a:lnTo>
                    <a:pt x="877" y="8086"/>
                  </a:lnTo>
                  <a:lnTo>
                    <a:pt x="780" y="8671"/>
                  </a:lnTo>
                  <a:lnTo>
                    <a:pt x="756" y="9207"/>
                  </a:lnTo>
                  <a:lnTo>
                    <a:pt x="756" y="13323"/>
                  </a:lnTo>
                  <a:lnTo>
                    <a:pt x="17999" y="13323"/>
                  </a:lnTo>
                  <a:lnTo>
                    <a:pt x="17999" y="9207"/>
                  </a:lnTo>
                  <a:lnTo>
                    <a:pt x="17999" y="9207"/>
                  </a:lnTo>
                  <a:lnTo>
                    <a:pt x="17975" y="8671"/>
                  </a:lnTo>
                  <a:lnTo>
                    <a:pt x="17877" y="8086"/>
                  </a:lnTo>
                  <a:lnTo>
                    <a:pt x="17755" y="7526"/>
                  </a:lnTo>
                  <a:lnTo>
                    <a:pt x="17609" y="7015"/>
                  </a:lnTo>
                  <a:lnTo>
                    <a:pt x="17293" y="6187"/>
                  </a:lnTo>
                  <a:lnTo>
                    <a:pt x="17731" y="6187"/>
                  </a:lnTo>
                  <a:lnTo>
                    <a:pt x="17731" y="6187"/>
                  </a:lnTo>
                  <a:lnTo>
                    <a:pt x="18121" y="6187"/>
                  </a:lnTo>
                  <a:lnTo>
                    <a:pt x="18291" y="6138"/>
                  </a:lnTo>
                  <a:lnTo>
                    <a:pt x="18462" y="6089"/>
                  </a:lnTo>
                  <a:lnTo>
                    <a:pt x="18583" y="6016"/>
                  </a:lnTo>
                  <a:lnTo>
                    <a:pt x="18681" y="5894"/>
                  </a:lnTo>
                  <a:lnTo>
                    <a:pt x="18730" y="5748"/>
                  </a:lnTo>
                  <a:lnTo>
                    <a:pt x="18754" y="5553"/>
                  </a:lnTo>
                  <a:lnTo>
                    <a:pt x="18754" y="555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736;p43"/>
            <p:cNvSpPr/>
            <p:nvPr/>
          </p:nvSpPr>
          <p:spPr>
            <a:xfrm>
              <a:off x="5351025" y="4375400"/>
              <a:ext cx="303250" cy="149825"/>
            </a:xfrm>
            <a:custGeom>
              <a:avLst/>
              <a:gdLst/>
              <a:ahLst/>
              <a:cxnLst/>
              <a:rect l="l" t="t" r="r" b="b"/>
              <a:pathLst>
                <a:path w="12130" h="5993" fill="none" extrusionOk="0">
                  <a:moveTo>
                    <a:pt x="1" y="4628"/>
                  </a:moveTo>
                  <a:lnTo>
                    <a:pt x="1" y="4628"/>
                  </a:lnTo>
                  <a:lnTo>
                    <a:pt x="171" y="4019"/>
                  </a:lnTo>
                  <a:lnTo>
                    <a:pt x="585" y="2656"/>
                  </a:lnTo>
                  <a:lnTo>
                    <a:pt x="805" y="1925"/>
                  </a:lnTo>
                  <a:lnTo>
                    <a:pt x="1024" y="1292"/>
                  </a:lnTo>
                  <a:lnTo>
                    <a:pt x="1194" y="829"/>
                  </a:lnTo>
                  <a:lnTo>
                    <a:pt x="1267" y="707"/>
                  </a:lnTo>
                  <a:lnTo>
                    <a:pt x="1316" y="658"/>
                  </a:lnTo>
                  <a:lnTo>
                    <a:pt x="1316" y="658"/>
                  </a:lnTo>
                  <a:lnTo>
                    <a:pt x="1535" y="561"/>
                  </a:lnTo>
                  <a:lnTo>
                    <a:pt x="1852" y="464"/>
                  </a:lnTo>
                  <a:lnTo>
                    <a:pt x="2315" y="342"/>
                  </a:lnTo>
                  <a:lnTo>
                    <a:pt x="2948" y="220"/>
                  </a:lnTo>
                  <a:lnTo>
                    <a:pt x="3776" y="98"/>
                  </a:lnTo>
                  <a:lnTo>
                    <a:pt x="4799" y="25"/>
                  </a:lnTo>
                  <a:lnTo>
                    <a:pt x="5408" y="1"/>
                  </a:lnTo>
                  <a:lnTo>
                    <a:pt x="6065" y="1"/>
                  </a:lnTo>
                  <a:lnTo>
                    <a:pt x="6065" y="1"/>
                  </a:lnTo>
                  <a:lnTo>
                    <a:pt x="6723" y="1"/>
                  </a:lnTo>
                  <a:lnTo>
                    <a:pt x="7332" y="25"/>
                  </a:lnTo>
                  <a:lnTo>
                    <a:pt x="8355" y="98"/>
                  </a:lnTo>
                  <a:lnTo>
                    <a:pt x="9183" y="220"/>
                  </a:lnTo>
                  <a:lnTo>
                    <a:pt x="9816" y="342"/>
                  </a:lnTo>
                  <a:lnTo>
                    <a:pt x="10279" y="464"/>
                  </a:lnTo>
                  <a:lnTo>
                    <a:pt x="10595" y="561"/>
                  </a:lnTo>
                  <a:lnTo>
                    <a:pt x="10814" y="658"/>
                  </a:lnTo>
                  <a:lnTo>
                    <a:pt x="10814" y="658"/>
                  </a:lnTo>
                  <a:lnTo>
                    <a:pt x="10863" y="707"/>
                  </a:lnTo>
                  <a:lnTo>
                    <a:pt x="10936" y="829"/>
                  </a:lnTo>
                  <a:lnTo>
                    <a:pt x="11107" y="1292"/>
                  </a:lnTo>
                  <a:lnTo>
                    <a:pt x="11326" y="1925"/>
                  </a:lnTo>
                  <a:lnTo>
                    <a:pt x="11545" y="2656"/>
                  </a:lnTo>
                  <a:lnTo>
                    <a:pt x="11959" y="4019"/>
                  </a:lnTo>
                  <a:lnTo>
                    <a:pt x="12130" y="4628"/>
                  </a:lnTo>
                  <a:lnTo>
                    <a:pt x="12130" y="4628"/>
                  </a:lnTo>
                  <a:lnTo>
                    <a:pt x="12105" y="4677"/>
                  </a:lnTo>
                  <a:lnTo>
                    <a:pt x="12057" y="4750"/>
                  </a:lnTo>
                  <a:lnTo>
                    <a:pt x="11959" y="4823"/>
                  </a:lnTo>
                  <a:lnTo>
                    <a:pt x="11813" y="4921"/>
                  </a:lnTo>
                  <a:lnTo>
                    <a:pt x="11618" y="5042"/>
                  </a:lnTo>
                  <a:lnTo>
                    <a:pt x="11375" y="5164"/>
                  </a:lnTo>
                  <a:lnTo>
                    <a:pt x="11058" y="5262"/>
                  </a:lnTo>
                  <a:lnTo>
                    <a:pt x="10717" y="5383"/>
                  </a:lnTo>
                  <a:lnTo>
                    <a:pt x="10327" y="5505"/>
                  </a:lnTo>
                  <a:lnTo>
                    <a:pt x="9865" y="5627"/>
                  </a:lnTo>
                  <a:lnTo>
                    <a:pt x="9377" y="5724"/>
                  </a:lnTo>
                  <a:lnTo>
                    <a:pt x="8817" y="5822"/>
                  </a:lnTo>
                  <a:lnTo>
                    <a:pt x="8208" y="5895"/>
                  </a:lnTo>
                  <a:lnTo>
                    <a:pt x="7551" y="5944"/>
                  </a:lnTo>
                  <a:lnTo>
                    <a:pt x="6845" y="5992"/>
                  </a:lnTo>
                  <a:lnTo>
                    <a:pt x="6065" y="5992"/>
                  </a:lnTo>
                  <a:lnTo>
                    <a:pt x="6065" y="5992"/>
                  </a:lnTo>
                  <a:lnTo>
                    <a:pt x="5286" y="5992"/>
                  </a:lnTo>
                  <a:lnTo>
                    <a:pt x="4580" y="5944"/>
                  </a:lnTo>
                  <a:lnTo>
                    <a:pt x="3922" y="5895"/>
                  </a:lnTo>
                  <a:lnTo>
                    <a:pt x="3313" y="5822"/>
                  </a:lnTo>
                  <a:lnTo>
                    <a:pt x="2753" y="5724"/>
                  </a:lnTo>
                  <a:lnTo>
                    <a:pt x="2266" y="5627"/>
                  </a:lnTo>
                  <a:lnTo>
                    <a:pt x="1803" y="5505"/>
                  </a:lnTo>
                  <a:lnTo>
                    <a:pt x="1413" y="5383"/>
                  </a:lnTo>
                  <a:lnTo>
                    <a:pt x="1072" y="5262"/>
                  </a:lnTo>
                  <a:lnTo>
                    <a:pt x="756" y="5164"/>
                  </a:lnTo>
                  <a:lnTo>
                    <a:pt x="512" y="5042"/>
                  </a:lnTo>
                  <a:lnTo>
                    <a:pt x="317" y="4921"/>
                  </a:lnTo>
                  <a:lnTo>
                    <a:pt x="171" y="4823"/>
                  </a:lnTo>
                  <a:lnTo>
                    <a:pt x="74" y="4750"/>
                  </a:lnTo>
                  <a:lnTo>
                    <a:pt x="25" y="4677"/>
                  </a:lnTo>
                  <a:lnTo>
                    <a:pt x="1" y="4628"/>
                  </a:lnTo>
                  <a:lnTo>
                    <a:pt x="1" y="462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737;p43"/>
            <p:cNvSpPr/>
            <p:nvPr/>
          </p:nvSpPr>
          <p:spPr>
            <a:xfrm>
              <a:off x="5326675" y="4569025"/>
              <a:ext cx="81000" cy="65175"/>
            </a:xfrm>
            <a:custGeom>
              <a:avLst/>
              <a:gdLst/>
              <a:ahLst/>
              <a:cxnLst/>
              <a:rect l="l" t="t" r="r" b="b"/>
              <a:pathLst>
                <a:path w="3240" h="2607" fill="none" extrusionOk="0">
                  <a:moveTo>
                    <a:pt x="1632" y="2607"/>
                  </a:moveTo>
                  <a:lnTo>
                    <a:pt x="1632" y="2607"/>
                  </a:lnTo>
                  <a:lnTo>
                    <a:pt x="1291" y="2582"/>
                  </a:lnTo>
                  <a:lnTo>
                    <a:pt x="999" y="2509"/>
                  </a:lnTo>
                  <a:lnTo>
                    <a:pt x="731" y="2388"/>
                  </a:lnTo>
                  <a:lnTo>
                    <a:pt x="488" y="2217"/>
                  </a:lnTo>
                  <a:lnTo>
                    <a:pt x="293" y="2047"/>
                  </a:lnTo>
                  <a:lnTo>
                    <a:pt x="122" y="1803"/>
                  </a:lnTo>
                  <a:lnTo>
                    <a:pt x="74" y="1706"/>
                  </a:lnTo>
                  <a:lnTo>
                    <a:pt x="49" y="1559"/>
                  </a:lnTo>
                  <a:lnTo>
                    <a:pt x="25" y="1438"/>
                  </a:lnTo>
                  <a:lnTo>
                    <a:pt x="1" y="1316"/>
                  </a:lnTo>
                  <a:lnTo>
                    <a:pt x="1" y="1316"/>
                  </a:lnTo>
                  <a:lnTo>
                    <a:pt x="25" y="1170"/>
                  </a:lnTo>
                  <a:lnTo>
                    <a:pt x="49" y="1048"/>
                  </a:lnTo>
                  <a:lnTo>
                    <a:pt x="74" y="926"/>
                  </a:lnTo>
                  <a:lnTo>
                    <a:pt x="122" y="804"/>
                  </a:lnTo>
                  <a:lnTo>
                    <a:pt x="293" y="585"/>
                  </a:lnTo>
                  <a:lnTo>
                    <a:pt x="488" y="390"/>
                  </a:lnTo>
                  <a:lnTo>
                    <a:pt x="731" y="220"/>
                  </a:lnTo>
                  <a:lnTo>
                    <a:pt x="999" y="98"/>
                  </a:lnTo>
                  <a:lnTo>
                    <a:pt x="1291" y="25"/>
                  </a:lnTo>
                  <a:lnTo>
                    <a:pt x="1632" y="1"/>
                  </a:lnTo>
                  <a:lnTo>
                    <a:pt x="1632" y="1"/>
                  </a:lnTo>
                  <a:lnTo>
                    <a:pt x="1803" y="1"/>
                  </a:lnTo>
                  <a:lnTo>
                    <a:pt x="1949" y="49"/>
                  </a:lnTo>
                  <a:lnTo>
                    <a:pt x="2120" y="98"/>
                  </a:lnTo>
                  <a:lnTo>
                    <a:pt x="2266" y="171"/>
                  </a:lnTo>
                  <a:lnTo>
                    <a:pt x="2412" y="269"/>
                  </a:lnTo>
                  <a:lnTo>
                    <a:pt x="2534" y="390"/>
                  </a:lnTo>
                  <a:lnTo>
                    <a:pt x="2777" y="634"/>
                  </a:lnTo>
                  <a:lnTo>
                    <a:pt x="2972" y="926"/>
                  </a:lnTo>
                  <a:lnTo>
                    <a:pt x="3118" y="1219"/>
                  </a:lnTo>
                  <a:lnTo>
                    <a:pt x="3215" y="1535"/>
                  </a:lnTo>
                  <a:lnTo>
                    <a:pt x="3240" y="1681"/>
                  </a:lnTo>
                  <a:lnTo>
                    <a:pt x="3240" y="1803"/>
                  </a:lnTo>
                  <a:lnTo>
                    <a:pt x="3240" y="1803"/>
                  </a:lnTo>
                  <a:lnTo>
                    <a:pt x="3240" y="1949"/>
                  </a:lnTo>
                  <a:lnTo>
                    <a:pt x="3215" y="2047"/>
                  </a:lnTo>
                  <a:lnTo>
                    <a:pt x="3167" y="2144"/>
                  </a:lnTo>
                  <a:lnTo>
                    <a:pt x="3118" y="2241"/>
                  </a:lnTo>
                  <a:lnTo>
                    <a:pt x="3045" y="2314"/>
                  </a:lnTo>
                  <a:lnTo>
                    <a:pt x="2972" y="2388"/>
                  </a:lnTo>
                  <a:lnTo>
                    <a:pt x="2777" y="2485"/>
                  </a:lnTo>
                  <a:lnTo>
                    <a:pt x="2534" y="2558"/>
                  </a:lnTo>
                  <a:lnTo>
                    <a:pt x="2266" y="2582"/>
                  </a:lnTo>
                  <a:lnTo>
                    <a:pt x="1949" y="2607"/>
                  </a:lnTo>
                  <a:lnTo>
                    <a:pt x="1632" y="2607"/>
                  </a:lnTo>
                  <a:lnTo>
                    <a:pt x="1632" y="2607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738;p43"/>
            <p:cNvSpPr/>
            <p:nvPr/>
          </p:nvSpPr>
          <p:spPr>
            <a:xfrm>
              <a:off x="5447225" y="4615925"/>
              <a:ext cx="110850" cy="25"/>
            </a:xfrm>
            <a:custGeom>
              <a:avLst/>
              <a:gdLst/>
              <a:ahLst/>
              <a:cxnLst/>
              <a:rect l="l" t="t" r="r" b="b"/>
              <a:pathLst>
                <a:path w="4434" h="1" fill="none" extrusionOk="0">
                  <a:moveTo>
                    <a:pt x="1" y="0"/>
                  </a:moveTo>
                  <a:lnTo>
                    <a:pt x="4434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739;p43"/>
            <p:cNvSpPr/>
            <p:nvPr/>
          </p:nvSpPr>
          <p:spPr>
            <a:xfrm>
              <a:off x="5439925" y="4589125"/>
              <a:ext cx="125450" cy="25"/>
            </a:xfrm>
            <a:custGeom>
              <a:avLst/>
              <a:gdLst/>
              <a:ahLst/>
              <a:cxnLst/>
              <a:rect l="l" t="t" r="r" b="b"/>
              <a:pathLst>
                <a:path w="5018" h="1" fill="none" extrusionOk="0">
                  <a:moveTo>
                    <a:pt x="1" y="0"/>
                  </a:moveTo>
                  <a:lnTo>
                    <a:pt x="5018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740;p43"/>
            <p:cNvSpPr/>
            <p:nvPr/>
          </p:nvSpPr>
          <p:spPr>
            <a:xfrm>
              <a:off x="5597625" y="4569025"/>
              <a:ext cx="81000" cy="65175"/>
            </a:xfrm>
            <a:custGeom>
              <a:avLst/>
              <a:gdLst/>
              <a:ahLst/>
              <a:cxnLst/>
              <a:rect l="l" t="t" r="r" b="b"/>
              <a:pathLst>
                <a:path w="3240" h="2607" fill="none" extrusionOk="0">
                  <a:moveTo>
                    <a:pt x="1608" y="2607"/>
                  </a:moveTo>
                  <a:lnTo>
                    <a:pt x="1608" y="2607"/>
                  </a:lnTo>
                  <a:lnTo>
                    <a:pt x="1291" y="2607"/>
                  </a:lnTo>
                  <a:lnTo>
                    <a:pt x="975" y="2582"/>
                  </a:lnTo>
                  <a:lnTo>
                    <a:pt x="707" y="2558"/>
                  </a:lnTo>
                  <a:lnTo>
                    <a:pt x="463" y="2485"/>
                  </a:lnTo>
                  <a:lnTo>
                    <a:pt x="268" y="2388"/>
                  </a:lnTo>
                  <a:lnTo>
                    <a:pt x="195" y="2314"/>
                  </a:lnTo>
                  <a:lnTo>
                    <a:pt x="122" y="2241"/>
                  </a:lnTo>
                  <a:lnTo>
                    <a:pt x="74" y="2144"/>
                  </a:lnTo>
                  <a:lnTo>
                    <a:pt x="25" y="2047"/>
                  </a:lnTo>
                  <a:lnTo>
                    <a:pt x="1" y="1949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1" y="1681"/>
                  </a:lnTo>
                  <a:lnTo>
                    <a:pt x="25" y="1535"/>
                  </a:lnTo>
                  <a:lnTo>
                    <a:pt x="122" y="1219"/>
                  </a:lnTo>
                  <a:lnTo>
                    <a:pt x="268" y="926"/>
                  </a:lnTo>
                  <a:lnTo>
                    <a:pt x="463" y="634"/>
                  </a:lnTo>
                  <a:lnTo>
                    <a:pt x="707" y="390"/>
                  </a:lnTo>
                  <a:lnTo>
                    <a:pt x="829" y="269"/>
                  </a:lnTo>
                  <a:lnTo>
                    <a:pt x="975" y="171"/>
                  </a:lnTo>
                  <a:lnTo>
                    <a:pt x="1121" y="98"/>
                  </a:lnTo>
                  <a:lnTo>
                    <a:pt x="1291" y="49"/>
                  </a:lnTo>
                  <a:lnTo>
                    <a:pt x="1438" y="1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949" y="25"/>
                  </a:lnTo>
                  <a:lnTo>
                    <a:pt x="2241" y="98"/>
                  </a:lnTo>
                  <a:lnTo>
                    <a:pt x="2509" y="220"/>
                  </a:lnTo>
                  <a:lnTo>
                    <a:pt x="2753" y="390"/>
                  </a:lnTo>
                  <a:lnTo>
                    <a:pt x="2948" y="585"/>
                  </a:lnTo>
                  <a:lnTo>
                    <a:pt x="3118" y="804"/>
                  </a:lnTo>
                  <a:lnTo>
                    <a:pt x="3167" y="926"/>
                  </a:lnTo>
                  <a:lnTo>
                    <a:pt x="3191" y="1048"/>
                  </a:lnTo>
                  <a:lnTo>
                    <a:pt x="3215" y="1170"/>
                  </a:lnTo>
                  <a:lnTo>
                    <a:pt x="3240" y="1316"/>
                  </a:lnTo>
                  <a:lnTo>
                    <a:pt x="3240" y="1316"/>
                  </a:lnTo>
                  <a:lnTo>
                    <a:pt x="3215" y="1438"/>
                  </a:lnTo>
                  <a:lnTo>
                    <a:pt x="3191" y="1559"/>
                  </a:lnTo>
                  <a:lnTo>
                    <a:pt x="3167" y="1706"/>
                  </a:lnTo>
                  <a:lnTo>
                    <a:pt x="3118" y="1803"/>
                  </a:lnTo>
                  <a:lnTo>
                    <a:pt x="2948" y="2047"/>
                  </a:lnTo>
                  <a:lnTo>
                    <a:pt x="2753" y="2217"/>
                  </a:lnTo>
                  <a:lnTo>
                    <a:pt x="2509" y="2388"/>
                  </a:lnTo>
                  <a:lnTo>
                    <a:pt x="2241" y="2509"/>
                  </a:lnTo>
                  <a:lnTo>
                    <a:pt x="1949" y="2582"/>
                  </a:lnTo>
                  <a:lnTo>
                    <a:pt x="1608" y="2607"/>
                  </a:lnTo>
                  <a:lnTo>
                    <a:pt x="1608" y="2607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2919983" y="1368269"/>
            <a:ext cx="2812124" cy="576000"/>
            <a:chOff x="140088" y="3011610"/>
            <a:chExt cx="2812124" cy="57600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72" name="Прямоугольник 71"/>
            <p:cNvSpPr/>
            <p:nvPr/>
          </p:nvSpPr>
          <p:spPr>
            <a:xfrm>
              <a:off x="252212" y="3083610"/>
              <a:ext cx="2700000" cy="432000"/>
            </a:xfrm>
            <a:prstGeom prst="rect">
              <a:avLst/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1600" b="1" dirty="0" smtClean="0"/>
                <a:t>         Жилье и городская среда</a:t>
              </a:r>
              <a:endParaRPr lang="ru-RU" sz="1600" b="1" dirty="0"/>
            </a:p>
          </p:txBody>
        </p:sp>
        <p:sp>
          <p:nvSpPr>
            <p:cNvPr id="73" name="Овал 72"/>
            <p:cNvSpPr/>
            <p:nvPr/>
          </p:nvSpPr>
          <p:spPr>
            <a:xfrm>
              <a:off x="140088" y="3011610"/>
              <a:ext cx="576000" cy="5760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74" name="Рисунок 73">
            <a:extLst>
              <a:ext uri="{FF2B5EF4-FFF2-40B4-BE49-F238E27FC236}">
                <a16:creationId xmlns:a16="http://schemas.microsoft.com/office/drawing/2014/main" xmlns="" id="{2592E38B-7608-4741-AE00-C5689A05C3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1294" y="1466404"/>
            <a:ext cx="390262" cy="396000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109280" y="1919676"/>
            <a:ext cx="2734528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рост нормативного состояния дорог </a:t>
            </a: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сокращение количества мест концентрации ДТП</a:t>
            </a: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снижение количества погибших </a:t>
            </a:r>
            <a:b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в ДТП </a:t>
            </a: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размещение автоматических пунктов весогабаритного контроля транспортных средств</a:t>
            </a: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увеличение количества стационарных камер </a:t>
            </a:r>
            <a:r>
              <a:rPr lang="ru-RU" sz="1100" dirty="0" err="1" smtClean="0">
                <a:solidFill>
                  <a:schemeClr val="bg1">
                    <a:lumMod val="50000"/>
                  </a:schemeClr>
                </a:solidFill>
              </a:rPr>
              <a:t>фотовидеофиксации</a:t>
            </a: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 нарушений ПДД</a:t>
            </a: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внедрение интеллектуальной транспортной системы</a:t>
            </a: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внедрение энергосберегающих технологий в наружном освещении</a:t>
            </a:r>
            <a:endParaRPr lang="ru-RU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15377" y="1932834"/>
            <a:ext cx="2880000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рост объемов жилищного строительства</a:t>
            </a: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сокращение срока получения разрешений на строительство и ввод в эксплуатацию</a:t>
            </a: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вовлечение в оборот земельных участков в целях жилищного строительства</a:t>
            </a: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bg1">
                    <a:lumMod val="50000"/>
                  </a:schemeClr>
                </a:solidFill>
              </a:rPr>
              <a:t>р</a:t>
            </a: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ост </a:t>
            </a:r>
            <a:r>
              <a:rPr lang="ru-RU" sz="1100" dirty="0">
                <a:solidFill>
                  <a:schemeClr val="bg1">
                    <a:lumMod val="50000"/>
                  </a:schemeClr>
                </a:solidFill>
              </a:rPr>
              <a:t>среднего значения индекса качества городской среды </a:t>
            </a:r>
            <a:endParaRPr lang="ru-RU" sz="11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обустройство общественных пространств</a:t>
            </a: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вовлечение населения в решение </a:t>
            </a:r>
            <a:r>
              <a:rPr lang="ru-RU" sz="1100" dirty="0">
                <a:solidFill>
                  <a:schemeClr val="bg1">
                    <a:lumMod val="50000"/>
                  </a:schemeClr>
                </a:solidFill>
              </a:rPr>
              <a:t>вопросов развития городской среды </a:t>
            </a:r>
            <a:endParaRPr lang="ru-RU" sz="11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расселение непригодного для проживания жилищного фонда</a:t>
            </a:r>
            <a:endParaRPr lang="ru-RU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62" name="Группа 61"/>
          <p:cNvGrpSpPr/>
          <p:nvPr/>
        </p:nvGrpSpPr>
        <p:grpSpPr>
          <a:xfrm>
            <a:off x="5840280" y="1362472"/>
            <a:ext cx="3064124" cy="576000"/>
            <a:chOff x="140088" y="3011610"/>
            <a:chExt cx="3064124" cy="57600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65" name="Прямоугольник 64"/>
            <p:cNvSpPr/>
            <p:nvPr/>
          </p:nvSpPr>
          <p:spPr>
            <a:xfrm>
              <a:off x="252212" y="3083610"/>
              <a:ext cx="2952000" cy="432000"/>
            </a:xfrm>
            <a:prstGeom prst="rect">
              <a:avLst/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1600" b="1" dirty="0" smtClean="0"/>
                <a:t>         Экология</a:t>
              </a:r>
              <a:endParaRPr lang="ru-RU" sz="1600" b="1" dirty="0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140088" y="3011610"/>
              <a:ext cx="576000" cy="57600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5824280" y="1937233"/>
            <a:ext cx="3212216" cy="2693045"/>
          </a:xfrm>
          <a:prstGeom prst="rect">
            <a:avLst/>
          </a:prstGeom>
          <a:solidFill>
            <a:schemeClr val="bg1">
              <a:alpha val="58000"/>
            </a:schemeClr>
          </a:solidFill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66700" indent="-266700">
              <a:spcAft>
                <a:spcPts val="300"/>
              </a:spcAft>
              <a:buFont typeface="Arial" panose="020B0604020202020204" pitchFamily="34" charset="0"/>
              <a:buChar char="•"/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180975" indent="-180975"/>
            <a:r>
              <a:rPr lang="ru-RU" dirty="0"/>
              <a:t>ликвидация </a:t>
            </a:r>
            <a:r>
              <a:rPr lang="ru-RU" dirty="0" smtClean="0"/>
              <a:t>несанкционированных свалок </a:t>
            </a:r>
          </a:p>
          <a:p>
            <a:pPr marL="180975" indent="-180975"/>
            <a:r>
              <a:rPr lang="ru-RU" dirty="0" smtClean="0"/>
              <a:t>увеличение </a:t>
            </a:r>
            <a:r>
              <a:rPr lang="ru-RU" dirty="0"/>
              <a:t>доли </a:t>
            </a:r>
            <a:r>
              <a:rPr lang="ru-RU" dirty="0" smtClean="0"/>
              <a:t>ТКО, </a:t>
            </a:r>
            <a:r>
              <a:rPr lang="ru-RU" dirty="0"/>
              <a:t>направленных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 утилизацию</a:t>
            </a:r>
          </a:p>
          <a:p>
            <a:pPr marL="180975" indent="-180975"/>
            <a:r>
              <a:rPr lang="ru-RU" dirty="0" smtClean="0"/>
              <a:t>увеличение </a:t>
            </a:r>
            <a:r>
              <a:rPr lang="ru-RU" dirty="0"/>
              <a:t>доли </a:t>
            </a:r>
            <a:r>
              <a:rPr lang="ru-RU" dirty="0" smtClean="0"/>
              <a:t>ТКО, </a:t>
            </a:r>
            <a:r>
              <a:rPr lang="ru-RU" dirty="0"/>
              <a:t>направленных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 обработку</a:t>
            </a:r>
          </a:p>
          <a:p>
            <a:pPr marL="180975" indent="-180975"/>
            <a:r>
              <a:rPr lang="ru-RU" dirty="0" smtClean="0"/>
              <a:t>увеличение </a:t>
            </a:r>
            <a:r>
              <a:rPr lang="ru-RU" dirty="0"/>
              <a:t>площади особо охраняемых природных территорий </a:t>
            </a:r>
            <a:endParaRPr lang="ru-RU" dirty="0" smtClean="0"/>
          </a:p>
          <a:p>
            <a:pPr marL="180975" indent="-180975"/>
            <a:r>
              <a:rPr lang="ru-RU" dirty="0" smtClean="0"/>
              <a:t>увеличение </a:t>
            </a:r>
            <a:r>
              <a:rPr lang="ru-RU" dirty="0"/>
              <a:t>количества посетителей на особо охраняемых природных территориях </a:t>
            </a:r>
            <a:endParaRPr lang="ru-RU" dirty="0" smtClean="0"/>
          </a:p>
          <a:p>
            <a:pPr marL="180975" indent="-180975"/>
            <a:r>
              <a:rPr lang="ru-RU" dirty="0" smtClean="0"/>
              <a:t>увеличение </a:t>
            </a:r>
            <a:r>
              <a:rPr lang="ru-RU" dirty="0"/>
              <a:t>отношения площади </a:t>
            </a:r>
            <a:r>
              <a:rPr lang="ru-RU" dirty="0" err="1"/>
              <a:t>лесовосстановления</a:t>
            </a:r>
            <a:r>
              <a:rPr lang="ru-RU" dirty="0"/>
              <a:t> и лесоразведения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 </a:t>
            </a:r>
            <a:r>
              <a:rPr lang="ru-RU" dirty="0"/>
              <a:t>площади вырубленных </a:t>
            </a:r>
            <a:r>
              <a:rPr lang="ru-RU" dirty="0" smtClean="0"/>
              <a:t>и </a:t>
            </a:r>
            <a:r>
              <a:rPr lang="ru-RU" dirty="0"/>
              <a:t>погибших лесных </a:t>
            </a:r>
            <a:r>
              <a:rPr lang="ru-RU" dirty="0" smtClean="0"/>
              <a:t>насаждений</a:t>
            </a:r>
          </a:p>
          <a:p>
            <a:pPr marL="180975" indent="-180975"/>
            <a:r>
              <a:rPr lang="ru-RU" dirty="0" smtClean="0"/>
              <a:t>уменьшение </a:t>
            </a:r>
            <a:r>
              <a:rPr lang="ru-RU" dirty="0"/>
              <a:t>ущерба от лесных </a:t>
            </a:r>
            <a:r>
              <a:rPr lang="ru-RU" dirty="0" smtClean="0"/>
              <a:t>пожаров</a:t>
            </a:r>
            <a:endParaRPr lang="ru-RU" dirty="0"/>
          </a:p>
        </p:txBody>
      </p:sp>
      <p:grpSp>
        <p:nvGrpSpPr>
          <p:cNvPr id="100" name="Google Shape;994;p40"/>
          <p:cNvGrpSpPr/>
          <p:nvPr/>
        </p:nvGrpSpPr>
        <p:grpSpPr>
          <a:xfrm>
            <a:off x="6012169" y="1468557"/>
            <a:ext cx="232222" cy="375424"/>
            <a:chOff x="1988225" y="4286525"/>
            <a:chExt cx="305075" cy="493200"/>
          </a:xfrm>
        </p:grpSpPr>
        <p:sp>
          <p:nvSpPr>
            <p:cNvPr id="101" name="Google Shape;995;p40"/>
            <p:cNvSpPr/>
            <p:nvPr/>
          </p:nvSpPr>
          <p:spPr>
            <a:xfrm>
              <a:off x="2178800" y="4519725"/>
              <a:ext cx="114500" cy="114475"/>
            </a:xfrm>
            <a:custGeom>
              <a:avLst/>
              <a:gdLst/>
              <a:ahLst/>
              <a:cxnLst/>
              <a:rect l="l" t="t" r="r" b="b"/>
              <a:pathLst>
                <a:path w="4580" h="4579" fill="none" extrusionOk="0">
                  <a:moveTo>
                    <a:pt x="731" y="4189"/>
                  </a:moveTo>
                  <a:lnTo>
                    <a:pt x="731" y="4189"/>
                  </a:lnTo>
                  <a:lnTo>
                    <a:pt x="853" y="4286"/>
                  </a:lnTo>
                  <a:lnTo>
                    <a:pt x="999" y="4384"/>
                  </a:lnTo>
                  <a:lnTo>
                    <a:pt x="1170" y="4457"/>
                  </a:lnTo>
                  <a:lnTo>
                    <a:pt x="1316" y="4506"/>
                  </a:lnTo>
                  <a:lnTo>
                    <a:pt x="1486" y="4554"/>
                  </a:lnTo>
                  <a:lnTo>
                    <a:pt x="1657" y="4579"/>
                  </a:lnTo>
                  <a:lnTo>
                    <a:pt x="1827" y="4579"/>
                  </a:lnTo>
                  <a:lnTo>
                    <a:pt x="1973" y="4579"/>
                  </a:lnTo>
                  <a:lnTo>
                    <a:pt x="2144" y="4579"/>
                  </a:lnTo>
                  <a:lnTo>
                    <a:pt x="2314" y="4530"/>
                  </a:lnTo>
                  <a:lnTo>
                    <a:pt x="2485" y="4481"/>
                  </a:lnTo>
                  <a:lnTo>
                    <a:pt x="2631" y="4433"/>
                  </a:lnTo>
                  <a:lnTo>
                    <a:pt x="2777" y="4360"/>
                  </a:lnTo>
                  <a:lnTo>
                    <a:pt x="2923" y="4262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2"/>
                  </a:lnTo>
                  <a:lnTo>
                    <a:pt x="3483" y="3653"/>
                  </a:lnTo>
                  <a:lnTo>
                    <a:pt x="3605" y="3410"/>
                  </a:lnTo>
                  <a:lnTo>
                    <a:pt x="3751" y="3117"/>
                  </a:lnTo>
                  <a:lnTo>
                    <a:pt x="3995" y="2484"/>
                  </a:lnTo>
                  <a:lnTo>
                    <a:pt x="4214" y="1827"/>
                  </a:lnTo>
                  <a:lnTo>
                    <a:pt x="4409" y="1169"/>
                  </a:lnTo>
                  <a:lnTo>
                    <a:pt x="4531" y="609"/>
                  </a:lnTo>
                  <a:lnTo>
                    <a:pt x="4579" y="219"/>
                  </a:lnTo>
                  <a:lnTo>
                    <a:pt x="4579" y="97"/>
                  </a:lnTo>
                  <a:lnTo>
                    <a:pt x="4579" y="24"/>
                  </a:lnTo>
                  <a:lnTo>
                    <a:pt x="4579" y="24"/>
                  </a:lnTo>
                  <a:lnTo>
                    <a:pt x="4506" y="0"/>
                  </a:lnTo>
                  <a:lnTo>
                    <a:pt x="4385" y="0"/>
                  </a:lnTo>
                  <a:lnTo>
                    <a:pt x="3970" y="73"/>
                  </a:lnTo>
                  <a:lnTo>
                    <a:pt x="3410" y="195"/>
                  </a:lnTo>
                  <a:lnTo>
                    <a:pt x="2777" y="365"/>
                  </a:lnTo>
                  <a:lnTo>
                    <a:pt x="2095" y="609"/>
                  </a:lnTo>
                  <a:lnTo>
                    <a:pt x="1462" y="852"/>
                  </a:lnTo>
                  <a:lnTo>
                    <a:pt x="1194" y="974"/>
                  </a:lnTo>
                  <a:lnTo>
                    <a:pt x="926" y="1120"/>
                  </a:lnTo>
                  <a:lnTo>
                    <a:pt x="707" y="1266"/>
                  </a:lnTo>
                  <a:lnTo>
                    <a:pt x="561" y="1388"/>
                  </a:lnTo>
                  <a:lnTo>
                    <a:pt x="561" y="1388"/>
                  </a:lnTo>
                  <a:lnTo>
                    <a:pt x="439" y="1534"/>
                  </a:lnTo>
                  <a:lnTo>
                    <a:pt x="342" y="1656"/>
                  </a:lnTo>
                  <a:lnTo>
                    <a:pt x="244" y="1802"/>
                  </a:lnTo>
                  <a:lnTo>
                    <a:pt x="171" y="1973"/>
                  </a:lnTo>
                  <a:lnTo>
                    <a:pt x="98" y="2119"/>
                  </a:lnTo>
                  <a:lnTo>
                    <a:pt x="49" y="2289"/>
                  </a:lnTo>
                  <a:lnTo>
                    <a:pt x="25" y="2436"/>
                  </a:lnTo>
                  <a:lnTo>
                    <a:pt x="1" y="2606"/>
                  </a:lnTo>
                  <a:lnTo>
                    <a:pt x="1" y="2776"/>
                  </a:lnTo>
                  <a:lnTo>
                    <a:pt x="25" y="2947"/>
                  </a:lnTo>
                  <a:lnTo>
                    <a:pt x="49" y="3117"/>
                  </a:lnTo>
                  <a:lnTo>
                    <a:pt x="98" y="3264"/>
                  </a:lnTo>
                  <a:lnTo>
                    <a:pt x="147" y="3434"/>
                  </a:lnTo>
                  <a:lnTo>
                    <a:pt x="220" y="3580"/>
                  </a:lnTo>
                  <a:lnTo>
                    <a:pt x="317" y="3726"/>
                  </a:lnTo>
                  <a:lnTo>
                    <a:pt x="415" y="3872"/>
                  </a:lnTo>
                  <a:lnTo>
                    <a:pt x="731" y="4189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996;p40"/>
            <p:cNvSpPr/>
            <p:nvPr/>
          </p:nvSpPr>
          <p:spPr>
            <a:xfrm>
              <a:off x="1988225" y="4539200"/>
              <a:ext cx="156500" cy="156500"/>
            </a:xfrm>
            <a:custGeom>
              <a:avLst/>
              <a:gdLst/>
              <a:ahLst/>
              <a:cxnLst/>
              <a:rect l="l" t="t" r="r" b="b"/>
              <a:pathLst>
                <a:path w="6260" h="6260" fill="none" extrusionOk="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4"/>
                  </a:lnTo>
                  <a:lnTo>
                    <a:pt x="6041" y="4725"/>
                  </a:lnTo>
                  <a:lnTo>
                    <a:pt x="6138" y="4506"/>
                  </a:lnTo>
                  <a:lnTo>
                    <a:pt x="6187" y="4287"/>
                  </a:lnTo>
                  <a:lnTo>
                    <a:pt x="6235" y="4043"/>
                  </a:lnTo>
                  <a:lnTo>
                    <a:pt x="6260" y="3824"/>
                  </a:lnTo>
                  <a:lnTo>
                    <a:pt x="6260" y="3581"/>
                  </a:lnTo>
                  <a:lnTo>
                    <a:pt x="6235" y="3361"/>
                  </a:lnTo>
                  <a:lnTo>
                    <a:pt x="6187" y="3118"/>
                  </a:lnTo>
                  <a:lnTo>
                    <a:pt x="6138" y="2899"/>
                  </a:lnTo>
                  <a:lnTo>
                    <a:pt x="6041" y="2679"/>
                  </a:lnTo>
                  <a:lnTo>
                    <a:pt x="5943" y="2460"/>
                  </a:lnTo>
                  <a:lnTo>
                    <a:pt x="5821" y="2265"/>
                  </a:lnTo>
                  <a:lnTo>
                    <a:pt x="5675" y="2071"/>
                  </a:lnTo>
                  <a:lnTo>
                    <a:pt x="5505" y="1900"/>
                  </a:lnTo>
                  <a:lnTo>
                    <a:pt x="5505" y="1900"/>
                  </a:lnTo>
                  <a:lnTo>
                    <a:pt x="5286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3" y="1145"/>
                  </a:lnTo>
                  <a:lnTo>
                    <a:pt x="3849" y="975"/>
                  </a:lnTo>
                  <a:lnTo>
                    <a:pt x="3410" y="804"/>
                  </a:lnTo>
                  <a:lnTo>
                    <a:pt x="2485" y="487"/>
                  </a:lnTo>
                  <a:lnTo>
                    <a:pt x="1608" y="244"/>
                  </a:lnTo>
                  <a:lnTo>
                    <a:pt x="853" y="73"/>
                  </a:lnTo>
                  <a:lnTo>
                    <a:pt x="536" y="25"/>
                  </a:lnTo>
                  <a:lnTo>
                    <a:pt x="293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1" y="122"/>
                  </a:lnTo>
                  <a:lnTo>
                    <a:pt x="1" y="293"/>
                  </a:lnTo>
                  <a:lnTo>
                    <a:pt x="25" y="536"/>
                  </a:lnTo>
                  <a:lnTo>
                    <a:pt x="74" y="853"/>
                  </a:lnTo>
                  <a:lnTo>
                    <a:pt x="244" y="1608"/>
                  </a:lnTo>
                  <a:lnTo>
                    <a:pt x="488" y="2485"/>
                  </a:lnTo>
                  <a:lnTo>
                    <a:pt x="804" y="3410"/>
                  </a:lnTo>
                  <a:lnTo>
                    <a:pt x="975" y="3848"/>
                  </a:lnTo>
                  <a:lnTo>
                    <a:pt x="1145" y="4262"/>
                  </a:lnTo>
                  <a:lnTo>
                    <a:pt x="1316" y="4652"/>
                  </a:lnTo>
                  <a:lnTo>
                    <a:pt x="1511" y="4993"/>
                  </a:lnTo>
                  <a:lnTo>
                    <a:pt x="1705" y="5285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1" y="5675"/>
                  </a:lnTo>
                  <a:lnTo>
                    <a:pt x="2266" y="5821"/>
                  </a:lnTo>
                  <a:lnTo>
                    <a:pt x="2460" y="5943"/>
                  </a:lnTo>
                  <a:lnTo>
                    <a:pt x="2680" y="6040"/>
                  </a:lnTo>
                  <a:lnTo>
                    <a:pt x="2899" y="6138"/>
                  </a:lnTo>
                  <a:lnTo>
                    <a:pt x="3118" y="6187"/>
                  </a:lnTo>
                  <a:lnTo>
                    <a:pt x="3362" y="6235"/>
                  </a:lnTo>
                  <a:lnTo>
                    <a:pt x="3581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0"/>
                  </a:lnTo>
                  <a:lnTo>
                    <a:pt x="4945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997;p40"/>
            <p:cNvSpPr/>
            <p:nvPr/>
          </p:nvSpPr>
          <p:spPr>
            <a:xfrm>
              <a:off x="2042425" y="4286525"/>
              <a:ext cx="239300" cy="236250"/>
            </a:xfrm>
            <a:custGeom>
              <a:avLst/>
              <a:gdLst/>
              <a:ahLst/>
              <a:cxnLst/>
              <a:rect l="l" t="t" r="r" b="b"/>
              <a:pathLst>
                <a:path w="9572" h="9450" fill="none" extrusionOk="0">
                  <a:moveTo>
                    <a:pt x="5358" y="9450"/>
                  </a:moveTo>
                  <a:lnTo>
                    <a:pt x="5358" y="9450"/>
                  </a:lnTo>
                  <a:lnTo>
                    <a:pt x="5650" y="9328"/>
                  </a:lnTo>
                  <a:lnTo>
                    <a:pt x="5918" y="9133"/>
                  </a:lnTo>
                  <a:lnTo>
                    <a:pt x="6162" y="8914"/>
                  </a:lnTo>
                  <a:lnTo>
                    <a:pt x="6381" y="8646"/>
                  </a:lnTo>
                  <a:lnTo>
                    <a:pt x="6381" y="8646"/>
                  </a:lnTo>
                  <a:lnTo>
                    <a:pt x="6649" y="8670"/>
                  </a:lnTo>
                  <a:lnTo>
                    <a:pt x="6917" y="8670"/>
                  </a:lnTo>
                  <a:lnTo>
                    <a:pt x="7160" y="8646"/>
                  </a:lnTo>
                  <a:lnTo>
                    <a:pt x="7404" y="8597"/>
                  </a:lnTo>
                  <a:lnTo>
                    <a:pt x="7623" y="8524"/>
                  </a:lnTo>
                  <a:lnTo>
                    <a:pt x="7818" y="8427"/>
                  </a:lnTo>
                  <a:lnTo>
                    <a:pt x="7989" y="8305"/>
                  </a:lnTo>
                  <a:lnTo>
                    <a:pt x="8159" y="8159"/>
                  </a:lnTo>
                  <a:lnTo>
                    <a:pt x="8305" y="7989"/>
                  </a:lnTo>
                  <a:lnTo>
                    <a:pt x="8427" y="7794"/>
                  </a:lnTo>
                  <a:lnTo>
                    <a:pt x="8524" y="7599"/>
                  </a:lnTo>
                  <a:lnTo>
                    <a:pt x="8597" y="7380"/>
                  </a:lnTo>
                  <a:lnTo>
                    <a:pt x="8670" y="7160"/>
                  </a:lnTo>
                  <a:lnTo>
                    <a:pt x="8695" y="6917"/>
                  </a:lnTo>
                  <a:lnTo>
                    <a:pt x="8695" y="6649"/>
                  </a:lnTo>
                  <a:lnTo>
                    <a:pt x="8670" y="6381"/>
                  </a:lnTo>
                  <a:lnTo>
                    <a:pt x="8670" y="6381"/>
                  </a:lnTo>
                  <a:lnTo>
                    <a:pt x="8865" y="6211"/>
                  </a:lnTo>
                  <a:lnTo>
                    <a:pt x="9060" y="6016"/>
                  </a:lnTo>
                  <a:lnTo>
                    <a:pt x="9206" y="5821"/>
                  </a:lnTo>
                  <a:lnTo>
                    <a:pt x="9328" y="5626"/>
                  </a:lnTo>
                  <a:lnTo>
                    <a:pt x="9425" y="5407"/>
                  </a:lnTo>
                  <a:lnTo>
                    <a:pt x="9499" y="5212"/>
                  </a:lnTo>
                  <a:lnTo>
                    <a:pt x="9547" y="4993"/>
                  </a:lnTo>
                  <a:lnTo>
                    <a:pt x="9572" y="4774"/>
                  </a:lnTo>
                  <a:lnTo>
                    <a:pt x="9547" y="4554"/>
                  </a:lnTo>
                  <a:lnTo>
                    <a:pt x="9499" y="4335"/>
                  </a:lnTo>
                  <a:lnTo>
                    <a:pt x="9425" y="4116"/>
                  </a:lnTo>
                  <a:lnTo>
                    <a:pt x="9328" y="3921"/>
                  </a:lnTo>
                  <a:lnTo>
                    <a:pt x="9206" y="3702"/>
                  </a:lnTo>
                  <a:lnTo>
                    <a:pt x="9060" y="3507"/>
                  </a:lnTo>
                  <a:lnTo>
                    <a:pt x="8865" y="3337"/>
                  </a:lnTo>
                  <a:lnTo>
                    <a:pt x="8670" y="3166"/>
                  </a:lnTo>
                  <a:lnTo>
                    <a:pt x="8670" y="3166"/>
                  </a:lnTo>
                  <a:lnTo>
                    <a:pt x="8695" y="2898"/>
                  </a:lnTo>
                  <a:lnTo>
                    <a:pt x="8695" y="2630"/>
                  </a:lnTo>
                  <a:lnTo>
                    <a:pt x="8670" y="2387"/>
                  </a:lnTo>
                  <a:lnTo>
                    <a:pt x="8597" y="2143"/>
                  </a:lnTo>
                  <a:lnTo>
                    <a:pt x="8524" y="1924"/>
                  </a:lnTo>
                  <a:lnTo>
                    <a:pt x="8427" y="1729"/>
                  </a:lnTo>
                  <a:lnTo>
                    <a:pt x="8305" y="1559"/>
                  </a:lnTo>
                  <a:lnTo>
                    <a:pt x="8159" y="1388"/>
                  </a:lnTo>
                  <a:lnTo>
                    <a:pt x="7989" y="1242"/>
                  </a:lnTo>
                  <a:lnTo>
                    <a:pt x="7818" y="1120"/>
                  </a:lnTo>
                  <a:lnTo>
                    <a:pt x="7623" y="1023"/>
                  </a:lnTo>
                  <a:lnTo>
                    <a:pt x="7404" y="950"/>
                  </a:lnTo>
                  <a:lnTo>
                    <a:pt x="7160" y="901"/>
                  </a:lnTo>
                  <a:lnTo>
                    <a:pt x="6917" y="853"/>
                  </a:lnTo>
                  <a:lnTo>
                    <a:pt x="6649" y="853"/>
                  </a:lnTo>
                  <a:lnTo>
                    <a:pt x="6381" y="901"/>
                  </a:lnTo>
                  <a:lnTo>
                    <a:pt x="6381" y="901"/>
                  </a:lnTo>
                  <a:lnTo>
                    <a:pt x="6211" y="682"/>
                  </a:lnTo>
                  <a:lnTo>
                    <a:pt x="6040" y="487"/>
                  </a:lnTo>
                  <a:lnTo>
                    <a:pt x="5845" y="341"/>
                  </a:lnTo>
                  <a:lnTo>
                    <a:pt x="5626" y="219"/>
                  </a:lnTo>
                  <a:lnTo>
                    <a:pt x="5431" y="122"/>
                  </a:lnTo>
                  <a:lnTo>
                    <a:pt x="5212" y="49"/>
                  </a:lnTo>
                  <a:lnTo>
                    <a:pt x="4993" y="0"/>
                  </a:lnTo>
                  <a:lnTo>
                    <a:pt x="4774" y="0"/>
                  </a:lnTo>
                  <a:lnTo>
                    <a:pt x="4555" y="0"/>
                  </a:lnTo>
                  <a:lnTo>
                    <a:pt x="4335" y="49"/>
                  </a:lnTo>
                  <a:lnTo>
                    <a:pt x="4140" y="122"/>
                  </a:lnTo>
                  <a:lnTo>
                    <a:pt x="3921" y="219"/>
                  </a:lnTo>
                  <a:lnTo>
                    <a:pt x="3726" y="341"/>
                  </a:lnTo>
                  <a:lnTo>
                    <a:pt x="3532" y="487"/>
                  </a:lnTo>
                  <a:lnTo>
                    <a:pt x="3337" y="682"/>
                  </a:lnTo>
                  <a:lnTo>
                    <a:pt x="3166" y="901"/>
                  </a:lnTo>
                  <a:lnTo>
                    <a:pt x="3166" y="901"/>
                  </a:lnTo>
                  <a:lnTo>
                    <a:pt x="2898" y="853"/>
                  </a:lnTo>
                  <a:lnTo>
                    <a:pt x="2655" y="853"/>
                  </a:lnTo>
                  <a:lnTo>
                    <a:pt x="2387" y="901"/>
                  </a:lnTo>
                  <a:lnTo>
                    <a:pt x="2168" y="950"/>
                  </a:lnTo>
                  <a:lnTo>
                    <a:pt x="1949" y="1023"/>
                  </a:lnTo>
                  <a:lnTo>
                    <a:pt x="1754" y="1120"/>
                  </a:lnTo>
                  <a:lnTo>
                    <a:pt x="1559" y="1242"/>
                  </a:lnTo>
                  <a:lnTo>
                    <a:pt x="1388" y="1388"/>
                  </a:lnTo>
                  <a:lnTo>
                    <a:pt x="1267" y="1559"/>
                  </a:lnTo>
                  <a:lnTo>
                    <a:pt x="1120" y="1729"/>
                  </a:lnTo>
                  <a:lnTo>
                    <a:pt x="1023" y="1924"/>
                  </a:lnTo>
                  <a:lnTo>
                    <a:pt x="950" y="2143"/>
                  </a:lnTo>
                  <a:lnTo>
                    <a:pt x="901" y="2387"/>
                  </a:lnTo>
                  <a:lnTo>
                    <a:pt x="877" y="2630"/>
                  </a:lnTo>
                  <a:lnTo>
                    <a:pt x="877" y="2898"/>
                  </a:lnTo>
                  <a:lnTo>
                    <a:pt x="901" y="3166"/>
                  </a:lnTo>
                  <a:lnTo>
                    <a:pt x="901" y="3166"/>
                  </a:lnTo>
                  <a:lnTo>
                    <a:pt x="682" y="3337"/>
                  </a:lnTo>
                  <a:lnTo>
                    <a:pt x="512" y="3507"/>
                  </a:lnTo>
                  <a:lnTo>
                    <a:pt x="341" y="3702"/>
                  </a:lnTo>
                  <a:lnTo>
                    <a:pt x="219" y="3921"/>
                  </a:lnTo>
                  <a:lnTo>
                    <a:pt x="122" y="4116"/>
                  </a:lnTo>
                  <a:lnTo>
                    <a:pt x="49" y="4335"/>
                  </a:lnTo>
                  <a:lnTo>
                    <a:pt x="24" y="4554"/>
                  </a:lnTo>
                  <a:lnTo>
                    <a:pt x="0" y="4774"/>
                  </a:lnTo>
                  <a:lnTo>
                    <a:pt x="24" y="4993"/>
                  </a:lnTo>
                  <a:lnTo>
                    <a:pt x="49" y="5212"/>
                  </a:lnTo>
                  <a:lnTo>
                    <a:pt x="122" y="5407"/>
                  </a:lnTo>
                  <a:lnTo>
                    <a:pt x="219" y="5626"/>
                  </a:lnTo>
                  <a:lnTo>
                    <a:pt x="341" y="5821"/>
                  </a:lnTo>
                  <a:lnTo>
                    <a:pt x="512" y="6016"/>
                  </a:lnTo>
                  <a:lnTo>
                    <a:pt x="682" y="6211"/>
                  </a:lnTo>
                  <a:lnTo>
                    <a:pt x="901" y="6381"/>
                  </a:lnTo>
                  <a:lnTo>
                    <a:pt x="901" y="6381"/>
                  </a:lnTo>
                  <a:lnTo>
                    <a:pt x="877" y="6649"/>
                  </a:lnTo>
                  <a:lnTo>
                    <a:pt x="877" y="6917"/>
                  </a:lnTo>
                  <a:lnTo>
                    <a:pt x="901" y="7160"/>
                  </a:lnTo>
                  <a:lnTo>
                    <a:pt x="950" y="7380"/>
                  </a:lnTo>
                  <a:lnTo>
                    <a:pt x="1023" y="7599"/>
                  </a:lnTo>
                  <a:lnTo>
                    <a:pt x="1120" y="7794"/>
                  </a:lnTo>
                  <a:lnTo>
                    <a:pt x="1267" y="7989"/>
                  </a:lnTo>
                  <a:lnTo>
                    <a:pt x="1388" y="8159"/>
                  </a:lnTo>
                  <a:lnTo>
                    <a:pt x="1559" y="8305"/>
                  </a:lnTo>
                  <a:lnTo>
                    <a:pt x="1754" y="8427"/>
                  </a:lnTo>
                  <a:lnTo>
                    <a:pt x="1949" y="8524"/>
                  </a:lnTo>
                  <a:lnTo>
                    <a:pt x="2168" y="8597"/>
                  </a:lnTo>
                  <a:lnTo>
                    <a:pt x="2387" y="8646"/>
                  </a:lnTo>
                  <a:lnTo>
                    <a:pt x="2655" y="8670"/>
                  </a:lnTo>
                  <a:lnTo>
                    <a:pt x="2898" y="8670"/>
                  </a:lnTo>
                  <a:lnTo>
                    <a:pt x="3166" y="8646"/>
                  </a:lnTo>
                  <a:lnTo>
                    <a:pt x="3166" y="8646"/>
                  </a:lnTo>
                  <a:lnTo>
                    <a:pt x="3410" y="8914"/>
                  </a:lnTo>
                  <a:lnTo>
                    <a:pt x="3653" y="9133"/>
                  </a:lnTo>
                  <a:lnTo>
                    <a:pt x="3921" y="9328"/>
                  </a:lnTo>
                  <a:lnTo>
                    <a:pt x="4189" y="945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998;p40"/>
            <p:cNvSpPr/>
            <p:nvPr/>
          </p:nvSpPr>
          <p:spPr>
            <a:xfrm>
              <a:off x="2161750" y="4522750"/>
              <a:ext cx="25" cy="256975"/>
            </a:xfrm>
            <a:custGeom>
              <a:avLst/>
              <a:gdLst/>
              <a:ahLst/>
              <a:cxnLst/>
              <a:rect l="l" t="t" r="r" b="b"/>
              <a:pathLst>
                <a:path w="1" h="10279" fill="none" extrusionOk="0">
                  <a:moveTo>
                    <a:pt x="1" y="10279"/>
                  </a:moveTo>
                  <a:lnTo>
                    <a:pt x="1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999;p40"/>
            <p:cNvSpPr/>
            <p:nvPr/>
          </p:nvSpPr>
          <p:spPr>
            <a:xfrm>
              <a:off x="2133750" y="4377850"/>
              <a:ext cx="56050" cy="56025"/>
            </a:xfrm>
            <a:custGeom>
              <a:avLst/>
              <a:gdLst/>
              <a:ahLst/>
              <a:cxnLst/>
              <a:rect l="l" t="t" r="r" b="b"/>
              <a:pathLst>
                <a:path w="2242" h="2241" fill="none" extrusionOk="0">
                  <a:moveTo>
                    <a:pt x="1121" y="2241"/>
                  </a:moveTo>
                  <a:lnTo>
                    <a:pt x="1121" y="2241"/>
                  </a:lnTo>
                  <a:lnTo>
                    <a:pt x="902" y="2217"/>
                  </a:lnTo>
                  <a:lnTo>
                    <a:pt x="682" y="2144"/>
                  </a:lnTo>
                  <a:lnTo>
                    <a:pt x="512" y="2046"/>
                  </a:lnTo>
                  <a:lnTo>
                    <a:pt x="341" y="1900"/>
                  </a:lnTo>
                  <a:lnTo>
                    <a:pt x="195" y="1754"/>
                  </a:lnTo>
                  <a:lnTo>
                    <a:pt x="98" y="1559"/>
                  </a:lnTo>
                  <a:lnTo>
                    <a:pt x="25" y="1340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901"/>
                  </a:lnTo>
                  <a:lnTo>
                    <a:pt x="98" y="682"/>
                  </a:lnTo>
                  <a:lnTo>
                    <a:pt x="195" y="487"/>
                  </a:lnTo>
                  <a:lnTo>
                    <a:pt x="341" y="317"/>
                  </a:lnTo>
                  <a:lnTo>
                    <a:pt x="512" y="195"/>
                  </a:lnTo>
                  <a:lnTo>
                    <a:pt x="682" y="98"/>
                  </a:lnTo>
                  <a:lnTo>
                    <a:pt x="902" y="25"/>
                  </a:lnTo>
                  <a:lnTo>
                    <a:pt x="1121" y="0"/>
                  </a:lnTo>
                  <a:lnTo>
                    <a:pt x="1121" y="0"/>
                  </a:lnTo>
                  <a:lnTo>
                    <a:pt x="1364" y="25"/>
                  </a:lnTo>
                  <a:lnTo>
                    <a:pt x="1559" y="98"/>
                  </a:lnTo>
                  <a:lnTo>
                    <a:pt x="1754" y="195"/>
                  </a:lnTo>
                  <a:lnTo>
                    <a:pt x="1924" y="317"/>
                  </a:lnTo>
                  <a:lnTo>
                    <a:pt x="2046" y="487"/>
                  </a:lnTo>
                  <a:lnTo>
                    <a:pt x="2168" y="682"/>
                  </a:lnTo>
                  <a:lnTo>
                    <a:pt x="2217" y="901"/>
                  </a:lnTo>
                  <a:lnTo>
                    <a:pt x="2241" y="1121"/>
                  </a:lnTo>
                  <a:lnTo>
                    <a:pt x="2241" y="1121"/>
                  </a:lnTo>
                  <a:lnTo>
                    <a:pt x="2217" y="1340"/>
                  </a:lnTo>
                  <a:lnTo>
                    <a:pt x="2168" y="1559"/>
                  </a:lnTo>
                  <a:lnTo>
                    <a:pt x="2046" y="1754"/>
                  </a:lnTo>
                  <a:lnTo>
                    <a:pt x="1924" y="1900"/>
                  </a:lnTo>
                  <a:lnTo>
                    <a:pt x="1754" y="2046"/>
                  </a:lnTo>
                  <a:lnTo>
                    <a:pt x="1559" y="2144"/>
                  </a:lnTo>
                  <a:lnTo>
                    <a:pt x="1364" y="2217"/>
                  </a:lnTo>
                  <a:lnTo>
                    <a:pt x="1121" y="2241"/>
                  </a:lnTo>
                  <a:lnTo>
                    <a:pt x="1121" y="224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00;p40"/>
            <p:cNvSpPr/>
            <p:nvPr/>
          </p:nvSpPr>
          <p:spPr>
            <a:xfrm>
              <a:off x="2038150" y="4589125"/>
              <a:ext cx="87100" cy="87100"/>
            </a:xfrm>
            <a:custGeom>
              <a:avLst/>
              <a:gdLst/>
              <a:ahLst/>
              <a:cxnLst/>
              <a:rect l="l" t="t" r="r" b="b"/>
              <a:pathLst>
                <a:path w="3484" h="3484" fill="none" extrusionOk="0">
                  <a:moveTo>
                    <a:pt x="1" y="0"/>
                  </a:moveTo>
                  <a:lnTo>
                    <a:pt x="3483" y="3483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001;p40"/>
            <p:cNvSpPr/>
            <p:nvPr/>
          </p:nvSpPr>
          <p:spPr>
            <a:xfrm>
              <a:off x="2194025" y="4564150"/>
              <a:ext cx="54825" cy="54825"/>
            </a:xfrm>
            <a:custGeom>
              <a:avLst/>
              <a:gdLst/>
              <a:ahLst/>
              <a:cxnLst/>
              <a:rect l="l" t="t" r="r" b="b"/>
              <a:pathLst>
                <a:path w="2193" h="2193" fill="none" extrusionOk="0">
                  <a:moveTo>
                    <a:pt x="2192" y="1"/>
                  </a:moveTo>
                  <a:lnTo>
                    <a:pt x="1" y="2193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5" name="Picture 4" descr="герб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99" y="94716"/>
            <a:ext cx="576000" cy="69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0673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2"/>
          <p:cNvSpPr txBox="1">
            <a:spLocks noGrp="1"/>
          </p:cNvSpPr>
          <p:nvPr>
            <p:ph type="title"/>
          </p:nvPr>
        </p:nvSpPr>
        <p:spPr>
          <a:xfrm>
            <a:off x="814274" y="392575"/>
            <a:ext cx="5341901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1800" dirty="0" smtClean="0"/>
              <a:t>Стратегическое направление:</a:t>
            </a:r>
            <a:br>
              <a:rPr lang="ru-RU" sz="1800" dirty="0" smtClean="0"/>
            </a:br>
            <a:r>
              <a:rPr lang="ru-RU" sz="1800" dirty="0" smtClean="0"/>
              <a:t>Экономический рост</a:t>
            </a:r>
            <a:endParaRPr sz="18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lang="en"/>
          </a:p>
        </p:txBody>
      </p:sp>
      <p:grpSp>
        <p:nvGrpSpPr>
          <p:cNvPr id="32" name="Группа 31"/>
          <p:cNvGrpSpPr/>
          <p:nvPr/>
        </p:nvGrpSpPr>
        <p:grpSpPr>
          <a:xfrm>
            <a:off x="80208" y="1296469"/>
            <a:ext cx="2983420" cy="612000"/>
            <a:chOff x="112792" y="2970666"/>
            <a:chExt cx="2983420" cy="612000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252212" y="3029018"/>
              <a:ext cx="2844000" cy="504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/>
                <a:t>     Малое и среднее</a:t>
              </a:r>
            </a:p>
            <a:p>
              <a:pPr algn="r"/>
              <a:r>
                <a:rPr lang="ru-RU" sz="1600" b="1" dirty="0" smtClean="0"/>
                <a:t>      предпринимательство</a:t>
              </a:r>
              <a:endParaRPr lang="ru-RU" sz="1600" b="1" dirty="0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112792" y="2970666"/>
              <a:ext cx="612000" cy="612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33" name="Рисунок 32">
            <a:extLst>
              <a:ext uri="{FF2B5EF4-FFF2-40B4-BE49-F238E27FC236}">
                <a16:creationId xmlns="" xmlns:a16="http://schemas.microsoft.com/office/drawing/2014/main" id="{E6DF78E9-B35E-4650-8ABD-E065188229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737" y="554383"/>
            <a:ext cx="511333" cy="468000"/>
          </a:xfrm>
          <a:prstGeom prst="rect">
            <a:avLst/>
          </a:prstGeom>
        </p:spPr>
      </p:pic>
      <p:grpSp>
        <p:nvGrpSpPr>
          <p:cNvPr id="36" name="Google Shape;692;p43"/>
          <p:cNvGrpSpPr/>
          <p:nvPr/>
        </p:nvGrpSpPr>
        <p:grpSpPr>
          <a:xfrm>
            <a:off x="235969" y="1412615"/>
            <a:ext cx="333700" cy="329077"/>
            <a:chOff x="3292425" y="3664250"/>
            <a:chExt cx="397025" cy="391525"/>
          </a:xfrm>
        </p:grpSpPr>
        <p:sp>
          <p:nvSpPr>
            <p:cNvPr id="41" name="Google Shape;693;p43"/>
            <p:cNvSpPr/>
            <p:nvPr/>
          </p:nvSpPr>
          <p:spPr>
            <a:xfrm>
              <a:off x="3292425" y="3680675"/>
              <a:ext cx="375100" cy="375100"/>
            </a:xfrm>
            <a:custGeom>
              <a:avLst/>
              <a:gdLst/>
              <a:ahLst/>
              <a:cxnLst/>
              <a:rect l="l" t="t" r="r" b="b"/>
              <a:pathLst>
                <a:path w="15004" h="15004" fill="none" extrusionOk="0">
                  <a:moveTo>
                    <a:pt x="7502" y="1"/>
                  </a:moveTo>
                  <a:lnTo>
                    <a:pt x="7502" y="1"/>
                  </a:lnTo>
                  <a:lnTo>
                    <a:pt x="7112" y="1"/>
                  </a:lnTo>
                  <a:lnTo>
                    <a:pt x="6747" y="50"/>
                  </a:lnTo>
                  <a:lnTo>
                    <a:pt x="6357" y="98"/>
                  </a:lnTo>
                  <a:lnTo>
                    <a:pt x="5992" y="147"/>
                  </a:lnTo>
                  <a:lnTo>
                    <a:pt x="5627" y="244"/>
                  </a:lnTo>
                  <a:lnTo>
                    <a:pt x="5261" y="342"/>
                  </a:lnTo>
                  <a:lnTo>
                    <a:pt x="4921" y="464"/>
                  </a:lnTo>
                  <a:lnTo>
                    <a:pt x="4580" y="585"/>
                  </a:lnTo>
                  <a:lnTo>
                    <a:pt x="4239" y="732"/>
                  </a:lnTo>
                  <a:lnTo>
                    <a:pt x="3922" y="902"/>
                  </a:lnTo>
                  <a:lnTo>
                    <a:pt x="3605" y="1097"/>
                  </a:lnTo>
                  <a:lnTo>
                    <a:pt x="3313" y="1292"/>
                  </a:lnTo>
                  <a:lnTo>
                    <a:pt x="3021" y="1487"/>
                  </a:lnTo>
                  <a:lnTo>
                    <a:pt x="2729" y="1706"/>
                  </a:lnTo>
                  <a:lnTo>
                    <a:pt x="2461" y="1949"/>
                  </a:lnTo>
                  <a:lnTo>
                    <a:pt x="2193" y="2193"/>
                  </a:lnTo>
                  <a:lnTo>
                    <a:pt x="1949" y="2461"/>
                  </a:lnTo>
                  <a:lnTo>
                    <a:pt x="1706" y="2729"/>
                  </a:lnTo>
                  <a:lnTo>
                    <a:pt x="1486" y="3021"/>
                  </a:lnTo>
                  <a:lnTo>
                    <a:pt x="1292" y="3313"/>
                  </a:lnTo>
                  <a:lnTo>
                    <a:pt x="1097" y="3605"/>
                  </a:lnTo>
                  <a:lnTo>
                    <a:pt x="902" y="3922"/>
                  </a:lnTo>
                  <a:lnTo>
                    <a:pt x="731" y="4239"/>
                  </a:lnTo>
                  <a:lnTo>
                    <a:pt x="585" y="4580"/>
                  </a:lnTo>
                  <a:lnTo>
                    <a:pt x="464" y="4921"/>
                  </a:lnTo>
                  <a:lnTo>
                    <a:pt x="342" y="5262"/>
                  </a:lnTo>
                  <a:lnTo>
                    <a:pt x="244" y="5627"/>
                  </a:lnTo>
                  <a:lnTo>
                    <a:pt x="147" y="5992"/>
                  </a:lnTo>
                  <a:lnTo>
                    <a:pt x="98" y="6358"/>
                  </a:lnTo>
                  <a:lnTo>
                    <a:pt x="50" y="6747"/>
                  </a:lnTo>
                  <a:lnTo>
                    <a:pt x="1" y="7113"/>
                  </a:lnTo>
                  <a:lnTo>
                    <a:pt x="1" y="7502"/>
                  </a:lnTo>
                  <a:lnTo>
                    <a:pt x="1" y="7502"/>
                  </a:lnTo>
                  <a:lnTo>
                    <a:pt x="1" y="7892"/>
                  </a:lnTo>
                  <a:lnTo>
                    <a:pt x="50" y="8257"/>
                  </a:lnTo>
                  <a:lnTo>
                    <a:pt x="98" y="8647"/>
                  </a:lnTo>
                  <a:lnTo>
                    <a:pt x="147" y="9012"/>
                  </a:lnTo>
                  <a:lnTo>
                    <a:pt x="244" y="9378"/>
                  </a:lnTo>
                  <a:lnTo>
                    <a:pt x="342" y="9743"/>
                  </a:lnTo>
                  <a:lnTo>
                    <a:pt x="464" y="10084"/>
                  </a:lnTo>
                  <a:lnTo>
                    <a:pt x="585" y="10425"/>
                  </a:lnTo>
                  <a:lnTo>
                    <a:pt x="731" y="10766"/>
                  </a:lnTo>
                  <a:lnTo>
                    <a:pt x="902" y="11082"/>
                  </a:lnTo>
                  <a:lnTo>
                    <a:pt x="1097" y="11399"/>
                  </a:lnTo>
                  <a:lnTo>
                    <a:pt x="1292" y="11691"/>
                  </a:lnTo>
                  <a:lnTo>
                    <a:pt x="1486" y="11984"/>
                  </a:lnTo>
                  <a:lnTo>
                    <a:pt x="1706" y="12276"/>
                  </a:lnTo>
                  <a:lnTo>
                    <a:pt x="1949" y="12544"/>
                  </a:lnTo>
                  <a:lnTo>
                    <a:pt x="2193" y="12812"/>
                  </a:lnTo>
                  <a:lnTo>
                    <a:pt x="2461" y="13055"/>
                  </a:lnTo>
                  <a:lnTo>
                    <a:pt x="2729" y="13299"/>
                  </a:lnTo>
                  <a:lnTo>
                    <a:pt x="3021" y="13518"/>
                  </a:lnTo>
                  <a:lnTo>
                    <a:pt x="3313" y="13713"/>
                  </a:lnTo>
                  <a:lnTo>
                    <a:pt x="3605" y="13908"/>
                  </a:lnTo>
                  <a:lnTo>
                    <a:pt x="3922" y="14102"/>
                  </a:lnTo>
                  <a:lnTo>
                    <a:pt x="4239" y="14273"/>
                  </a:lnTo>
                  <a:lnTo>
                    <a:pt x="4580" y="14419"/>
                  </a:lnTo>
                  <a:lnTo>
                    <a:pt x="4921" y="14541"/>
                  </a:lnTo>
                  <a:lnTo>
                    <a:pt x="5261" y="14663"/>
                  </a:lnTo>
                  <a:lnTo>
                    <a:pt x="5627" y="14760"/>
                  </a:lnTo>
                  <a:lnTo>
                    <a:pt x="5992" y="14857"/>
                  </a:lnTo>
                  <a:lnTo>
                    <a:pt x="6357" y="14906"/>
                  </a:lnTo>
                  <a:lnTo>
                    <a:pt x="6747" y="14955"/>
                  </a:lnTo>
                  <a:lnTo>
                    <a:pt x="7112" y="15004"/>
                  </a:lnTo>
                  <a:lnTo>
                    <a:pt x="7502" y="15004"/>
                  </a:lnTo>
                  <a:lnTo>
                    <a:pt x="7502" y="15004"/>
                  </a:lnTo>
                  <a:lnTo>
                    <a:pt x="7892" y="15004"/>
                  </a:lnTo>
                  <a:lnTo>
                    <a:pt x="8257" y="14955"/>
                  </a:lnTo>
                  <a:lnTo>
                    <a:pt x="8647" y="14906"/>
                  </a:lnTo>
                  <a:lnTo>
                    <a:pt x="9012" y="14857"/>
                  </a:lnTo>
                  <a:lnTo>
                    <a:pt x="9377" y="14760"/>
                  </a:lnTo>
                  <a:lnTo>
                    <a:pt x="9743" y="14663"/>
                  </a:lnTo>
                  <a:lnTo>
                    <a:pt x="10084" y="14541"/>
                  </a:lnTo>
                  <a:lnTo>
                    <a:pt x="10425" y="14419"/>
                  </a:lnTo>
                  <a:lnTo>
                    <a:pt x="10766" y="14273"/>
                  </a:lnTo>
                  <a:lnTo>
                    <a:pt x="11082" y="14102"/>
                  </a:lnTo>
                  <a:lnTo>
                    <a:pt x="11399" y="13908"/>
                  </a:lnTo>
                  <a:lnTo>
                    <a:pt x="11691" y="13713"/>
                  </a:lnTo>
                  <a:lnTo>
                    <a:pt x="11983" y="13518"/>
                  </a:lnTo>
                  <a:lnTo>
                    <a:pt x="12276" y="13299"/>
                  </a:lnTo>
                  <a:lnTo>
                    <a:pt x="12544" y="13055"/>
                  </a:lnTo>
                  <a:lnTo>
                    <a:pt x="12812" y="12812"/>
                  </a:lnTo>
                  <a:lnTo>
                    <a:pt x="13055" y="12544"/>
                  </a:lnTo>
                  <a:lnTo>
                    <a:pt x="13299" y="12276"/>
                  </a:lnTo>
                  <a:lnTo>
                    <a:pt x="13518" y="11984"/>
                  </a:lnTo>
                  <a:lnTo>
                    <a:pt x="13713" y="11691"/>
                  </a:lnTo>
                  <a:lnTo>
                    <a:pt x="13907" y="11399"/>
                  </a:lnTo>
                  <a:lnTo>
                    <a:pt x="14102" y="11082"/>
                  </a:lnTo>
                  <a:lnTo>
                    <a:pt x="14273" y="10766"/>
                  </a:lnTo>
                  <a:lnTo>
                    <a:pt x="14419" y="10425"/>
                  </a:lnTo>
                  <a:lnTo>
                    <a:pt x="14541" y="10084"/>
                  </a:lnTo>
                  <a:lnTo>
                    <a:pt x="14662" y="9743"/>
                  </a:lnTo>
                  <a:lnTo>
                    <a:pt x="14760" y="9378"/>
                  </a:lnTo>
                  <a:lnTo>
                    <a:pt x="14857" y="9012"/>
                  </a:lnTo>
                  <a:lnTo>
                    <a:pt x="14906" y="8647"/>
                  </a:lnTo>
                  <a:lnTo>
                    <a:pt x="14955" y="8257"/>
                  </a:lnTo>
                  <a:lnTo>
                    <a:pt x="15003" y="7892"/>
                  </a:lnTo>
                  <a:lnTo>
                    <a:pt x="15003" y="7502"/>
                  </a:lnTo>
                  <a:lnTo>
                    <a:pt x="7502" y="7502"/>
                  </a:lnTo>
                  <a:lnTo>
                    <a:pt x="7502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694;p43"/>
            <p:cNvSpPr/>
            <p:nvPr/>
          </p:nvSpPr>
          <p:spPr>
            <a:xfrm>
              <a:off x="3504325" y="3664250"/>
              <a:ext cx="131525" cy="153450"/>
            </a:xfrm>
            <a:custGeom>
              <a:avLst/>
              <a:gdLst/>
              <a:ahLst/>
              <a:cxnLst/>
              <a:rect l="l" t="t" r="r" b="b"/>
              <a:pathLst>
                <a:path w="5261" h="6138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390" y="25"/>
                  </a:lnTo>
                  <a:lnTo>
                    <a:pt x="780" y="98"/>
                  </a:lnTo>
                  <a:lnTo>
                    <a:pt x="1169" y="171"/>
                  </a:lnTo>
                  <a:lnTo>
                    <a:pt x="1559" y="268"/>
                  </a:lnTo>
                  <a:lnTo>
                    <a:pt x="1924" y="414"/>
                  </a:lnTo>
                  <a:lnTo>
                    <a:pt x="2314" y="560"/>
                  </a:lnTo>
                  <a:lnTo>
                    <a:pt x="2655" y="731"/>
                  </a:lnTo>
                  <a:lnTo>
                    <a:pt x="3020" y="901"/>
                  </a:lnTo>
                  <a:lnTo>
                    <a:pt x="3020" y="901"/>
                  </a:lnTo>
                  <a:lnTo>
                    <a:pt x="3337" y="1121"/>
                  </a:lnTo>
                  <a:lnTo>
                    <a:pt x="3654" y="1340"/>
                  </a:lnTo>
                  <a:lnTo>
                    <a:pt x="3946" y="1559"/>
                  </a:lnTo>
                  <a:lnTo>
                    <a:pt x="4238" y="1803"/>
                  </a:lnTo>
                  <a:lnTo>
                    <a:pt x="4530" y="2070"/>
                  </a:lnTo>
                  <a:lnTo>
                    <a:pt x="4774" y="2363"/>
                  </a:lnTo>
                  <a:lnTo>
                    <a:pt x="5017" y="2655"/>
                  </a:lnTo>
                  <a:lnTo>
                    <a:pt x="5261" y="2972"/>
                  </a:lnTo>
                  <a:lnTo>
                    <a:pt x="0" y="613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695;p43"/>
            <p:cNvSpPr/>
            <p:nvPr/>
          </p:nvSpPr>
          <p:spPr>
            <a:xfrm>
              <a:off x="3501875" y="3749500"/>
              <a:ext cx="187575" cy="96825"/>
            </a:xfrm>
            <a:custGeom>
              <a:avLst/>
              <a:gdLst/>
              <a:ahLst/>
              <a:cxnLst/>
              <a:rect l="l" t="t" r="r" b="b"/>
              <a:pathLst>
                <a:path w="7503" h="3873" fill="none" extrusionOk="0">
                  <a:moveTo>
                    <a:pt x="6431" y="0"/>
                  </a:moveTo>
                  <a:lnTo>
                    <a:pt x="1" y="3872"/>
                  </a:lnTo>
                  <a:lnTo>
                    <a:pt x="7502" y="3872"/>
                  </a:lnTo>
                  <a:lnTo>
                    <a:pt x="7502" y="3872"/>
                  </a:lnTo>
                  <a:lnTo>
                    <a:pt x="7478" y="3337"/>
                  </a:lnTo>
                  <a:lnTo>
                    <a:pt x="7429" y="2825"/>
                  </a:lnTo>
                  <a:lnTo>
                    <a:pt x="7332" y="2314"/>
                  </a:lnTo>
                  <a:lnTo>
                    <a:pt x="7210" y="1827"/>
                  </a:lnTo>
                  <a:lnTo>
                    <a:pt x="7064" y="1340"/>
                  </a:lnTo>
                  <a:lnTo>
                    <a:pt x="6893" y="877"/>
                  </a:lnTo>
                  <a:lnTo>
                    <a:pt x="6674" y="438"/>
                  </a:lnTo>
                  <a:lnTo>
                    <a:pt x="6431" y="0"/>
                  </a:lnTo>
                  <a:lnTo>
                    <a:pt x="6431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" name="Группа 69"/>
          <p:cNvGrpSpPr/>
          <p:nvPr/>
        </p:nvGrpSpPr>
        <p:grpSpPr>
          <a:xfrm>
            <a:off x="3076061" y="1316282"/>
            <a:ext cx="2846244" cy="612000"/>
            <a:chOff x="105968" y="2984314"/>
            <a:chExt cx="2846244" cy="612000"/>
          </a:xfrm>
        </p:grpSpPr>
        <p:sp>
          <p:nvSpPr>
            <p:cNvPr id="71" name="Прямоугольник 70"/>
            <p:cNvSpPr/>
            <p:nvPr/>
          </p:nvSpPr>
          <p:spPr>
            <a:xfrm>
              <a:off x="252212" y="3029018"/>
              <a:ext cx="2700000" cy="504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/>
                <a:t>Цифровая </a:t>
              </a:r>
              <a:br>
                <a:rPr lang="ru-RU" sz="1600" b="1" dirty="0" smtClean="0"/>
              </a:br>
              <a:r>
                <a:rPr lang="ru-RU" sz="1600" b="1" dirty="0" smtClean="0"/>
                <a:t>экономика</a:t>
              </a:r>
              <a:endParaRPr lang="ru-RU" sz="1600" b="1" dirty="0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105968" y="2984314"/>
              <a:ext cx="612000" cy="612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73" name="Рисунок 72">
            <a:extLst>
              <a:ext uri="{FF2B5EF4-FFF2-40B4-BE49-F238E27FC236}">
                <a16:creationId xmlns="" xmlns:a16="http://schemas.microsoft.com/office/drawing/2014/main" id="{C343BF8E-8873-46CC-8A76-A1F25DA908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8922" y="1424595"/>
            <a:ext cx="298517" cy="406492"/>
          </a:xfrm>
          <a:prstGeom prst="rect">
            <a:avLst/>
          </a:prstGeom>
        </p:spPr>
      </p:pic>
      <p:sp>
        <p:nvSpPr>
          <p:cNvPr id="74" name="Овал 73"/>
          <p:cNvSpPr/>
          <p:nvPr/>
        </p:nvSpPr>
        <p:spPr>
          <a:xfrm>
            <a:off x="3121816" y="1988202"/>
            <a:ext cx="576000" cy="576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TextBox 75"/>
          <p:cNvSpPr txBox="1"/>
          <p:nvPr/>
        </p:nvSpPr>
        <p:spPr>
          <a:xfrm>
            <a:off x="3740829" y="1995352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пилотный город проекта «Умный город»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90" name="Google Shape;862;p43"/>
          <p:cNvGrpSpPr/>
          <p:nvPr/>
        </p:nvGrpSpPr>
        <p:grpSpPr>
          <a:xfrm>
            <a:off x="3290197" y="2113868"/>
            <a:ext cx="215966" cy="342399"/>
            <a:chOff x="6718575" y="2318625"/>
            <a:chExt cx="256950" cy="407375"/>
          </a:xfrm>
        </p:grpSpPr>
        <p:sp>
          <p:nvSpPr>
            <p:cNvPr id="91" name="Google Shape;863;p43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864;p43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865;p43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866;p43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867;p43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868;p43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869;p43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870;p4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6005829" y="1318554"/>
            <a:ext cx="2947420" cy="612000"/>
            <a:chOff x="112792" y="2984314"/>
            <a:chExt cx="2947420" cy="612000"/>
          </a:xfrm>
        </p:grpSpPr>
        <p:sp>
          <p:nvSpPr>
            <p:cNvPr id="51" name="Прямоугольник 50"/>
            <p:cNvSpPr/>
            <p:nvPr/>
          </p:nvSpPr>
          <p:spPr>
            <a:xfrm>
              <a:off x="252212" y="3042666"/>
              <a:ext cx="2808000" cy="50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/>
                <a:t>      Пермская городская</a:t>
              </a:r>
            </a:p>
            <a:p>
              <a:pPr algn="ctr"/>
              <a:r>
                <a:rPr lang="ru-RU" sz="1600" b="1" dirty="0" smtClean="0"/>
                <a:t>      агломерация</a:t>
              </a:r>
              <a:endParaRPr lang="ru-RU" sz="1600" b="1" dirty="0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112792" y="2984314"/>
              <a:ext cx="612000" cy="612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2" name="Овал 61"/>
          <p:cNvSpPr/>
          <p:nvPr/>
        </p:nvSpPr>
        <p:spPr>
          <a:xfrm>
            <a:off x="6044760" y="2022526"/>
            <a:ext cx="576000" cy="576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TextBox 77"/>
          <p:cNvSpPr txBox="1"/>
          <p:nvPr/>
        </p:nvSpPr>
        <p:spPr>
          <a:xfrm>
            <a:off x="6663773" y="2023855"/>
            <a:ext cx="2340000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НП Производительность труда и поддержка занятости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6046604" y="2900022"/>
            <a:ext cx="576000" cy="576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TextBox 79"/>
          <p:cNvSpPr txBox="1"/>
          <p:nvPr/>
        </p:nvSpPr>
        <p:spPr>
          <a:xfrm>
            <a:off x="6663773" y="3011974"/>
            <a:ext cx="2376000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НП Международная кооперация и экспорт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4" name="Овал 83"/>
          <p:cNvSpPr/>
          <p:nvPr/>
        </p:nvSpPr>
        <p:spPr>
          <a:xfrm>
            <a:off x="6037718" y="3712122"/>
            <a:ext cx="576000" cy="576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TextBox 84"/>
          <p:cNvSpPr txBox="1"/>
          <p:nvPr/>
        </p:nvSpPr>
        <p:spPr>
          <a:xfrm>
            <a:off x="6654887" y="3851287"/>
            <a:ext cx="241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НП Наука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2109" y="2014012"/>
            <a:ext cx="2961519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180975" indent="-180975">
              <a:spcAft>
                <a:spcPts val="300"/>
              </a:spcAft>
              <a:buFont typeface="Arial" panose="020B0604020202020204" pitchFamily="34" charset="0"/>
              <a:buChar char="•"/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88900" indent="-88900">
              <a:spcAft>
                <a:spcPts val="600"/>
              </a:spcAft>
            </a:pPr>
            <a:r>
              <a:rPr lang="ru-RU" sz="1200" dirty="0" smtClean="0"/>
              <a:t>увеличение </a:t>
            </a:r>
            <a:r>
              <a:rPr lang="ru-RU" sz="1200" dirty="0"/>
              <a:t>численности занятых 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в </a:t>
            </a:r>
            <a:r>
              <a:rPr lang="ru-RU" sz="1200" dirty="0"/>
              <a:t>сфере </a:t>
            </a:r>
            <a:r>
              <a:rPr lang="ru-RU" sz="1200" dirty="0" smtClean="0"/>
              <a:t>МСП, включая индивидуальных предпринимателей</a:t>
            </a:r>
            <a:endParaRPr lang="ru-RU" sz="1200" dirty="0"/>
          </a:p>
          <a:p>
            <a:pPr marL="88900" indent="-88900">
              <a:spcAft>
                <a:spcPts val="600"/>
              </a:spcAft>
            </a:pPr>
            <a:r>
              <a:rPr lang="ru-RU" sz="1200" dirty="0" smtClean="0"/>
              <a:t>обучение </a:t>
            </a:r>
            <a:r>
              <a:rPr lang="ru-RU" sz="1200" dirty="0"/>
              <a:t>основам ведения </a:t>
            </a:r>
            <a:r>
              <a:rPr lang="ru-RU" sz="1200" dirty="0" smtClean="0"/>
              <a:t>бизнеса </a:t>
            </a:r>
            <a:endParaRPr lang="ru-RU" sz="1200" dirty="0"/>
          </a:p>
          <a:p>
            <a:pPr marL="88900" indent="-88900">
              <a:spcAft>
                <a:spcPts val="600"/>
              </a:spcAft>
            </a:pPr>
            <a:r>
              <a:rPr lang="ru-RU" sz="1200" dirty="0" smtClean="0"/>
              <a:t>предоставление </a:t>
            </a:r>
            <a:r>
              <a:rPr lang="ru-RU" sz="1200" dirty="0"/>
              <a:t>на льготных условиях </a:t>
            </a:r>
            <a:r>
              <a:rPr lang="ru-RU" sz="1200" dirty="0" smtClean="0"/>
              <a:t>имущества </a:t>
            </a:r>
          </a:p>
          <a:p>
            <a:pPr marL="88900" indent="-88900">
              <a:spcAft>
                <a:spcPts val="600"/>
              </a:spcAft>
            </a:pPr>
            <a:r>
              <a:rPr lang="ru-RU" sz="1200" dirty="0" smtClean="0"/>
              <a:t>обеспечение льготного доступа субъектов МСП к производственным, путем создания в субъектах РФ промышленных парков, технопарков, </a:t>
            </a:r>
            <a:br>
              <a:rPr lang="ru-RU" sz="1200" dirty="0" smtClean="0"/>
            </a:br>
            <a:r>
              <a:rPr lang="ru-RU" sz="1200" dirty="0" smtClean="0"/>
              <a:t>с применением механизмов ГЧП</a:t>
            </a:r>
            <a:endParaRPr lang="ru-RU" sz="1200" dirty="0"/>
          </a:p>
        </p:txBody>
      </p:sp>
      <p:sp>
        <p:nvSpPr>
          <p:cNvPr id="63" name="TextBox 62"/>
          <p:cNvSpPr txBox="1"/>
          <p:nvPr/>
        </p:nvSpPr>
        <p:spPr>
          <a:xfrm>
            <a:off x="3121816" y="2556173"/>
            <a:ext cx="2961519" cy="2208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180975" indent="-180975">
              <a:spcAft>
                <a:spcPts val="300"/>
              </a:spcAft>
              <a:buFont typeface="Arial" panose="020B0604020202020204" pitchFamily="34" charset="0"/>
              <a:buChar char="•"/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88900" indent="-88900"/>
            <a:r>
              <a:rPr lang="ru-RU" sz="1200" dirty="0" smtClean="0"/>
              <a:t>Городское управление</a:t>
            </a:r>
          </a:p>
          <a:p>
            <a:pPr marL="88900" indent="-88900"/>
            <a:r>
              <a:rPr lang="ru-RU" sz="1200" dirty="0" smtClean="0"/>
              <a:t>Умное ЖКХ</a:t>
            </a:r>
          </a:p>
          <a:p>
            <a:pPr marL="88900" indent="-88900"/>
            <a:r>
              <a:rPr lang="ru-RU" sz="1200" dirty="0" smtClean="0"/>
              <a:t>Инновации для городской среды</a:t>
            </a:r>
          </a:p>
          <a:p>
            <a:pPr marL="88900" indent="-88900"/>
            <a:r>
              <a:rPr lang="ru-RU" sz="1200" dirty="0" smtClean="0"/>
              <a:t>Умный городской транспорт</a:t>
            </a:r>
          </a:p>
          <a:p>
            <a:pPr marL="88900" indent="-88900"/>
            <a:r>
              <a:rPr lang="ru-RU" sz="1200" dirty="0" smtClean="0"/>
              <a:t>Интеллектуальные системы общественной безопасности</a:t>
            </a:r>
          </a:p>
          <a:p>
            <a:pPr marL="88900" indent="-88900"/>
            <a:r>
              <a:rPr lang="ru-RU" sz="1200" dirty="0" smtClean="0"/>
              <a:t>Интеллектуальные системы экологической безопасности</a:t>
            </a:r>
          </a:p>
          <a:p>
            <a:pPr marL="88900" indent="-88900"/>
            <a:r>
              <a:rPr lang="ru-RU" sz="1200" dirty="0" smtClean="0"/>
              <a:t>Инфраструктура сетей связи</a:t>
            </a:r>
          </a:p>
          <a:p>
            <a:pPr marL="88900" indent="-88900"/>
            <a:r>
              <a:rPr lang="ru-RU" sz="1200" dirty="0" smtClean="0"/>
              <a:t>Туризм и сервис</a:t>
            </a:r>
            <a:endParaRPr lang="ru-RU" sz="1200" dirty="0"/>
          </a:p>
        </p:txBody>
      </p:sp>
      <p:grpSp>
        <p:nvGrpSpPr>
          <p:cNvPr id="75" name="Google Shape;897;p40"/>
          <p:cNvGrpSpPr/>
          <p:nvPr/>
        </p:nvGrpSpPr>
        <p:grpSpPr>
          <a:xfrm>
            <a:off x="6136163" y="1450156"/>
            <a:ext cx="351332" cy="313329"/>
            <a:chOff x="3927500" y="301425"/>
            <a:chExt cx="461550" cy="411625"/>
          </a:xfrm>
        </p:grpSpPr>
        <p:sp>
          <p:nvSpPr>
            <p:cNvPr id="86" name="Google Shape;898;p40"/>
            <p:cNvSpPr/>
            <p:nvPr/>
          </p:nvSpPr>
          <p:spPr>
            <a:xfrm>
              <a:off x="4080925" y="302050"/>
              <a:ext cx="154075" cy="411000"/>
            </a:xfrm>
            <a:custGeom>
              <a:avLst/>
              <a:gdLst/>
              <a:ahLst/>
              <a:cxnLst/>
              <a:rect l="l" t="t" r="r" b="b"/>
              <a:pathLst>
                <a:path w="6163" h="16440" fill="none" extrusionOk="0">
                  <a:moveTo>
                    <a:pt x="6162" y="3118"/>
                  </a:moveTo>
                  <a:lnTo>
                    <a:pt x="0" y="0"/>
                  </a:lnTo>
                  <a:lnTo>
                    <a:pt x="0" y="13322"/>
                  </a:lnTo>
                  <a:lnTo>
                    <a:pt x="6162" y="16440"/>
                  </a:lnTo>
                  <a:lnTo>
                    <a:pt x="6162" y="3118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99;p40"/>
            <p:cNvSpPr/>
            <p:nvPr/>
          </p:nvSpPr>
          <p:spPr>
            <a:xfrm>
              <a:off x="3927500" y="301425"/>
              <a:ext cx="153450" cy="406150"/>
            </a:xfrm>
            <a:custGeom>
              <a:avLst/>
              <a:gdLst/>
              <a:ahLst/>
              <a:cxnLst/>
              <a:rect l="l" t="t" r="r" b="b"/>
              <a:pathLst>
                <a:path w="6138" h="16246" fill="none" extrusionOk="0">
                  <a:moveTo>
                    <a:pt x="6137" y="1"/>
                  </a:moveTo>
                  <a:lnTo>
                    <a:pt x="536" y="2850"/>
                  </a:lnTo>
                  <a:lnTo>
                    <a:pt x="536" y="2850"/>
                  </a:lnTo>
                  <a:lnTo>
                    <a:pt x="414" y="2899"/>
                  </a:lnTo>
                  <a:lnTo>
                    <a:pt x="317" y="2997"/>
                  </a:lnTo>
                  <a:lnTo>
                    <a:pt x="219" y="3094"/>
                  </a:lnTo>
                  <a:lnTo>
                    <a:pt x="146" y="3216"/>
                  </a:lnTo>
                  <a:lnTo>
                    <a:pt x="73" y="3313"/>
                  </a:lnTo>
                  <a:lnTo>
                    <a:pt x="24" y="3435"/>
                  </a:lnTo>
                  <a:lnTo>
                    <a:pt x="0" y="3557"/>
                  </a:lnTo>
                  <a:lnTo>
                    <a:pt x="0" y="3679"/>
                  </a:lnTo>
                  <a:lnTo>
                    <a:pt x="0" y="15880"/>
                  </a:lnTo>
                  <a:lnTo>
                    <a:pt x="0" y="15880"/>
                  </a:lnTo>
                  <a:lnTo>
                    <a:pt x="0" y="16002"/>
                  </a:lnTo>
                  <a:lnTo>
                    <a:pt x="49" y="16075"/>
                  </a:lnTo>
                  <a:lnTo>
                    <a:pt x="97" y="16148"/>
                  </a:lnTo>
                  <a:lnTo>
                    <a:pt x="170" y="16197"/>
                  </a:lnTo>
                  <a:lnTo>
                    <a:pt x="244" y="16221"/>
                  </a:lnTo>
                  <a:lnTo>
                    <a:pt x="341" y="16246"/>
                  </a:lnTo>
                  <a:lnTo>
                    <a:pt x="463" y="16221"/>
                  </a:lnTo>
                  <a:lnTo>
                    <a:pt x="560" y="16173"/>
                  </a:lnTo>
                  <a:lnTo>
                    <a:pt x="6137" y="13323"/>
                  </a:lnTo>
                  <a:lnTo>
                    <a:pt x="6137" y="1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900;p40"/>
            <p:cNvSpPr/>
            <p:nvPr/>
          </p:nvSpPr>
          <p:spPr>
            <a:xfrm>
              <a:off x="4234975" y="306925"/>
              <a:ext cx="154075" cy="405525"/>
            </a:xfrm>
            <a:custGeom>
              <a:avLst/>
              <a:gdLst/>
              <a:ahLst/>
              <a:cxnLst/>
              <a:rect l="l" t="t" r="r" b="b"/>
              <a:pathLst>
                <a:path w="6163" h="16221" fill="none" extrusionOk="0">
                  <a:moveTo>
                    <a:pt x="5578" y="49"/>
                  </a:moveTo>
                  <a:lnTo>
                    <a:pt x="0" y="2898"/>
                  </a:lnTo>
                  <a:lnTo>
                    <a:pt x="0" y="16221"/>
                  </a:lnTo>
                  <a:lnTo>
                    <a:pt x="5626" y="13371"/>
                  </a:lnTo>
                  <a:lnTo>
                    <a:pt x="5626" y="13371"/>
                  </a:lnTo>
                  <a:lnTo>
                    <a:pt x="5724" y="13322"/>
                  </a:lnTo>
                  <a:lnTo>
                    <a:pt x="5845" y="13225"/>
                  </a:lnTo>
                  <a:lnTo>
                    <a:pt x="5918" y="13127"/>
                  </a:lnTo>
                  <a:lnTo>
                    <a:pt x="6016" y="13030"/>
                  </a:lnTo>
                  <a:lnTo>
                    <a:pt x="6065" y="12908"/>
                  </a:lnTo>
                  <a:lnTo>
                    <a:pt x="6113" y="12786"/>
                  </a:lnTo>
                  <a:lnTo>
                    <a:pt x="6138" y="12665"/>
                  </a:lnTo>
                  <a:lnTo>
                    <a:pt x="6162" y="12543"/>
                  </a:lnTo>
                  <a:lnTo>
                    <a:pt x="6162" y="341"/>
                  </a:lnTo>
                  <a:lnTo>
                    <a:pt x="6162" y="341"/>
                  </a:lnTo>
                  <a:lnTo>
                    <a:pt x="6138" y="219"/>
                  </a:lnTo>
                  <a:lnTo>
                    <a:pt x="6113" y="146"/>
                  </a:lnTo>
                  <a:lnTo>
                    <a:pt x="6065" y="73"/>
                  </a:lnTo>
                  <a:lnTo>
                    <a:pt x="5992" y="24"/>
                  </a:lnTo>
                  <a:lnTo>
                    <a:pt x="5894" y="0"/>
                  </a:lnTo>
                  <a:lnTo>
                    <a:pt x="5797" y="0"/>
                  </a:lnTo>
                  <a:lnTo>
                    <a:pt x="5699" y="0"/>
                  </a:lnTo>
                  <a:lnTo>
                    <a:pt x="5578" y="49"/>
                  </a:lnTo>
                  <a:lnTo>
                    <a:pt x="5578" y="49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01;p40"/>
            <p:cNvSpPr/>
            <p:nvPr/>
          </p:nvSpPr>
          <p:spPr>
            <a:xfrm>
              <a:off x="4295850" y="442075"/>
              <a:ext cx="46300" cy="26225"/>
            </a:xfrm>
            <a:custGeom>
              <a:avLst/>
              <a:gdLst/>
              <a:ahLst/>
              <a:cxnLst/>
              <a:rect l="l" t="t" r="r" b="b"/>
              <a:pathLst>
                <a:path w="1852" h="1049" fill="none" extrusionOk="0">
                  <a:moveTo>
                    <a:pt x="1" y="1"/>
                  </a:moveTo>
                  <a:lnTo>
                    <a:pt x="1852" y="1048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902;p40"/>
            <p:cNvSpPr/>
            <p:nvPr/>
          </p:nvSpPr>
          <p:spPr>
            <a:xfrm>
              <a:off x="4296475" y="415900"/>
              <a:ext cx="45075" cy="78575"/>
            </a:xfrm>
            <a:custGeom>
              <a:avLst/>
              <a:gdLst/>
              <a:ahLst/>
              <a:cxnLst/>
              <a:rect l="l" t="t" r="r" b="b"/>
              <a:pathLst>
                <a:path w="1803" h="3143" fill="none" extrusionOk="0">
                  <a:moveTo>
                    <a:pt x="1802" y="1"/>
                  </a:moveTo>
                  <a:lnTo>
                    <a:pt x="0" y="3142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903;p40"/>
            <p:cNvSpPr/>
            <p:nvPr/>
          </p:nvSpPr>
          <p:spPr>
            <a:xfrm>
              <a:off x="3968275" y="590050"/>
              <a:ext cx="25" cy="6100"/>
            </a:xfrm>
            <a:custGeom>
              <a:avLst/>
              <a:gdLst/>
              <a:ahLst/>
              <a:cxnLst/>
              <a:rect l="l" t="t" r="r" b="b"/>
              <a:pathLst>
                <a:path w="1" h="244" fill="none" extrusionOk="0">
                  <a:moveTo>
                    <a:pt x="1" y="244"/>
                  </a:moveTo>
                  <a:lnTo>
                    <a:pt x="1" y="244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904;p40"/>
            <p:cNvSpPr/>
            <p:nvPr/>
          </p:nvSpPr>
          <p:spPr>
            <a:xfrm>
              <a:off x="3970725" y="558375"/>
              <a:ext cx="1850" cy="12200"/>
            </a:xfrm>
            <a:custGeom>
              <a:avLst/>
              <a:gdLst/>
              <a:ahLst/>
              <a:cxnLst/>
              <a:rect l="l" t="t" r="r" b="b"/>
              <a:pathLst>
                <a:path w="74" h="488" fill="none" extrusionOk="0">
                  <a:moveTo>
                    <a:pt x="0" y="488"/>
                  </a:moveTo>
                  <a:lnTo>
                    <a:pt x="73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905;p40"/>
            <p:cNvSpPr/>
            <p:nvPr/>
          </p:nvSpPr>
          <p:spPr>
            <a:xfrm>
              <a:off x="3976200" y="527325"/>
              <a:ext cx="3675" cy="12200"/>
            </a:xfrm>
            <a:custGeom>
              <a:avLst/>
              <a:gdLst/>
              <a:ahLst/>
              <a:cxnLst/>
              <a:rect l="l" t="t" r="r" b="b"/>
              <a:pathLst>
                <a:path w="147" h="488" fill="none" extrusionOk="0">
                  <a:moveTo>
                    <a:pt x="0" y="488"/>
                  </a:moveTo>
                  <a:lnTo>
                    <a:pt x="98" y="147"/>
                  </a:lnTo>
                  <a:lnTo>
                    <a:pt x="147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906;p40"/>
            <p:cNvSpPr/>
            <p:nvPr/>
          </p:nvSpPr>
          <p:spPr>
            <a:xfrm>
              <a:off x="3985950" y="498100"/>
              <a:ext cx="4875" cy="10975"/>
            </a:xfrm>
            <a:custGeom>
              <a:avLst/>
              <a:gdLst/>
              <a:ahLst/>
              <a:cxnLst/>
              <a:rect l="l" t="t" r="r" b="b"/>
              <a:pathLst>
                <a:path w="195" h="439" fill="none" extrusionOk="0">
                  <a:moveTo>
                    <a:pt x="0" y="439"/>
                  </a:moveTo>
                  <a:lnTo>
                    <a:pt x="195" y="25"/>
                  </a:lnTo>
                  <a:lnTo>
                    <a:pt x="195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907;p40"/>
            <p:cNvSpPr/>
            <p:nvPr/>
          </p:nvSpPr>
          <p:spPr>
            <a:xfrm>
              <a:off x="4000550" y="471300"/>
              <a:ext cx="7325" cy="9775"/>
            </a:xfrm>
            <a:custGeom>
              <a:avLst/>
              <a:gdLst/>
              <a:ahLst/>
              <a:cxnLst/>
              <a:rect l="l" t="t" r="r" b="b"/>
              <a:pathLst>
                <a:path w="293" h="391" fill="none" extrusionOk="0">
                  <a:moveTo>
                    <a:pt x="1" y="391"/>
                  </a:moveTo>
                  <a:lnTo>
                    <a:pt x="74" y="269"/>
                  </a:lnTo>
                  <a:lnTo>
                    <a:pt x="293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908;p40"/>
            <p:cNvSpPr/>
            <p:nvPr/>
          </p:nvSpPr>
          <p:spPr>
            <a:xfrm>
              <a:off x="4021250" y="450600"/>
              <a:ext cx="10375" cy="6725"/>
            </a:xfrm>
            <a:custGeom>
              <a:avLst/>
              <a:gdLst/>
              <a:ahLst/>
              <a:cxnLst/>
              <a:rect l="l" t="t" r="r" b="b"/>
              <a:pathLst>
                <a:path w="415" h="269" fill="none" extrusionOk="0">
                  <a:moveTo>
                    <a:pt x="1" y="269"/>
                  </a:moveTo>
                  <a:lnTo>
                    <a:pt x="25" y="244"/>
                  </a:lnTo>
                  <a:lnTo>
                    <a:pt x="220" y="123"/>
                  </a:lnTo>
                  <a:lnTo>
                    <a:pt x="415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909;p40"/>
            <p:cNvSpPr/>
            <p:nvPr/>
          </p:nvSpPr>
          <p:spPr>
            <a:xfrm>
              <a:off x="4049250" y="440250"/>
              <a:ext cx="11600" cy="2475"/>
            </a:xfrm>
            <a:custGeom>
              <a:avLst/>
              <a:gdLst/>
              <a:ahLst/>
              <a:cxnLst/>
              <a:rect l="l" t="t" r="r" b="b"/>
              <a:pathLst>
                <a:path w="464" h="99" fill="none" extrusionOk="0">
                  <a:moveTo>
                    <a:pt x="1" y="98"/>
                  </a:moveTo>
                  <a:lnTo>
                    <a:pt x="220" y="50"/>
                  </a:lnTo>
                  <a:lnTo>
                    <a:pt x="464" y="1"/>
                  </a:lnTo>
                  <a:lnTo>
                    <a:pt x="464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910;p40"/>
            <p:cNvSpPr/>
            <p:nvPr/>
          </p:nvSpPr>
          <p:spPr>
            <a:xfrm>
              <a:off x="4080325" y="439650"/>
              <a:ext cx="12200" cy="1850"/>
            </a:xfrm>
            <a:custGeom>
              <a:avLst/>
              <a:gdLst/>
              <a:ahLst/>
              <a:cxnLst/>
              <a:rect l="l" t="t" r="r" b="b"/>
              <a:pathLst>
                <a:path w="488" h="74" fill="none" extrusionOk="0">
                  <a:moveTo>
                    <a:pt x="0" y="0"/>
                  </a:moveTo>
                  <a:lnTo>
                    <a:pt x="146" y="0"/>
                  </a:lnTo>
                  <a:lnTo>
                    <a:pt x="463" y="74"/>
                  </a:lnTo>
                  <a:lnTo>
                    <a:pt x="487" y="74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911;p40"/>
            <p:cNvSpPr/>
            <p:nvPr/>
          </p:nvSpPr>
          <p:spPr>
            <a:xfrm>
              <a:off x="4110150" y="450000"/>
              <a:ext cx="9150" cy="7950"/>
            </a:xfrm>
            <a:custGeom>
              <a:avLst/>
              <a:gdLst/>
              <a:ahLst/>
              <a:cxnLst/>
              <a:rect l="l" t="t" r="r" b="b"/>
              <a:pathLst>
                <a:path w="366" h="318" fill="none" extrusionOk="0">
                  <a:moveTo>
                    <a:pt x="0" y="1"/>
                  </a:moveTo>
                  <a:lnTo>
                    <a:pt x="98" y="74"/>
                  </a:lnTo>
                  <a:lnTo>
                    <a:pt x="317" y="268"/>
                  </a:lnTo>
                  <a:lnTo>
                    <a:pt x="366" y="31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912;p40"/>
            <p:cNvSpPr/>
            <p:nvPr/>
          </p:nvSpPr>
          <p:spPr>
            <a:xfrm>
              <a:off x="4130250" y="473750"/>
              <a:ext cx="4900" cy="10975"/>
            </a:xfrm>
            <a:custGeom>
              <a:avLst/>
              <a:gdLst/>
              <a:ahLst/>
              <a:cxnLst/>
              <a:rect l="l" t="t" r="r" b="b"/>
              <a:pathLst>
                <a:path w="196" h="439" fill="none" extrusionOk="0">
                  <a:moveTo>
                    <a:pt x="0" y="0"/>
                  </a:moveTo>
                  <a:lnTo>
                    <a:pt x="25" y="73"/>
                  </a:lnTo>
                  <a:lnTo>
                    <a:pt x="171" y="366"/>
                  </a:lnTo>
                  <a:lnTo>
                    <a:pt x="195" y="439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913;p40"/>
            <p:cNvSpPr/>
            <p:nvPr/>
          </p:nvSpPr>
          <p:spPr>
            <a:xfrm>
              <a:off x="4141800" y="502975"/>
              <a:ext cx="3700" cy="11600"/>
            </a:xfrm>
            <a:custGeom>
              <a:avLst/>
              <a:gdLst/>
              <a:ahLst/>
              <a:cxnLst/>
              <a:rect l="l" t="t" r="r" b="b"/>
              <a:pathLst>
                <a:path w="148" h="464" fill="none" extrusionOk="0">
                  <a:moveTo>
                    <a:pt x="1" y="0"/>
                  </a:moveTo>
                  <a:lnTo>
                    <a:pt x="147" y="463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914;p40"/>
            <p:cNvSpPr/>
            <p:nvPr/>
          </p:nvSpPr>
          <p:spPr>
            <a:xfrm>
              <a:off x="4150950" y="533425"/>
              <a:ext cx="3675" cy="11575"/>
            </a:xfrm>
            <a:custGeom>
              <a:avLst/>
              <a:gdLst/>
              <a:ahLst/>
              <a:cxnLst/>
              <a:rect l="l" t="t" r="r" b="b"/>
              <a:pathLst>
                <a:path w="147" h="463" fill="none" extrusionOk="0">
                  <a:moveTo>
                    <a:pt x="0" y="0"/>
                  </a:moveTo>
                  <a:lnTo>
                    <a:pt x="146" y="463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915;p40"/>
            <p:cNvSpPr/>
            <p:nvPr/>
          </p:nvSpPr>
          <p:spPr>
            <a:xfrm>
              <a:off x="4160675" y="563850"/>
              <a:ext cx="4900" cy="11000"/>
            </a:xfrm>
            <a:custGeom>
              <a:avLst/>
              <a:gdLst/>
              <a:ahLst/>
              <a:cxnLst/>
              <a:rect l="l" t="t" r="r" b="b"/>
              <a:pathLst>
                <a:path w="196" h="440" fill="none" extrusionOk="0">
                  <a:moveTo>
                    <a:pt x="1" y="1"/>
                  </a:moveTo>
                  <a:lnTo>
                    <a:pt x="50" y="123"/>
                  </a:lnTo>
                  <a:lnTo>
                    <a:pt x="196" y="415"/>
                  </a:lnTo>
                  <a:lnTo>
                    <a:pt x="196" y="439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916;p40"/>
            <p:cNvSpPr/>
            <p:nvPr/>
          </p:nvSpPr>
          <p:spPr>
            <a:xfrm>
              <a:off x="4175300" y="591875"/>
              <a:ext cx="7325" cy="9150"/>
            </a:xfrm>
            <a:custGeom>
              <a:avLst/>
              <a:gdLst/>
              <a:ahLst/>
              <a:cxnLst/>
              <a:rect l="l" t="t" r="r" b="b"/>
              <a:pathLst>
                <a:path w="293" h="366" fill="none" extrusionOk="0">
                  <a:moveTo>
                    <a:pt x="0" y="0"/>
                  </a:moveTo>
                  <a:lnTo>
                    <a:pt x="98" y="146"/>
                  </a:lnTo>
                  <a:lnTo>
                    <a:pt x="293" y="366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917;p40"/>
            <p:cNvSpPr/>
            <p:nvPr/>
          </p:nvSpPr>
          <p:spPr>
            <a:xfrm>
              <a:off x="4198425" y="613175"/>
              <a:ext cx="11000" cy="4900"/>
            </a:xfrm>
            <a:custGeom>
              <a:avLst/>
              <a:gdLst/>
              <a:ahLst/>
              <a:cxnLst/>
              <a:rect l="l" t="t" r="r" b="b"/>
              <a:pathLst>
                <a:path w="440" h="196" fill="none" extrusionOk="0">
                  <a:moveTo>
                    <a:pt x="1" y="1"/>
                  </a:moveTo>
                  <a:lnTo>
                    <a:pt x="171" y="98"/>
                  </a:lnTo>
                  <a:lnTo>
                    <a:pt x="439" y="195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918;p40"/>
            <p:cNvSpPr/>
            <p:nvPr/>
          </p:nvSpPr>
          <p:spPr>
            <a:xfrm>
              <a:off x="4228275" y="621100"/>
              <a:ext cx="12200" cy="625"/>
            </a:xfrm>
            <a:custGeom>
              <a:avLst/>
              <a:gdLst/>
              <a:ahLst/>
              <a:cxnLst/>
              <a:rect l="l" t="t" r="r" b="b"/>
              <a:pathLst>
                <a:path w="488" h="25" fill="none" extrusionOk="0">
                  <a:moveTo>
                    <a:pt x="0" y="0"/>
                  </a:moveTo>
                  <a:lnTo>
                    <a:pt x="49" y="25"/>
                  </a:lnTo>
                  <a:lnTo>
                    <a:pt x="487" y="0"/>
                  </a:lnTo>
                  <a:lnTo>
                    <a:pt x="48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919;p40"/>
            <p:cNvSpPr/>
            <p:nvPr/>
          </p:nvSpPr>
          <p:spPr>
            <a:xfrm>
              <a:off x="4259925" y="616225"/>
              <a:ext cx="11600" cy="3075"/>
            </a:xfrm>
            <a:custGeom>
              <a:avLst/>
              <a:gdLst/>
              <a:ahLst/>
              <a:cxnLst/>
              <a:rect l="l" t="t" r="r" b="b"/>
              <a:pathLst>
                <a:path w="464" h="123" fill="none" extrusionOk="0">
                  <a:moveTo>
                    <a:pt x="1" y="122"/>
                  </a:moveTo>
                  <a:lnTo>
                    <a:pt x="196" y="73"/>
                  </a:lnTo>
                  <a:lnTo>
                    <a:pt x="464" y="0"/>
                  </a:lnTo>
                  <a:lnTo>
                    <a:pt x="46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920;p40"/>
            <p:cNvSpPr/>
            <p:nvPr/>
          </p:nvSpPr>
          <p:spPr>
            <a:xfrm>
              <a:off x="4289775" y="602225"/>
              <a:ext cx="10375" cy="6725"/>
            </a:xfrm>
            <a:custGeom>
              <a:avLst/>
              <a:gdLst/>
              <a:ahLst/>
              <a:cxnLst/>
              <a:rect l="l" t="t" r="r" b="b"/>
              <a:pathLst>
                <a:path w="415" h="269" fill="none" extrusionOk="0">
                  <a:moveTo>
                    <a:pt x="0" y="268"/>
                  </a:moveTo>
                  <a:lnTo>
                    <a:pt x="195" y="146"/>
                  </a:lnTo>
                  <a:lnTo>
                    <a:pt x="390" y="0"/>
                  </a:lnTo>
                  <a:lnTo>
                    <a:pt x="41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921;p40"/>
            <p:cNvSpPr/>
            <p:nvPr/>
          </p:nvSpPr>
          <p:spPr>
            <a:xfrm>
              <a:off x="4313525" y="577875"/>
              <a:ext cx="6100" cy="10375"/>
            </a:xfrm>
            <a:custGeom>
              <a:avLst/>
              <a:gdLst/>
              <a:ahLst/>
              <a:cxnLst/>
              <a:rect l="l" t="t" r="r" b="b"/>
              <a:pathLst>
                <a:path w="244" h="415" fill="none" extrusionOk="0">
                  <a:moveTo>
                    <a:pt x="0" y="414"/>
                  </a:moveTo>
                  <a:lnTo>
                    <a:pt x="24" y="365"/>
                  </a:lnTo>
                  <a:lnTo>
                    <a:pt x="146" y="195"/>
                  </a:lnTo>
                  <a:lnTo>
                    <a:pt x="24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922;p40"/>
            <p:cNvSpPr/>
            <p:nvPr/>
          </p:nvSpPr>
          <p:spPr>
            <a:xfrm>
              <a:off x="4326300" y="547425"/>
              <a:ext cx="2450" cy="12200"/>
            </a:xfrm>
            <a:custGeom>
              <a:avLst/>
              <a:gdLst/>
              <a:ahLst/>
              <a:cxnLst/>
              <a:rect l="l" t="t" r="r" b="b"/>
              <a:pathLst>
                <a:path w="98" h="488" fill="none" extrusionOk="0">
                  <a:moveTo>
                    <a:pt x="0" y="487"/>
                  </a:moveTo>
                  <a:lnTo>
                    <a:pt x="49" y="293"/>
                  </a:lnTo>
                  <a:lnTo>
                    <a:pt x="9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923;p40"/>
            <p:cNvSpPr/>
            <p:nvPr/>
          </p:nvSpPr>
          <p:spPr>
            <a:xfrm>
              <a:off x="4329350" y="515750"/>
              <a:ext cx="625" cy="12200"/>
            </a:xfrm>
            <a:custGeom>
              <a:avLst/>
              <a:gdLst/>
              <a:ahLst/>
              <a:cxnLst/>
              <a:rect l="l" t="t" r="r" b="b"/>
              <a:pathLst>
                <a:path w="25" h="488" fill="none" extrusionOk="0">
                  <a:moveTo>
                    <a:pt x="25" y="488"/>
                  </a:moveTo>
                  <a:lnTo>
                    <a:pt x="25" y="464"/>
                  </a:lnTo>
                  <a:lnTo>
                    <a:pt x="25" y="123"/>
                  </a:ln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924;p40"/>
            <p:cNvSpPr/>
            <p:nvPr/>
          </p:nvSpPr>
          <p:spPr>
            <a:xfrm>
              <a:off x="4325075" y="488975"/>
              <a:ext cx="1250" cy="6100"/>
            </a:xfrm>
            <a:custGeom>
              <a:avLst/>
              <a:gdLst/>
              <a:ahLst/>
              <a:cxnLst/>
              <a:rect l="l" t="t" r="r" b="b"/>
              <a:pathLst>
                <a:path w="50" h="244" fill="none" extrusionOk="0">
                  <a:moveTo>
                    <a:pt x="49" y="244"/>
                  </a:moveTo>
                  <a:lnTo>
                    <a:pt x="49" y="244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" name="Google Shape;815;p40"/>
          <p:cNvGrpSpPr/>
          <p:nvPr/>
        </p:nvGrpSpPr>
        <p:grpSpPr>
          <a:xfrm>
            <a:off x="6152852" y="2189086"/>
            <a:ext cx="334643" cy="242880"/>
            <a:chOff x="4604550" y="3714775"/>
            <a:chExt cx="439625" cy="319075"/>
          </a:xfrm>
        </p:grpSpPr>
        <p:sp>
          <p:nvSpPr>
            <p:cNvPr id="124" name="Google Shape;816;p40"/>
            <p:cNvSpPr/>
            <p:nvPr/>
          </p:nvSpPr>
          <p:spPr>
            <a:xfrm>
              <a:off x="4604550" y="3714775"/>
              <a:ext cx="439625" cy="319075"/>
            </a:xfrm>
            <a:custGeom>
              <a:avLst/>
              <a:gdLst/>
              <a:ahLst/>
              <a:cxnLst/>
              <a:rect l="l" t="t" r="r" b="b"/>
              <a:pathLst>
                <a:path w="17585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817;p40"/>
            <p:cNvSpPr/>
            <p:nvPr/>
          </p:nvSpPr>
          <p:spPr>
            <a:xfrm>
              <a:off x="4647175" y="3761675"/>
              <a:ext cx="354400" cy="213725"/>
            </a:xfrm>
            <a:custGeom>
              <a:avLst/>
              <a:gdLst/>
              <a:ahLst/>
              <a:cxnLst/>
              <a:rect l="l" t="t" r="r" b="b"/>
              <a:pathLst>
                <a:path w="14176" h="8549" fill="none" extrusionOk="0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" name="Google Shape;801;p40"/>
          <p:cNvGrpSpPr/>
          <p:nvPr/>
        </p:nvGrpSpPr>
        <p:grpSpPr>
          <a:xfrm>
            <a:off x="6176030" y="3054070"/>
            <a:ext cx="326307" cy="267903"/>
            <a:chOff x="2599525" y="3688600"/>
            <a:chExt cx="428675" cy="351950"/>
          </a:xfrm>
        </p:grpSpPr>
        <p:sp>
          <p:nvSpPr>
            <p:cNvPr id="127" name="Google Shape;802;p40"/>
            <p:cNvSpPr/>
            <p:nvPr/>
          </p:nvSpPr>
          <p:spPr>
            <a:xfrm>
              <a:off x="2599525" y="3688600"/>
              <a:ext cx="428675" cy="168675"/>
            </a:xfrm>
            <a:custGeom>
              <a:avLst/>
              <a:gdLst/>
              <a:ahLst/>
              <a:cxnLst/>
              <a:rect l="l" t="t" r="r" b="b"/>
              <a:pathLst>
                <a:path w="17147" h="6747" fill="none" extrusionOk="0">
                  <a:moveTo>
                    <a:pt x="16660" y="1876"/>
                  </a:moveTo>
                  <a:lnTo>
                    <a:pt x="11594" y="1876"/>
                  </a:lnTo>
                  <a:lnTo>
                    <a:pt x="11594" y="1462"/>
                  </a:lnTo>
                  <a:lnTo>
                    <a:pt x="11594" y="1462"/>
                  </a:lnTo>
                  <a:lnTo>
                    <a:pt x="11594" y="1316"/>
                  </a:lnTo>
                  <a:lnTo>
                    <a:pt x="11569" y="1170"/>
                  </a:lnTo>
                  <a:lnTo>
                    <a:pt x="11472" y="902"/>
                  </a:lnTo>
                  <a:lnTo>
                    <a:pt x="11350" y="658"/>
                  </a:lnTo>
                  <a:lnTo>
                    <a:pt x="11155" y="439"/>
                  </a:lnTo>
                  <a:lnTo>
                    <a:pt x="10961" y="268"/>
                  </a:lnTo>
                  <a:lnTo>
                    <a:pt x="10693" y="122"/>
                  </a:lnTo>
                  <a:lnTo>
                    <a:pt x="10425" y="49"/>
                  </a:lnTo>
                  <a:lnTo>
                    <a:pt x="10279" y="25"/>
                  </a:lnTo>
                  <a:lnTo>
                    <a:pt x="10133" y="1"/>
                  </a:lnTo>
                  <a:lnTo>
                    <a:pt x="7015" y="1"/>
                  </a:lnTo>
                  <a:lnTo>
                    <a:pt x="7015" y="1"/>
                  </a:lnTo>
                  <a:lnTo>
                    <a:pt x="6869" y="25"/>
                  </a:lnTo>
                  <a:lnTo>
                    <a:pt x="6723" y="49"/>
                  </a:lnTo>
                  <a:lnTo>
                    <a:pt x="6455" y="122"/>
                  </a:lnTo>
                  <a:lnTo>
                    <a:pt x="6187" y="268"/>
                  </a:lnTo>
                  <a:lnTo>
                    <a:pt x="5992" y="439"/>
                  </a:lnTo>
                  <a:lnTo>
                    <a:pt x="5797" y="658"/>
                  </a:lnTo>
                  <a:lnTo>
                    <a:pt x="5676" y="902"/>
                  </a:lnTo>
                  <a:lnTo>
                    <a:pt x="5578" y="1170"/>
                  </a:lnTo>
                  <a:lnTo>
                    <a:pt x="5554" y="1316"/>
                  </a:lnTo>
                  <a:lnTo>
                    <a:pt x="5554" y="1462"/>
                  </a:lnTo>
                  <a:lnTo>
                    <a:pt x="5554" y="1876"/>
                  </a:lnTo>
                  <a:lnTo>
                    <a:pt x="488" y="1876"/>
                  </a:lnTo>
                  <a:lnTo>
                    <a:pt x="488" y="1876"/>
                  </a:lnTo>
                  <a:lnTo>
                    <a:pt x="391" y="1876"/>
                  </a:lnTo>
                  <a:lnTo>
                    <a:pt x="293" y="1900"/>
                  </a:lnTo>
                  <a:lnTo>
                    <a:pt x="220" y="1949"/>
                  </a:lnTo>
                  <a:lnTo>
                    <a:pt x="147" y="2022"/>
                  </a:lnTo>
                  <a:lnTo>
                    <a:pt x="74" y="2071"/>
                  </a:lnTo>
                  <a:lnTo>
                    <a:pt x="50" y="2168"/>
                  </a:lnTo>
                  <a:lnTo>
                    <a:pt x="1" y="2266"/>
                  </a:lnTo>
                  <a:lnTo>
                    <a:pt x="1" y="2363"/>
                  </a:lnTo>
                  <a:lnTo>
                    <a:pt x="1" y="5773"/>
                  </a:lnTo>
                  <a:lnTo>
                    <a:pt x="1" y="5773"/>
                  </a:lnTo>
                  <a:lnTo>
                    <a:pt x="25" y="5967"/>
                  </a:lnTo>
                  <a:lnTo>
                    <a:pt x="74" y="6138"/>
                  </a:lnTo>
                  <a:lnTo>
                    <a:pt x="171" y="6308"/>
                  </a:lnTo>
                  <a:lnTo>
                    <a:pt x="293" y="6455"/>
                  </a:lnTo>
                  <a:lnTo>
                    <a:pt x="439" y="6576"/>
                  </a:lnTo>
                  <a:lnTo>
                    <a:pt x="585" y="6674"/>
                  </a:lnTo>
                  <a:lnTo>
                    <a:pt x="780" y="6722"/>
                  </a:lnTo>
                  <a:lnTo>
                    <a:pt x="975" y="6747"/>
                  </a:lnTo>
                  <a:lnTo>
                    <a:pt x="7721" y="6747"/>
                  </a:lnTo>
                  <a:lnTo>
                    <a:pt x="7721" y="6138"/>
                  </a:lnTo>
                  <a:lnTo>
                    <a:pt x="7721" y="6138"/>
                  </a:lnTo>
                  <a:lnTo>
                    <a:pt x="7746" y="6041"/>
                  </a:lnTo>
                  <a:lnTo>
                    <a:pt x="7770" y="5967"/>
                  </a:lnTo>
                  <a:lnTo>
                    <a:pt x="7819" y="5870"/>
                  </a:lnTo>
                  <a:lnTo>
                    <a:pt x="7868" y="5797"/>
                  </a:lnTo>
                  <a:lnTo>
                    <a:pt x="7941" y="5748"/>
                  </a:lnTo>
                  <a:lnTo>
                    <a:pt x="8038" y="5700"/>
                  </a:lnTo>
                  <a:lnTo>
                    <a:pt x="8111" y="5675"/>
                  </a:lnTo>
                  <a:lnTo>
                    <a:pt x="8209" y="5651"/>
                  </a:lnTo>
                  <a:lnTo>
                    <a:pt x="8939" y="5651"/>
                  </a:lnTo>
                  <a:lnTo>
                    <a:pt x="8939" y="5651"/>
                  </a:lnTo>
                  <a:lnTo>
                    <a:pt x="9037" y="5675"/>
                  </a:lnTo>
                  <a:lnTo>
                    <a:pt x="9110" y="5700"/>
                  </a:lnTo>
                  <a:lnTo>
                    <a:pt x="9207" y="5748"/>
                  </a:lnTo>
                  <a:lnTo>
                    <a:pt x="9280" y="5797"/>
                  </a:lnTo>
                  <a:lnTo>
                    <a:pt x="9329" y="5870"/>
                  </a:lnTo>
                  <a:lnTo>
                    <a:pt x="9378" y="5967"/>
                  </a:lnTo>
                  <a:lnTo>
                    <a:pt x="9402" y="6041"/>
                  </a:lnTo>
                  <a:lnTo>
                    <a:pt x="9426" y="6138"/>
                  </a:lnTo>
                  <a:lnTo>
                    <a:pt x="9426" y="6747"/>
                  </a:lnTo>
                  <a:lnTo>
                    <a:pt x="16173" y="6747"/>
                  </a:lnTo>
                  <a:lnTo>
                    <a:pt x="16173" y="6747"/>
                  </a:lnTo>
                  <a:lnTo>
                    <a:pt x="16367" y="6722"/>
                  </a:lnTo>
                  <a:lnTo>
                    <a:pt x="16562" y="6674"/>
                  </a:lnTo>
                  <a:lnTo>
                    <a:pt x="16708" y="6576"/>
                  </a:lnTo>
                  <a:lnTo>
                    <a:pt x="16855" y="6455"/>
                  </a:lnTo>
                  <a:lnTo>
                    <a:pt x="16976" y="6308"/>
                  </a:lnTo>
                  <a:lnTo>
                    <a:pt x="17074" y="6138"/>
                  </a:lnTo>
                  <a:lnTo>
                    <a:pt x="17122" y="5967"/>
                  </a:lnTo>
                  <a:lnTo>
                    <a:pt x="17147" y="5773"/>
                  </a:lnTo>
                  <a:lnTo>
                    <a:pt x="17147" y="2363"/>
                  </a:lnTo>
                  <a:lnTo>
                    <a:pt x="17147" y="2363"/>
                  </a:lnTo>
                  <a:lnTo>
                    <a:pt x="17147" y="2266"/>
                  </a:lnTo>
                  <a:lnTo>
                    <a:pt x="17098" y="2168"/>
                  </a:lnTo>
                  <a:lnTo>
                    <a:pt x="17074" y="2071"/>
                  </a:lnTo>
                  <a:lnTo>
                    <a:pt x="17001" y="2022"/>
                  </a:lnTo>
                  <a:lnTo>
                    <a:pt x="16928" y="1949"/>
                  </a:lnTo>
                  <a:lnTo>
                    <a:pt x="16855" y="1900"/>
                  </a:lnTo>
                  <a:lnTo>
                    <a:pt x="16757" y="1876"/>
                  </a:lnTo>
                  <a:lnTo>
                    <a:pt x="16660" y="1876"/>
                  </a:lnTo>
                  <a:lnTo>
                    <a:pt x="16660" y="1876"/>
                  </a:lnTo>
                  <a:close/>
                  <a:moveTo>
                    <a:pt x="10620" y="1876"/>
                  </a:moveTo>
                  <a:lnTo>
                    <a:pt x="6528" y="1876"/>
                  </a:lnTo>
                  <a:lnTo>
                    <a:pt x="6528" y="1462"/>
                  </a:lnTo>
                  <a:lnTo>
                    <a:pt x="6528" y="1462"/>
                  </a:lnTo>
                  <a:lnTo>
                    <a:pt x="6528" y="1364"/>
                  </a:lnTo>
                  <a:lnTo>
                    <a:pt x="6577" y="1291"/>
                  </a:lnTo>
                  <a:lnTo>
                    <a:pt x="6601" y="1194"/>
                  </a:lnTo>
                  <a:lnTo>
                    <a:pt x="6674" y="1121"/>
                  </a:lnTo>
                  <a:lnTo>
                    <a:pt x="6747" y="1072"/>
                  </a:lnTo>
                  <a:lnTo>
                    <a:pt x="6820" y="1023"/>
                  </a:lnTo>
                  <a:lnTo>
                    <a:pt x="6918" y="999"/>
                  </a:lnTo>
                  <a:lnTo>
                    <a:pt x="7015" y="975"/>
                  </a:lnTo>
                  <a:lnTo>
                    <a:pt x="10133" y="975"/>
                  </a:lnTo>
                  <a:lnTo>
                    <a:pt x="10133" y="975"/>
                  </a:lnTo>
                  <a:lnTo>
                    <a:pt x="10230" y="999"/>
                  </a:lnTo>
                  <a:lnTo>
                    <a:pt x="10327" y="1023"/>
                  </a:lnTo>
                  <a:lnTo>
                    <a:pt x="10400" y="1072"/>
                  </a:lnTo>
                  <a:lnTo>
                    <a:pt x="10474" y="1121"/>
                  </a:lnTo>
                  <a:lnTo>
                    <a:pt x="10547" y="1194"/>
                  </a:lnTo>
                  <a:lnTo>
                    <a:pt x="10571" y="1291"/>
                  </a:lnTo>
                  <a:lnTo>
                    <a:pt x="10620" y="1364"/>
                  </a:lnTo>
                  <a:lnTo>
                    <a:pt x="10620" y="1462"/>
                  </a:lnTo>
                  <a:lnTo>
                    <a:pt x="10620" y="1876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03;p40"/>
            <p:cNvSpPr/>
            <p:nvPr/>
          </p:nvSpPr>
          <p:spPr>
            <a:xfrm>
              <a:off x="2792550" y="3862125"/>
              <a:ext cx="42650" cy="23775"/>
            </a:xfrm>
            <a:custGeom>
              <a:avLst/>
              <a:gdLst/>
              <a:ahLst/>
              <a:cxnLst/>
              <a:rect l="l" t="t" r="r" b="b"/>
              <a:pathLst>
                <a:path w="1706" h="951" fill="none" extrusionOk="0">
                  <a:moveTo>
                    <a:pt x="1705" y="1"/>
                  </a:moveTo>
                  <a:lnTo>
                    <a:pt x="1705" y="463"/>
                  </a:lnTo>
                  <a:lnTo>
                    <a:pt x="1705" y="463"/>
                  </a:lnTo>
                  <a:lnTo>
                    <a:pt x="1681" y="561"/>
                  </a:lnTo>
                  <a:lnTo>
                    <a:pt x="1657" y="658"/>
                  </a:lnTo>
                  <a:lnTo>
                    <a:pt x="1608" y="756"/>
                  </a:lnTo>
                  <a:lnTo>
                    <a:pt x="1559" y="804"/>
                  </a:lnTo>
                  <a:lnTo>
                    <a:pt x="1486" y="877"/>
                  </a:lnTo>
                  <a:lnTo>
                    <a:pt x="1389" y="926"/>
                  </a:lnTo>
                  <a:lnTo>
                    <a:pt x="1316" y="951"/>
                  </a:lnTo>
                  <a:lnTo>
                    <a:pt x="1218" y="951"/>
                  </a:lnTo>
                  <a:lnTo>
                    <a:pt x="488" y="951"/>
                  </a:lnTo>
                  <a:lnTo>
                    <a:pt x="488" y="951"/>
                  </a:lnTo>
                  <a:lnTo>
                    <a:pt x="390" y="951"/>
                  </a:lnTo>
                  <a:lnTo>
                    <a:pt x="317" y="926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56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0" y="463"/>
                  </a:ln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04;p40"/>
            <p:cNvSpPr/>
            <p:nvPr/>
          </p:nvSpPr>
          <p:spPr>
            <a:xfrm>
              <a:off x="2599525" y="3852375"/>
              <a:ext cx="428675" cy="188175"/>
            </a:xfrm>
            <a:custGeom>
              <a:avLst/>
              <a:gdLst/>
              <a:ahLst/>
              <a:cxnLst/>
              <a:rect l="l" t="t" r="r" b="b"/>
              <a:pathLst>
                <a:path w="17147" h="7527" fill="none" extrusionOk="0">
                  <a:moveTo>
                    <a:pt x="1" y="1"/>
                  </a:moveTo>
                  <a:lnTo>
                    <a:pt x="1" y="7040"/>
                  </a:lnTo>
                  <a:lnTo>
                    <a:pt x="1" y="7040"/>
                  </a:lnTo>
                  <a:lnTo>
                    <a:pt x="1" y="7137"/>
                  </a:lnTo>
                  <a:lnTo>
                    <a:pt x="50" y="7210"/>
                  </a:lnTo>
                  <a:lnTo>
                    <a:pt x="74" y="7307"/>
                  </a:lnTo>
                  <a:lnTo>
                    <a:pt x="147" y="7381"/>
                  </a:lnTo>
                  <a:lnTo>
                    <a:pt x="220" y="7429"/>
                  </a:lnTo>
                  <a:lnTo>
                    <a:pt x="293" y="7478"/>
                  </a:lnTo>
                  <a:lnTo>
                    <a:pt x="391" y="7502"/>
                  </a:lnTo>
                  <a:lnTo>
                    <a:pt x="488" y="7527"/>
                  </a:lnTo>
                  <a:lnTo>
                    <a:pt x="16660" y="7527"/>
                  </a:lnTo>
                  <a:lnTo>
                    <a:pt x="16660" y="7527"/>
                  </a:lnTo>
                  <a:lnTo>
                    <a:pt x="16757" y="7502"/>
                  </a:lnTo>
                  <a:lnTo>
                    <a:pt x="16855" y="7478"/>
                  </a:lnTo>
                  <a:lnTo>
                    <a:pt x="16928" y="7429"/>
                  </a:lnTo>
                  <a:lnTo>
                    <a:pt x="17001" y="7381"/>
                  </a:lnTo>
                  <a:lnTo>
                    <a:pt x="17074" y="7307"/>
                  </a:lnTo>
                  <a:lnTo>
                    <a:pt x="17098" y="7210"/>
                  </a:lnTo>
                  <a:lnTo>
                    <a:pt x="17147" y="7137"/>
                  </a:lnTo>
                  <a:lnTo>
                    <a:pt x="17147" y="7040"/>
                  </a:lnTo>
                  <a:lnTo>
                    <a:pt x="17147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" name="Google Shape;719;p40"/>
          <p:cNvGrpSpPr/>
          <p:nvPr/>
        </p:nvGrpSpPr>
        <p:grpSpPr>
          <a:xfrm>
            <a:off x="6174631" y="3851287"/>
            <a:ext cx="275326" cy="295707"/>
            <a:chOff x="616425" y="2329600"/>
            <a:chExt cx="361700" cy="388475"/>
          </a:xfrm>
        </p:grpSpPr>
        <p:sp>
          <p:nvSpPr>
            <p:cNvPr id="131" name="Google Shape;720;p40"/>
            <p:cNvSpPr/>
            <p:nvPr/>
          </p:nvSpPr>
          <p:spPr>
            <a:xfrm>
              <a:off x="616425" y="2329600"/>
              <a:ext cx="361700" cy="388475"/>
            </a:xfrm>
            <a:custGeom>
              <a:avLst/>
              <a:gdLst/>
              <a:ahLst/>
              <a:cxnLst/>
              <a:rect l="l" t="t" r="r" b="b"/>
              <a:pathLst>
                <a:path w="14468" h="15539" fill="none" extrusionOk="0">
                  <a:moveTo>
                    <a:pt x="14273" y="13030"/>
                  </a:moveTo>
                  <a:lnTo>
                    <a:pt x="9621" y="6479"/>
                  </a:lnTo>
                  <a:lnTo>
                    <a:pt x="9621" y="2338"/>
                  </a:lnTo>
                  <a:lnTo>
                    <a:pt x="10303" y="1656"/>
                  </a:lnTo>
                  <a:lnTo>
                    <a:pt x="10303" y="1656"/>
                  </a:lnTo>
                  <a:lnTo>
                    <a:pt x="10400" y="1559"/>
                  </a:lnTo>
                  <a:lnTo>
                    <a:pt x="10474" y="1437"/>
                  </a:lnTo>
                  <a:lnTo>
                    <a:pt x="10522" y="1291"/>
                  </a:lnTo>
                  <a:lnTo>
                    <a:pt x="10571" y="1169"/>
                  </a:lnTo>
                  <a:lnTo>
                    <a:pt x="10571" y="1023"/>
                  </a:lnTo>
                  <a:lnTo>
                    <a:pt x="10571" y="877"/>
                  </a:lnTo>
                  <a:lnTo>
                    <a:pt x="10547" y="731"/>
                  </a:lnTo>
                  <a:lnTo>
                    <a:pt x="10498" y="609"/>
                  </a:lnTo>
                  <a:lnTo>
                    <a:pt x="10498" y="609"/>
                  </a:lnTo>
                  <a:lnTo>
                    <a:pt x="10449" y="463"/>
                  </a:lnTo>
                  <a:lnTo>
                    <a:pt x="10352" y="366"/>
                  </a:lnTo>
                  <a:lnTo>
                    <a:pt x="10254" y="244"/>
                  </a:lnTo>
                  <a:lnTo>
                    <a:pt x="10157" y="171"/>
                  </a:lnTo>
                  <a:lnTo>
                    <a:pt x="10035" y="98"/>
                  </a:lnTo>
                  <a:lnTo>
                    <a:pt x="9889" y="49"/>
                  </a:lnTo>
                  <a:lnTo>
                    <a:pt x="9767" y="25"/>
                  </a:lnTo>
                  <a:lnTo>
                    <a:pt x="9621" y="0"/>
                  </a:lnTo>
                  <a:lnTo>
                    <a:pt x="4848" y="0"/>
                  </a:lnTo>
                  <a:lnTo>
                    <a:pt x="4848" y="0"/>
                  </a:lnTo>
                  <a:lnTo>
                    <a:pt x="4701" y="25"/>
                  </a:lnTo>
                  <a:lnTo>
                    <a:pt x="4580" y="49"/>
                  </a:lnTo>
                  <a:lnTo>
                    <a:pt x="4433" y="98"/>
                  </a:lnTo>
                  <a:lnTo>
                    <a:pt x="4312" y="171"/>
                  </a:lnTo>
                  <a:lnTo>
                    <a:pt x="4214" y="244"/>
                  </a:lnTo>
                  <a:lnTo>
                    <a:pt x="4117" y="366"/>
                  </a:lnTo>
                  <a:lnTo>
                    <a:pt x="4019" y="463"/>
                  </a:lnTo>
                  <a:lnTo>
                    <a:pt x="3971" y="609"/>
                  </a:lnTo>
                  <a:lnTo>
                    <a:pt x="3971" y="609"/>
                  </a:lnTo>
                  <a:lnTo>
                    <a:pt x="3922" y="731"/>
                  </a:lnTo>
                  <a:lnTo>
                    <a:pt x="3898" y="877"/>
                  </a:lnTo>
                  <a:lnTo>
                    <a:pt x="3898" y="1023"/>
                  </a:lnTo>
                  <a:lnTo>
                    <a:pt x="3898" y="1169"/>
                  </a:lnTo>
                  <a:lnTo>
                    <a:pt x="3946" y="1291"/>
                  </a:lnTo>
                  <a:lnTo>
                    <a:pt x="3995" y="1437"/>
                  </a:lnTo>
                  <a:lnTo>
                    <a:pt x="4068" y="1559"/>
                  </a:lnTo>
                  <a:lnTo>
                    <a:pt x="4166" y="1656"/>
                  </a:lnTo>
                  <a:lnTo>
                    <a:pt x="4848" y="2338"/>
                  </a:lnTo>
                  <a:lnTo>
                    <a:pt x="4848" y="6479"/>
                  </a:lnTo>
                  <a:lnTo>
                    <a:pt x="196" y="13030"/>
                  </a:lnTo>
                  <a:lnTo>
                    <a:pt x="196" y="13030"/>
                  </a:lnTo>
                  <a:lnTo>
                    <a:pt x="123" y="13152"/>
                  </a:lnTo>
                  <a:lnTo>
                    <a:pt x="50" y="13274"/>
                  </a:lnTo>
                  <a:lnTo>
                    <a:pt x="25" y="13395"/>
                  </a:lnTo>
                  <a:lnTo>
                    <a:pt x="1" y="13517"/>
                  </a:lnTo>
                  <a:lnTo>
                    <a:pt x="1" y="13639"/>
                  </a:lnTo>
                  <a:lnTo>
                    <a:pt x="25" y="13785"/>
                  </a:lnTo>
                  <a:lnTo>
                    <a:pt x="50" y="13907"/>
                  </a:lnTo>
                  <a:lnTo>
                    <a:pt x="98" y="14029"/>
                  </a:lnTo>
                  <a:lnTo>
                    <a:pt x="585" y="15003"/>
                  </a:lnTo>
                  <a:lnTo>
                    <a:pt x="585" y="15003"/>
                  </a:lnTo>
                  <a:lnTo>
                    <a:pt x="658" y="15125"/>
                  </a:lnTo>
                  <a:lnTo>
                    <a:pt x="756" y="15222"/>
                  </a:lnTo>
                  <a:lnTo>
                    <a:pt x="829" y="15320"/>
                  </a:lnTo>
                  <a:lnTo>
                    <a:pt x="951" y="15393"/>
                  </a:lnTo>
                  <a:lnTo>
                    <a:pt x="1073" y="15441"/>
                  </a:lnTo>
                  <a:lnTo>
                    <a:pt x="1194" y="15490"/>
                  </a:lnTo>
                  <a:lnTo>
                    <a:pt x="1316" y="15539"/>
                  </a:lnTo>
                  <a:lnTo>
                    <a:pt x="1462" y="15539"/>
                  </a:lnTo>
                  <a:lnTo>
                    <a:pt x="13006" y="15539"/>
                  </a:lnTo>
                  <a:lnTo>
                    <a:pt x="13006" y="15539"/>
                  </a:lnTo>
                  <a:lnTo>
                    <a:pt x="13153" y="15539"/>
                  </a:lnTo>
                  <a:lnTo>
                    <a:pt x="13274" y="15490"/>
                  </a:lnTo>
                  <a:lnTo>
                    <a:pt x="13396" y="15441"/>
                  </a:lnTo>
                  <a:lnTo>
                    <a:pt x="13518" y="15393"/>
                  </a:lnTo>
                  <a:lnTo>
                    <a:pt x="13640" y="15320"/>
                  </a:lnTo>
                  <a:lnTo>
                    <a:pt x="13713" y="15222"/>
                  </a:lnTo>
                  <a:lnTo>
                    <a:pt x="13810" y="15125"/>
                  </a:lnTo>
                  <a:lnTo>
                    <a:pt x="13883" y="15003"/>
                  </a:lnTo>
                  <a:lnTo>
                    <a:pt x="14370" y="14029"/>
                  </a:lnTo>
                  <a:lnTo>
                    <a:pt x="14370" y="14029"/>
                  </a:lnTo>
                  <a:lnTo>
                    <a:pt x="14419" y="13907"/>
                  </a:lnTo>
                  <a:lnTo>
                    <a:pt x="14443" y="13785"/>
                  </a:lnTo>
                  <a:lnTo>
                    <a:pt x="14468" y="13639"/>
                  </a:lnTo>
                  <a:lnTo>
                    <a:pt x="14468" y="13517"/>
                  </a:lnTo>
                  <a:lnTo>
                    <a:pt x="14443" y="13395"/>
                  </a:lnTo>
                  <a:lnTo>
                    <a:pt x="14419" y="13274"/>
                  </a:lnTo>
                  <a:lnTo>
                    <a:pt x="14346" y="13152"/>
                  </a:lnTo>
                  <a:lnTo>
                    <a:pt x="14273" y="13030"/>
                  </a:lnTo>
                  <a:lnTo>
                    <a:pt x="14273" y="1303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721;p40"/>
            <p:cNvSpPr/>
            <p:nvPr/>
          </p:nvSpPr>
          <p:spPr>
            <a:xfrm>
              <a:off x="704725" y="2545750"/>
              <a:ext cx="185125" cy="25"/>
            </a:xfrm>
            <a:custGeom>
              <a:avLst/>
              <a:gdLst/>
              <a:ahLst/>
              <a:cxnLst/>
              <a:rect l="l" t="t" r="r" b="b"/>
              <a:pathLst>
                <a:path w="7405" h="1" fill="none" extrusionOk="0">
                  <a:moveTo>
                    <a:pt x="7404" y="0"/>
                  </a:moveTo>
                  <a:lnTo>
                    <a:pt x="0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722;p40"/>
            <p:cNvSpPr/>
            <p:nvPr/>
          </p:nvSpPr>
          <p:spPr>
            <a:xfrm>
              <a:off x="811875" y="2626125"/>
              <a:ext cx="31075" cy="31075"/>
            </a:xfrm>
            <a:custGeom>
              <a:avLst/>
              <a:gdLst/>
              <a:ahLst/>
              <a:cxnLst/>
              <a:rect l="l" t="t" r="r" b="b"/>
              <a:pathLst>
                <a:path w="1243" h="1243" fill="none" extrusionOk="0">
                  <a:moveTo>
                    <a:pt x="1" y="633"/>
                  </a:moveTo>
                  <a:lnTo>
                    <a:pt x="1" y="633"/>
                  </a:lnTo>
                  <a:lnTo>
                    <a:pt x="25" y="487"/>
                  </a:lnTo>
                  <a:lnTo>
                    <a:pt x="50" y="390"/>
                  </a:lnTo>
                  <a:lnTo>
                    <a:pt x="98" y="268"/>
                  </a:lnTo>
                  <a:lnTo>
                    <a:pt x="171" y="171"/>
                  </a:lnTo>
                  <a:lnTo>
                    <a:pt x="269" y="98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634" y="0"/>
                  </a:lnTo>
                  <a:lnTo>
                    <a:pt x="634" y="0"/>
                  </a:lnTo>
                  <a:lnTo>
                    <a:pt x="756" y="24"/>
                  </a:lnTo>
                  <a:lnTo>
                    <a:pt x="853" y="49"/>
                  </a:lnTo>
                  <a:lnTo>
                    <a:pt x="975" y="98"/>
                  </a:lnTo>
                  <a:lnTo>
                    <a:pt x="1072" y="171"/>
                  </a:lnTo>
                  <a:lnTo>
                    <a:pt x="1146" y="268"/>
                  </a:lnTo>
                  <a:lnTo>
                    <a:pt x="1194" y="390"/>
                  </a:lnTo>
                  <a:lnTo>
                    <a:pt x="1243" y="487"/>
                  </a:lnTo>
                  <a:lnTo>
                    <a:pt x="1243" y="633"/>
                  </a:lnTo>
                  <a:lnTo>
                    <a:pt x="1243" y="633"/>
                  </a:lnTo>
                  <a:lnTo>
                    <a:pt x="1243" y="755"/>
                  </a:lnTo>
                  <a:lnTo>
                    <a:pt x="1194" y="853"/>
                  </a:lnTo>
                  <a:lnTo>
                    <a:pt x="1146" y="974"/>
                  </a:lnTo>
                  <a:lnTo>
                    <a:pt x="1072" y="1072"/>
                  </a:lnTo>
                  <a:lnTo>
                    <a:pt x="975" y="1145"/>
                  </a:lnTo>
                  <a:lnTo>
                    <a:pt x="853" y="1194"/>
                  </a:lnTo>
                  <a:lnTo>
                    <a:pt x="756" y="1242"/>
                  </a:lnTo>
                  <a:lnTo>
                    <a:pt x="634" y="1242"/>
                  </a:lnTo>
                  <a:lnTo>
                    <a:pt x="634" y="1242"/>
                  </a:lnTo>
                  <a:lnTo>
                    <a:pt x="488" y="1242"/>
                  </a:lnTo>
                  <a:lnTo>
                    <a:pt x="390" y="1194"/>
                  </a:lnTo>
                  <a:lnTo>
                    <a:pt x="269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50" y="853"/>
                  </a:lnTo>
                  <a:lnTo>
                    <a:pt x="25" y="755"/>
                  </a:lnTo>
                  <a:lnTo>
                    <a:pt x="1" y="633"/>
                  </a:lnTo>
                  <a:lnTo>
                    <a:pt x="1" y="633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723;p40"/>
            <p:cNvSpPr/>
            <p:nvPr/>
          </p:nvSpPr>
          <p:spPr>
            <a:xfrm>
              <a:off x="751000" y="2568275"/>
              <a:ext cx="54200" cy="53600"/>
            </a:xfrm>
            <a:custGeom>
              <a:avLst/>
              <a:gdLst/>
              <a:ahLst/>
              <a:cxnLst/>
              <a:rect l="l" t="t" r="r" b="b"/>
              <a:pathLst>
                <a:path w="2168" h="2144" fill="none" extrusionOk="0">
                  <a:moveTo>
                    <a:pt x="1096" y="2144"/>
                  </a:moveTo>
                  <a:lnTo>
                    <a:pt x="1096" y="2144"/>
                  </a:lnTo>
                  <a:lnTo>
                    <a:pt x="877" y="2119"/>
                  </a:lnTo>
                  <a:lnTo>
                    <a:pt x="658" y="2071"/>
                  </a:lnTo>
                  <a:lnTo>
                    <a:pt x="487" y="1973"/>
                  </a:lnTo>
                  <a:lnTo>
                    <a:pt x="317" y="1827"/>
                  </a:lnTo>
                  <a:lnTo>
                    <a:pt x="195" y="1681"/>
                  </a:lnTo>
                  <a:lnTo>
                    <a:pt x="98" y="1486"/>
                  </a:lnTo>
                  <a:lnTo>
                    <a:pt x="25" y="1291"/>
                  </a:lnTo>
                  <a:lnTo>
                    <a:pt x="0" y="1072"/>
                  </a:lnTo>
                  <a:lnTo>
                    <a:pt x="0" y="1072"/>
                  </a:lnTo>
                  <a:lnTo>
                    <a:pt x="25" y="853"/>
                  </a:lnTo>
                  <a:lnTo>
                    <a:pt x="98" y="658"/>
                  </a:lnTo>
                  <a:lnTo>
                    <a:pt x="195" y="463"/>
                  </a:lnTo>
                  <a:lnTo>
                    <a:pt x="317" y="317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77" y="0"/>
                  </a:lnTo>
                  <a:lnTo>
                    <a:pt x="1096" y="0"/>
                  </a:lnTo>
                  <a:lnTo>
                    <a:pt x="1096" y="0"/>
                  </a:lnTo>
                  <a:lnTo>
                    <a:pt x="1315" y="0"/>
                  </a:lnTo>
                  <a:lnTo>
                    <a:pt x="1510" y="73"/>
                  </a:lnTo>
                  <a:lnTo>
                    <a:pt x="1681" y="171"/>
                  </a:lnTo>
                  <a:lnTo>
                    <a:pt x="1851" y="317"/>
                  </a:lnTo>
                  <a:lnTo>
                    <a:pt x="1973" y="463"/>
                  </a:lnTo>
                  <a:lnTo>
                    <a:pt x="2070" y="658"/>
                  </a:lnTo>
                  <a:lnTo>
                    <a:pt x="2144" y="853"/>
                  </a:lnTo>
                  <a:lnTo>
                    <a:pt x="2168" y="1072"/>
                  </a:lnTo>
                  <a:lnTo>
                    <a:pt x="2168" y="1072"/>
                  </a:lnTo>
                  <a:lnTo>
                    <a:pt x="2144" y="1291"/>
                  </a:lnTo>
                  <a:lnTo>
                    <a:pt x="2070" y="1486"/>
                  </a:lnTo>
                  <a:lnTo>
                    <a:pt x="1973" y="1681"/>
                  </a:lnTo>
                  <a:lnTo>
                    <a:pt x="1851" y="1827"/>
                  </a:lnTo>
                  <a:lnTo>
                    <a:pt x="1681" y="1973"/>
                  </a:lnTo>
                  <a:lnTo>
                    <a:pt x="1510" y="2071"/>
                  </a:lnTo>
                  <a:lnTo>
                    <a:pt x="1315" y="2119"/>
                  </a:lnTo>
                  <a:lnTo>
                    <a:pt x="1096" y="2144"/>
                  </a:lnTo>
                  <a:lnTo>
                    <a:pt x="1096" y="2144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724;p40"/>
            <p:cNvSpPr/>
            <p:nvPr/>
          </p:nvSpPr>
          <p:spPr>
            <a:xfrm>
              <a:off x="769875" y="2662650"/>
              <a:ext cx="23775" cy="23775"/>
            </a:xfrm>
            <a:custGeom>
              <a:avLst/>
              <a:gdLst/>
              <a:ahLst/>
              <a:cxnLst/>
              <a:rect l="l" t="t" r="r" b="b"/>
              <a:pathLst>
                <a:path w="951" h="951" fill="none" extrusionOk="0">
                  <a:moveTo>
                    <a:pt x="0" y="463"/>
                  </a:moveTo>
                  <a:lnTo>
                    <a:pt x="0" y="463"/>
                  </a:lnTo>
                  <a:lnTo>
                    <a:pt x="0" y="366"/>
                  </a:lnTo>
                  <a:lnTo>
                    <a:pt x="25" y="293"/>
                  </a:lnTo>
                  <a:lnTo>
                    <a:pt x="73" y="195"/>
                  </a:lnTo>
                  <a:lnTo>
                    <a:pt x="146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7" y="0"/>
                  </a:lnTo>
                  <a:lnTo>
                    <a:pt x="487" y="0"/>
                  </a:lnTo>
                  <a:lnTo>
                    <a:pt x="585" y="0"/>
                  </a:lnTo>
                  <a:lnTo>
                    <a:pt x="658" y="25"/>
                  </a:lnTo>
                  <a:lnTo>
                    <a:pt x="755" y="73"/>
                  </a:lnTo>
                  <a:lnTo>
                    <a:pt x="828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0" y="366"/>
                  </a:lnTo>
                  <a:lnTo>
                    <a:pt x="950" y="463"/>
                  </a:lnTo>
                  <a:lnTo>
                    <a:pt x="950" y="463"/>
                  </a:lnTo>
                  <a:lnTo>
                    <a:pt x="950" y="561"/>
                  </a:lnTo>
                  <a:lnTo>
                    <a:pt x="926" y="658"/>
                  </a:lnTo>
                  <a:lnTo>
                    <a:pt x="877" y="755"/>
                  </a:lnTo>
                  <a:lnTo>
                    <a:pt x="828" y="804"/>
                  </a:lnTo>
                  <a:lnTo>
                    <a:pt x="755" y="877"/>
                  </a:lnTo>
                  <a:lnTo>
                    <a:pt x="658" y="926"/>
                  </a:lnTo>
                  <a:lnTo>
                    <a:pt x="585" y="950"/>
                  </a:lnTo>
                  <a:lnTo>
                    <a:pt x="487" y="950"/>
                  </a:lnTo>
                  <a:lnTo>
                    <a:pt x="487" y="950"/>
                  </a:lnTo>
                  <a:lnTo>
                    <a:pt x="390" y="950"/>
                  </a:lnTo>
                  <a:lnTo>
                    <a:pt x="293" y="926"/>
                  </a:lnTo>
                  <a:lnTo>
                    <a:pt x="220" y="877"/>
                  </a:lnTo>
                  <a:lnTo>
                    <a:pt x="146" y="804"/>
                  </a:lnTo>
                  <a:lnTo>
                    <a:pt x="73" y="755"/>
                  </a:lnTo>
                  <a:lnTo>
                    <a:pt x="25" y="658"/>
                  </a:lnTo>
                  <a:lnTo>
                    <a:pt x="0" y="561"/>
                  </a:lnTo>
                  <a:lnTo>
                    <a:pt x="0" y="463"/>
                  </a:lnTo>
                  <a:lnTo>
                    <a:pt x="0" y="463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725;p40"/>
            <p:cNvSpPr/>
            <p:nvPr/>
          </p:nvSpPr>
          <p:spPr>
            <a:xfrm>
              <a:off x="799700" y="2503125"/>
              <a:ext cx="24375" cy="23775"/>
            </a:xfrm>
            <a:custGeom>
              <a:avLst/>
              <a:gdLst/>
              <a:ahLst/>
              <a:cxnLst/>
              <a:rect l="l" t="t" r="r" b="b"/>
              <a:pathLst>
                <a:path w="975" h="951" fill="none" extrusionOk="0">
                  <a:moveTo>
                    <a:pt x="1" y="463"/>
                  </a:moveTo>
                  <a:lnTo>
                    <a:pt x="1" y="463"/>
                  </a:lnTo>
                  <a:lnTo>
                    <a:pt x="25" y="366"/>
                  </a:lnTo>
                  <a:lnTo>
                    <a:pt x="49" y="293"/>
                  </a:lnTo>
                  <a:lnTo>
                    <a:pt x="98" y="195"/>
                  </a:lnTo>
                  <a:lnTo>
                    <a:pt x="147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585" y="0"/>
                  </a:lnTo>
                  <a:lnTo>
                    <a:pt x="683" y="25"/>
                  </a:lnTo>
                  <a:lnTo>
                    <a:pt x="756" y="73"/>
                  </a:lnTo>
                  <a:lnTo>
                    <a:pt x="829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1" y="366"/>
                  </a:lnTo>
                  <a:lnTo>
                    <a:pt x="975" y="463"/>
                  </a:lnTo>
                  <a:lnTo>
                    <a:pt x="975" y="463"/>
                  </a:lnTo>
                  <a:lnTo>
                    <a:pt x="951" y="561"/>
                  </a:lnTo>
                  <a:lnTo>
                    <a:pt x="926" y="658"/>
                  </a:lnTo>
                  <a:lnTo>
                    <a:pt x="877" y="731"/>
                  </a:lnTo>
                  <a:lnTo>
                    <a:pt x="829" y="804"/>
                  </a:lnTo>
                  <a:lnTo>
                    <a:pt x="756" y="877"/>
                  </a:lnTo>
                  <a:lnTo>
                    <a:pt x="683" y="902"/>
                  </a:lnTo>
                  <a:lnTo>
                    <a:pt x="585" y="950"/>
                  </a:lnTo>
                  <a:lnTo>
                    <a:pt x="488" y="950"/>
                  </a:lnTo>
                  <a:lnTo>
                    <a:pt x="488" y="950"/>
                  </a:lnTo>
                  <a:lnTo>
                    <a:pt x="390" y="950"/>
                  </a:lnTo>
                  <a:lnTo>
                    <a:pt x="293" y="902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31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1" y="463"/>
                  </a:lnTo>
                  <a:lnTo>
                    <a:pt x="1" y="463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726;p40"/>
            <p:cNvSpPr/>
            <p:nvPr/>
          </p:nvSpPr>
          <p:spPr>
            <a:xfrm>
              <a:off x="766825" y="2388050"/>
              <a:ext cx="60925" cy="25"/>
            </a:xfrm>
            <a:custGeom>
              <a:avLst/>
              <a:gdLst/>
              <a:ahLst/>
              <a:cxnLst/>
              <a:rect l="l" t="t" r="r" b="b"/>
              <a:pathLst>
                <a:path w="2437" h="1" fill="none" extrusionOk="0">
                  <a:moveTo>
                    <a:pt x="2436" y="0"/>
                  </a:move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727;p40"/>
            <p:cNvSpPr/>
            <p:nvPr/>
          </p:nvSpPr>
          <p:spPr>
            <a:xfrm>
              <a:off x="769875" y="2456250"/>
              <a:ext cx="31075" cy="31075"/>
            </a:xfrm>
            <a:custGeom>
              <a:avLst/>
              <a:gdLst/>
              <a:ahLst/>
              <a:cxnLst/>
              <a:rect l="l" t="t" r="r" b="b"/>
              <a:pathLst>
                <a:path w="1243" h="1243" fill="none" extrusionOk="0">
                  <a:moveTo>
                    <a:pt x="0" y="633"/>
                  </a:moveTo>
                  <a:lnTo>
                    <a:pt x="0" y="633"/>
                  </a:lnTo>
                  <a:lnTo>
                    <a:pt x="0" y="512"/>
                  </a:lnTo>
                  <a:lnTo>
                    <a:pt x="49" y="390"/>
                  </a:lnTo>
                  <a:lnTo>
                    <a:pt x="98" y="268"/>
                  </a:lnTo>
                  <a:lnTo>
                    <a:pt x="171" y="195"/>
                  </a:lnTo>
                  <a:lnTo>
                    <a:pt x="268" y="122"/>
                  </a:lnTo>
                  <a:lnTo>
                    <a:pt x="366" y="49"/>
                  </a:lnTo>
                  <a:lnTo>
                    <a:pt x="487" y="24"/>
                  </a:lnTo>
                  <a:lnTo>
                    <a:pt x="609" y="0"/>
                  </a:lnTo>
                  <a:lnTo>
                    <a:pt x="609" y="0"/>
                  </a:lnTo>
                  <a:lnTo>
                    <a:pt x="731" y="24"/>
                  </a:lnTo>
                  <a:lnTo>
                    <a:pt x="853" y="49"/>
                  </a:lnTo>
                  <a:lnTo>
                    <a:pt x="975" y="122"/>
                  </a:lnTo>
                  <a:lnTo>
                    <a:pt x="1048" y="195"/>
                  </a:lnTo>
                  <a:lnTo>
                    <a:pt x="1145" y="268"/>
                  </a:lnTo>
                  <a:lnTo>
                    <a:pt x="1194" y="390"/>
                  </a:lnTo>
                  <a:lnTo>
                    <a:pt x="1218" y="512"/>
                  </a:lnTo>
                  <a:lnTo>
                    <a:pt x="1242" y="633"/>
                  </a:lnTo>
                  <a:lnTo>
                    <a:pt x="1242" y="633"/>
                  </a:lnTo>
                  <a:lnTo>
                    <a:pt x="1218" y="755"/>
                  </a:lnTo>
                  <a:lnTo>
                    <a:pt x="1194" y="877"/>
                  </a:lnTo>
                  <a:lnTo>
                    <a:pt x="1145" y="974"/>
                  </a:lnTo>
                  <a:lnTo>
                    <a:pt x="1048" y="1072"/>
                  </a:lnTo>
                  <a:lnTo>
                    <a:pt x="975" y="1145"/>
                  </a:lnTo>
                  <a:lnTo>
                    <a:pt x="853" y="1193"/>
                  </a:lnTo>
                  <a:lnTo>
                    <a:pt x="731" y="1242"/>
                  </a:lnTo>
                  <a:lnTo>
                    <a:pt x="609" y="1242"/>
                  </a:lnTo>
                  <a:lnTo>
                    <a:pt x="609" y="1242"/>
                  </a:lnTo>
                  <a:lnTo>
                    <a:pt x="487" y="1242"/>
                  </a:lnTo>
                  <a:lnTo>
                    <a:pt x="366" y="1193"/>
                  </a:lnTo>
                  <a:lnTo>
                    <a:pt x="268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49" y="877"/>
                  </a:lnTo>
                  <a:lnTo>
                    <a:pt x="0" y="755"/>
                  </a:lnTo>
                  <a:lnTo>
                    <a:pt x="0" y="633"/>
                  </a:lnTo>
                  <a:lnTo>
                    <a:pt x="0" y="633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82" name="Picture 4" descr="герб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99" y="94716"/>
            <a:ext cx="576000" cy="69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30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" name="Диаграмма 1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1174500"/>
              </p:ext>
            </p:extLst>
          </p:nvPr>
        </p:nvGraphicFramePr>
        <p:xfrm>
          <a:off x="158296" y="1280199"/>
          <a:ext cx="4242265" cy="1817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0" name="Google Shape;320;p22"/>
          <p:cNvSpPr txBox="1">
            <a:spLocks noGrp="1"/>
          </p:cNvSpPr>
          <p:nvPr>
            <p:ph type="title"/>
          </p:nvPr>
        </p:nvSpPr>
        <p:spPr>
          <a:xfrm>
            <a:off x="814274" y="392575"/>
            <a:ext cx="5341901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1800" dirty="0" smtClean="0"/>
              <a:t>Инвестиционная деятельность</a:t>
            </a:r>
            <a:endParaRPr sz="18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lang="en"/>
          </a:p>
        </p:txBody>
      </p:sp>
      <p:grpSp>
        <p:nvGrpSpPr>
          <p:cNvPr id="82" name="Google Shape;688;p43"/>
          <p:cNvGrpSpPr/>
          <p:nvPr/>
        </p:nvGrpSpPr>
        <p:grpSpPr>
          <a:xfrm>
            <a:off x="277397" y="524022"/>
            <a:ext cx="468000" cy="396000"/>
            <a:chOff x="2599525" y="3688600"/>
            <a:chExt cx="428675" cy="351950"/>
          </a:xfrm>
        </p:grpSpPr>
        <p:sp>
          <p:nvSpPr>
            <p:cNvPr id="83" name="Google Shape;689;p43"/>
            <p:cNvSpPr/>
            <p:nvPr/>
          </p:nvSpPr>
          <p:spPr>
            <a:xfrm>
              <a:off x="2599525" y="3688600"/>
              <a:ext cx="428675" cy="168675"/>
            </a:xfrm>
            <a:custGeom>
              <a:avLst/>
              <a:gdLst/>
              <a:ahLst/>
              <a:cxnLst/>
              <a:rect l="l" t="t" r="r" b="b"/>
              <a:pathLst>
                <a:path w="17147" h="6747" fill="none" extrusionOk="0">
                  <a:moveTo>
                    <a:pt x="16660" y="1876"/>
                  </a:moveTo>
                  <a:lnTo>
                    <a:pt x="11594" y="1876"/>
                  </a:lnTo>
                  <a:lnTo>
                    <a:pt x="11594" y="1462"/>
                  </a:lnTo>
                  <a:lnTo>
                    <a:pt x="11594" y="1462"/>
                  </a:lnTo>
                  <a:lnTo>
                    <a:pt x="11594" y="1316"/>
                  </a:lnTo>
                  <a:lnTo>
                    <a:pt x="11569" y="1170"/>
                  </a:lnTo>
                  <a:lnTo>
                    <a:pt x="11472" y="902"/>
                  </a:lnTo>
                  <a:lnTo>
                    <a:pt x="11350" y="658"/>
                  </a:lnTo>
                  <a:lnTo>
                    <a:pt x="11155" y="439"/>
                  </a:lnTo>
                  <a:lnTo>
                    <a:pt x="10961" y="268"/>
                  </a:lnTo>
                  <a:lnTo>
                    <a:pt x="10693" y="122"/>
                  </a:lnTo>
                  <a:lnTo>
                    <a:pt x="10425" y="49"/>
                  </a:lnTo>
                  <a:lnTo>
                    <a:pt x="10279" y="25"/>
                  </a:lnTo>
                  <a:lnTo>
                    <a:pt x="10133" y="1"/>
                  </a:lnTo>
                  <a:lnTo>
                    <a:pt x="7015" y="1"/>
                  </a:lnTo>
                  <a:lnTo>
                    <a:pt x="7015" y="1"/>
                  </a:lnTo>
                  <a:lnTo>
                    <a:pt x="6869" y="25"/>
                  </a:lnTo>
                  <a:lnTo>
                    <a:pt x="6723" y="49"/>
                  </a:lnTo>
                  <a:lnTo>
                    <a:pt x="6455" y="122"/>
                  </a:lnTo>
                  <a:lnTo>
                    <a:pt x="6187" y="268"/>
                  </a:lnTo>
                  <a:lnTo>
                    <a:pt x="5992" y="439"/>
                  </a:lnTo>
                  <a:lnTo>
                    <a:pt x="5797" y="658"/>
                  </a:lnTo>
                  <a:lnTo>
                    <a:pt x="5676" y="902"/>
                  </a:lnTo>
                  <a:lnTo>
                    <a:pt x="5578" y="1170"/>
                  </a:lnTo>
                  <a:lnTo>
                    <a:pt x="5554" y="1316"/>
                  </a:lnTo>
                  <a:lnTo>
                    <a:pt x="5554" y="1462"/>
                  </a:lnTo>
                  <a:lnTo>
                    <a:pt x="5554" y="1876"/>
                  </a:lnTo>
                  <a:lnTo>
                    <a:pt x="488" y="1876"/>
                  </a:lnTo>
                  <a:lnTo>
                    <a:pt x="488" y="1876"/>
                  </a:lnTo>
                  <a:lnTo>
                    <a:pt x="391" y="1876"/>
                  </a:lnTo>
                  <a:lnTo>
                    <a:pt x="293" y="1900"/>
                  </a:lnTo>
                  <a:lnTo>
                    <a:pt x="220" y="1949"/>
                  </a:lnTo>
                  <a:lnTo>
                    <a:pt x="147" y="2022"/>
                  </a:lnTo>
                  <a:lnTo>
                    <a:pt x="74" y="2071"/>
                  </a:lnTo>
                  <a:lnTo>
                    <a:pt x="50" y="2168"/>
                  </a:lnTo>
                  <a:lnTo>
                    <a:pt x="1" y="2266"/>
                  </a:lnTo>
                  <a:lnTo>
                    <a:pt x="1" y="2363"/>
                  </a:lnTo>
                  <a:lnTo>
                    <a:pt x="1" y="5773"/>
                  </a:lnTo>
                  <a:lnTo>
                    <a:pt x="1" y="5773"/>
                  </a:lnTo>
                  <a:lnTo>
                    <a:pt x="25" y="5967"/>
                  </a:lnTo>
                  <a:lnTo>
                    <a:pt x="74" y="6138"/>
                  </a:lnTo>
                  <a:lnTo>
                    <a:pt x="171" y="6308"/>
                  </a:lnTo>
                  <a:lnTo>
                    <a:pt x="293" y="6455"/>
                  </a:lnTo>
                  <a:lnTo>
                    <a:pt x="439" y="6576"/>
                  </a:lnTo>
                  <a:lnTo>
                    <a:pt x="585" y="6674"/>
                  </a:lnTo>
                  <a:lnTo>
                    <a:pt x="780" y="6722"/>
                  </a:lnTo>
                  <a:lnTo>
                    <a:pt x="975" y="6747"/>
                  </a:lnTo>
                  <a:lnTo>
                    <a:pt x="7721" y="6747"/>
                  </a:lnTo>
                  <a:lnTo>
                    <a:pt x="7721" y="6138"/>
                  </a:lnTo>
                  <a:lnTo>
                    <a:pt x="7721" y="6138"/>
                  </a:lnTo>
                  <a:lnTo>
                    <a:pt x="7746" y="6041"/>
                  </a:lnTo>
                  <a:lnTo>
                    <a:pt x="7770" y="5967"/>
                  </a:lnTo>
                  <a:lnTo>
                    <a:pt x="7819" y="5870"/>
                  </a:lnTo>
                  <a:lnTo>
                    <a:pt x="7868" y="5797"/>
                  </a:lnTo>
                  <a:lnTo>
                    <a:pt x="7941" y="5748"/>
                  </a:lnTo>
                  <a:lnTo>
                    <a:pt x="8038" y="5700"/>
                  </a:lnTo>
                  <a:lnTo>
                    <a:pt x="8111" y="5675"/>
                  </a:lnTo>
                  <a:lnTo>
                    <a:pt x="8209" y="5651"/>
                  </a:lnTo>
                  <a:lnTo>
                    <a:pt x="8939" y="5651"/>
                  </a:lnTo>
                  <a:lnTo>
                    <a:pt x="8939" y="5651"/>
                  </a:lnTo>
                  <a:lnTo>
                    <a:pt x="9037" y="5675"/>
                  </a:lnTo>
                  <a:lnTo>
                    <a:pt x="9110" y="5700"/>
                  </a:lnTo>
                  <a:lnTo>
                    <a:pt x="9207" y="5748"/>
                  </a:lnTo>
                  <a:lnTo>
                    <a:pt x="9280" y="5797"/>
                  </a:lnTo>
                  <a:lnTo>
                    <a:pt x="9329" y="5870"/>
                  </a:lnTo>
                  <a:lnTo>
                    <a:pt x="9378" y="5967"/>
                  </a:lnTo>
                  <a:lnTo>
                    <a:pt x="9402" y="6041"/>
                  </a:lnTo>
                  <a:lnTo>
                    <a:pt x="9426" y="6138"/>
                  </a:lnTo>
                  <a:lnTo>
                    <a:pt x="9426" y="6747"/>
                  </a:lnTo>
                  <a:lnTo>
                    <a:pt x="16173" y="6747"/>
                  </a:lnTo>
                  <a:lnTo>
                    <a:pt x="16173" y="6747"/>
                  </a:lnTo>
                  <a:lnTo>
                    <a:pt x="16367" y="6722"/>
                  </a:lnTo>
                  <a:lnTo>
                    <a:pt x="16562" y="6674"/>
                  </a:lnTo>
                  <a:lnTo>
                    <a:pt x="16708" y="6576"/>
                  </a:lnTo>
                  <a:lnTo>
                    <a:pt x="16855" y="6455"/>
                  </a:lnTo>
                  <a:lnTo>
                    <a:pt x="16976" y="6308"/>
                  </a:lnTo>
                  <a:lnTo>
                    <a:pt x="17074" y="6138"/>
                  </a:lnTo>
                  <a:lnTo>
                    <a:pt x="17122" y="5967"/>
                  </a:lnTo>
                  <a:lnTo>
                    <a:pt x="17147" y="5773"/>
                  </a:lnTo>
                  <a:lnTo>
                    <a:pt x="17147" y="2363"/>
                  </a:lnTo>
                  <a:lnTo>
                    <a:pt x="17147" y="2363"/>
                  </a:lnTo>
                  <a:lnTo>
                    <a:pt x="17147" y="2266"/>
                  </a:lnTo>
                  <a:lnTo>
                    <a:pt x="17098" y="2168"/>
                  </a:lnTo>
                  <a:lnTo>
                    <a:pt x="17074" y="2071"/>
                  </a:lnTo>
                  <a:lnTo>
                    <a:pt x="17001" y="2022"/>
                  </a:lnTo>
                  <a:lnTo>
                    <a:pt x="16928" y="1949"/>
                  </a:lnTo>
                  <a:lnTo>
                    <a:pt x="16855" y="1900"/>
                  </a:lnTo>
                  <a:lnTo>
                    <a:pt x="16757" y="1876"/>
                  </a:lnTo>
                  <a:lnTo>
                    <a:pt x="16660" y="1876"/>
                  </a:lnTo>
                  <a:lnTo>
                    <a:pt x="16660" y="1876"/>
                  </a:lnTo>
                  <a:close/>
                  <a:moveTo>
                    <a:pt x="10620" y="1876"/>
                  </a:moveTo>
                  <a:lnTo>
                    <a:pt x="6528" y="1876"/>
                  </a:lnTo>
                  <a:lnTo>
                    <a:pt x="6528" y="1462"/>
                  </a:lnTo>
                  <a:lnTo>
                    <a:pt x="6528" y="1462"/>
                  </a:lnTo>
                  <a:lnTo>
                    <a:pt x="6528" y="1364"/>
                  </a:lnTo>
                  <a:lnTo>
                    <a:pt x="6577" y="1291"/>
                  </a:lnTo>
                  <a:lnTo>
                    <a:pt x="6601" y="1194"/>
                  </a:lnTo>
                  <a:lnTo>
                    <a:pt x="6674" y="1121"/>
                  </a:lnTo>
                  <a:lnTo>
                    <a:pt x="6747" y="1072"/>
                  </a:lnTo>
                  <a:lnTo>
                    <a:pt x="6820" y="1023"/>
                  </a:lnTo>
                  <a:lnTo>
                    <a:pt x="6918" y="999"/>
                  </a:lnTo>
                  <a:lnTo>
                    <a:pt x="7015" y="975"/>
                  </a:lnTo>
                  <a:lnTo>
                    <a:pt x="10133" y="975"/>
                  </a:lnTo>
                  <a:lnTo>
                    <a:pt x="10133" y="975"/>
                  </a:lnTo>
                  <a:lnTo>
                    <a:pt x="10230" y="999"/>
                  </a:lnTo>
                  <a:lnTo>
                    <a:pt x="10327" y="1023"/>
                  </a:lnTo>
                  <a:lnTo>
                    <a:pt x="10400" y="1072"/>
                  </a:lnTo>
                  <a:lnTo>
                    <a:pt x="10474" y="1121"/>
                  </a:lnTo>
                  <a:lnTo>
                    <a:pt x="10547" y="1194"/>
                  </a:lnTo>
                  <a:lnTo>
                    <a:pt x="10571" y="1291"/>
                  </a:lnTo>
                  <a:lnTo>
                    <a:pt x="10620" y="1364"/>
                  </a:lnTo>
                  <a:lnTo>
                    <a:pt x="10620" y="1462"/>
                  </a:lnTo>
                  <a:lnTo>
                    <a:pt x="10620" y="1876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690;p43"/>
            <p:cNvSpPr/>
            <p:nvPr/>
          </p:nvSpPr>
          <p:spPr>
            <a:xfrm>
              <a:off x="2792550" y="3862125"/>
              <a:ext cx="42650" cy="23775"/>
            </a:xfrm>
            <a:custGeom>
              <a:avLst/>
              <a:gdLst/>
              <a:ahLst/>
              <a:cxnLst/>
              <a:rect l="l" t="t" r="r" b="b"/>
              <a:pathLst>
                <a:path w="1706" h="951" fill="none" extrusionOk="0">
                  <a:moveTo>
                    <a:pt x="1705" y="1"/>
                  </a:moveTo>
                  <a:lnTo>
                    <a:pt x="1705" y="463"/>
                  </a:lnTo>
                  <a:lnTo>
                    <a:pt x="1705" y="463"/>
                  </a:lnTo>
                  <a:lnTo>
                    <a:pt x="1681" y="561"/>
                  </a:lnTo>
                  <a:lnTo>
                    <a:pt x="1657" y="658"/>
                  </a:lnTo>
                  <a:lnTo>
                    <a:pt x="1608" y="756"/>
                  </a:lnTo>
                  <a:lnTo>
                    <a:pt x="1559" y="804"/>
                  </a:lnTo>
                  <a:lnTo>
                    <a:pt x="1486" y="877"/>
                  </a:lnTo>
                  <a:lnTo>
                    <a:pt x="1389" y="926"/>
                  </a:lnTo>
                  <a:lnTo>
                    <a:pt x="1316" y="951"/>
                  </a:lnTo>
                  <a:lnTo>
                    <a:pt x="1218" y="951"/>
                  </a:lnTo>
                  <a:lnTo>
                    <a:pt x="488" y="951"/>
                  </a:lnTo>
                  <a:lnTo>
                    <a:pt x="488" y="951"/>
                  </a:lnTo>
                  <a:lnTo>
                    <a:pt x="390" y="951"/>
                  </a:lnTo>
                  <a:lnTo>
                    <a:pt x="317" y="926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56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0" y="463"/>
                  </a:ln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691;p43"/>
            <p:cNvSpPr/>
            <p:nvPr/>
          </p:nvSpPr>
          <p:spPr>
            <a:xfrm>
              <a:off x="2599525" y="3852375"/>
              <a:ext cx="428675" cy="188175"/>
            </a:xfrm>
            <a:custGeom>
              <a:avLst/>
              <a:gdLst/>
              <a:ahLst/>
              <a:cxnLst/>
              <a:rect l="l" t="t" r="r" b="b"/>
              <a:pathLst>
                <a:path w="17147" h="7527" fill="none" extrusionOk="0">
                  <a:moveTo>
                    <a:pt x="1" y="1"/>
                  </a:moveTo>
                  <a:lnTo>
                    <a:pt x="1" y="7040"/>
                  </a:lnTo>
                  <a:lnTo>
                    <a:pt x="1" y="7040"/>
                  </a:lnTo>
                  <a:lnTo>
                    <a:pt x="1" y="7137"/>
                  </a:lnTo>
                  <a:lnTo>
                    <a:pt x="50" y="7210"/>
                  </a:lnTo>
                  <a:lnTo>
                    <a:pt x="74" y="7307"/>
                  </a:lnTo>
                  <a:lnTo>
                    <a:pt x="147" y="7381"/>
                  </a:lnTo>
                  <a:lnTo>
                    <a:pt x="220" y="7429"/>
                  </a:lnTo>
                  <a:lnTo>
                    <a:pt x="293" y="7478"/>
                  </a:lnTo>
                  <a:lnTo>
                    <a:pt x="391" y="7502"/>
                  </a:lnTo>
                  <a:lnTo>
                    <a:pt x="488" y="7527"/>
                  </a:lnTo>
                  <a:lnTo>
                    <a:pt x="16660" y="7527"/>
                  </a:lnTo>
                  <a:lnTo>
                    <a:pt x="16660" y="7527"/>
                  </a:lnTo>
                  <a:lnTo>
                    <a:pt x="16757" y="7502"/>
                  </a:lnTo>
                  <a:lnTo>
                    <a:pt x="16855" y="7478"/>
                  </a:lnTo>
                  <a:lnTo>
                    <a:pt x="16928" y="7429"/>
                  </a:lnTo>
                  <a:lnTo>
                    <a:pt x="17001" y="7381"/>
                  </a:lnTo>
                  <a:lnTo>
                    <a:pt x="17074" y="7307"/>
                  </a:lnTo>
                  <a:lnTo>
                    <a:pt x="17098" y="7210"/>
                  </a:lnTo>
                  <a:lnTo>
                    <a:pt x="17147" y="7137"/>
                  </a:lnTo>
                  <a:lnTo>
                    <a:pt x="17147" y="7040"/>
                  </a:lnTo>
                  <a:lnTo>
                    <a:pt x="17147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1" name="TextBox 140"/>
          <p:cNvSpPr txBox="1"/>
          <p:nvPr/>
        </p:nvSpPr>
        <p:spPr>
          <a:xfrm>
            <a:off x="150314" y="1329996"/>
            <a:ext cx="1542380" cy="276983"/>
          </a:xfrm>
          <a:prstGeom prst="rect">
            <a:avLst/>
          </a:prstGeom>
          <a:noFill/>
        </p:spPr>
        <p:txBody>
          <a:bodyPr wrap="none" lIns="91425" tIns="45712" rIns="91425" bIns="45712" rtlCol="0">
            <a:spAutoFit/>
          </a:bodyPr>
          <a:lstStyle/>
          <a:p>
            <a:r>
              <a:rPr lang="ru-RU" sz="1200" b="1" dirty="0"/>
              <a:t>Бюджет развития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154970" y="3020303"/>
            <a:ext cx="2468915" cy="276983"/>
          </a:xfrm>
          <a:prstGeom prst="rect">
            <a:avLst/>
          </a:prstGeom>
          <a:noFill/>
        </p:spPr>
        <p:txBody>
          <a:bodyPr wrap="none" lIns="91425" tIns="45712" rIns="91425" bIns="45712" rtlCol="0">
            <a:spAutoFit/>
          </a:bodyPr>
          <a:lstStyle/>
          <a:p>
            <a:r>
              <a:rPr lang="ru-RU" sz="1200" b="1" dirty="0"/>
              <a:t>Источники бюджета развития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4673003" y="1324202"/>
            <a:ext cx="1135217" cy="276983"/>
          </a:xfrm>
          <a:prstGeom prst="rect">
            <a:avLst/>
          </a:prstGeom>
          <a:noFill/>
        </p:spPr>
        <p:txBody>
          <a:bodyPr wrap="none" lIns="91425" tIns="45712" rIns="91425" bIns="45712" rtlCol="0">
            <a:spAutoFit/>
          </a:bodyPr>
          <a:lstStyle/>
          <a:p>
            <a:r>
              <a:rPr lang="ru-RU" sz="1200" b="1" dirty="0"/>
              <a:t>Приоритеты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5593866" y="1818781"/>
            <a:ext cx="3351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ru-RU" sz="1200" dirty="0"/>
              <a:t>развитие сети объектов </a:t>
            </a:r>
            <a:br>
              <a:rPr lang="ru-RU" sz="1200" dirty="0"/>
            </a:br>
            <a:r>
              <a:rPr lang="ru-RU" sz="1200" dirty="0"/>
              <a:t>социальной сферы</a:t>
            </a:r>
          </a:p>
        </p:txBody>
      </p:sp>
      <p:pic>
        <p:nvPicPr>
          <p:cNvPr id="146" name="Рисунок 145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239" y="1745529"/>
            <a:ext cx="634041" cy="573300"/>
          </a:xfrm>
          <a:prstGeom prst="rect">
            <a:avLst/>
          </a:prstGeom>
        </p:spPr>
      </p:pic>
      <p:sp>
        <p:nvSpPr>
          <p:cNvPr id="147" name="TextBox 146"/>
          <p:cNvSpPr txBox="1"/>
          <p:nvPr/>
        </p:nvSpPr>
        <p:spPr>
          <a:xfrm>
            <a:off x="5590351" y="2463984"/>
            <a:ext cx="3441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ru-RU" sz="1200" dirty="0"/>
              <a:t>строительство и реконструкция автомобильных дорог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5614316" y="3260473"/>
            <a:ext cx="3321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ru-RU" sz="1200" dirty="0"/>
              <a:t>переселение из непригодного </a:t>
            </a:r>
            <a:br>
              <a:rPr lang="ru-RU" sz="1200" dirty="0"/>
            </a:br>
            <a:r>
              <a:rPr lang="ru-RU" sz="1200" dirty="0"/>
              <a:t>для проживания жилищного фонда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5614316" y="4008379"/>
            <a:ext cx="3381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ru-RU" sz="1200" dirty="0"/>
              <a:t>строительство и реконструкция сетей коммунальной инфраструктуры</a:t>
            </a:r>
          </a:p>
        </p:txBody>
      </p:sp>
      <p:pic>
        <p:nvPicPr>
          <p:cNvPr id="150" name="Рисунок 149"/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46" b="11735"/>
          <a:stretch/>
        </p:blipFill>
        <p:spPr>
          <a:xfrm>
            <a:off x="4742011" y="2516530"/>
            <a:ext cx="586496" cy="409500"/>
          </a:xfrm>
          <a:prstGeom prst="rect">
            <a:avLst/>
          </a:prstGeom>
        </p:spPr>
      </p:pic>
      <p:pic>
        <p:nvPicPr>
          <p:cNvPr id="151" name="Рисунок 150"/>
          <p:cNvPicPr>
            <a:picLocks noChangeAspect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816" y="3260473"/>
            <a:ext cx="543464" cy="491400"/>
          </a:xfrm>
          <a:prstGeom prst="rect">
            <a:avLst/>
          </a:prstGeom>
        </p:spPr>
      </p:pic>
      <p:pic>
        <p:nvPicPr>
          <p:cNvPr id="152" name="Рисунок 151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6" r="4932"/>
          <a:stretch/>
        </p:blipFill>
        <p:spPr>
          <a:xfrm>
            <a:off x="4844821" y="4021179"/>
            <a:ext cx="471454" cy="473428"/>
          </a:xfrm>
          <a:prstGeom prst="rect">
            <a:avLst/>
          </a:prstGeom>
        </p:spPr>
      </p:pic>
      <p:grpSp>
        <p:nvGrpSpPr>
          <p:cNvPr id="3" name="Группа 2"/>
          <p:cNvGrpSpPr/>
          <p:nvPr/>
        </p:nvGrpSpPr>
        <p:grpSpPr>
          <a:xfrm>
            <a:off x="874758" y="1548330"/>
            <a:ext cx="3615103" cy="500388"/>
            <a:chOff x="857506" y="1065274"/>
            <a:chExt cx="3615103" cy="500388"/>
          </a:xfrm>
        </p:grpSpPr>
        <p:sp>
          <p:nvSpPr>
            <p:cNvPr id="155" name="TextBox 154"/>
            <p:cNvSpPr txBox="1"/>
            <p:nvPr/>
          </p:nvSpPr>
          <p:spPr>
            <a:xfrm>
              <a:off x="857506" y="1325936"/>
              <a:ext cx="423029" cy="239726"/>
            </a:xfrm>
            <a:prstGeom prst="rect">
              <a:avLst/>
            </a:prstGeom>
            <a:noFill/>
          </p:spPr>
          <p:txBody>
            <a:bodyPr wrap="none" lIns="69769" tIns="34884" rIns="69769" bIns="34884" rtlCol="0">
              <a:spAutoFit/>
            </a:bodyPr>
            <a:lstStyle/>
            <a:p>
              <a:r>
                <a:rPr lang="ru-RU" sz="1050" b="1" dirty="0">
                  <a:solidFill>
                    <a:schemeClr val="accent2"/>
                  </a:solidFill>
                </a:rPr>
                <a:t>20%</a:t>
              </a: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1501137" y="1298722"/>
              <a:ext cx="423029" cy="239726"/>
            </a:xfrm>
            <a:prstGeom prst="rect">
              <a:avLst/>
            </a:prstGeom>
            <a:noFill/>
          </p:spPr>
          <p:txBody>
            <a:bodyPr wrap="none" lIns="69769" tIns="34884" rIns="69769" bIns="34884" rtlCol="0">
              <a:spAutoFit/>
            </a:bodyPr>
            <a:lstStyle/>
            <a:p>
              <a:r>
                <a:rPr lang="ru-RU" sz="1050" b="1" dirty="0">
                  <a:solidFill>
                    <a:schemeClr val="accent2"/>
                  </a:solidFill>
                </a:rPr>
                <a:t>18%</a:t>
              </a: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3410898" y="1095219"/>
              <a:ext cx="423029" cy="239726"/>
            </a:xfrm>
            <a:prstGeom prst="rect">
              <a:avLst/>
            </a:prstGeom>
            <a:noFill/>
          </p:spPr>
          <p:txBody>
            <a:bodyPr wrap="none" lIns="69769" tIns="34884" rIns="69769" bIns="34884" rtlCol="0">
              <a:spAutoFit/>
            </a:bodyPr>
            <a:lstStyle/>
            <a:p>
              <a:r>
                <a:rPr lang="ru-RU" sz="1050" b="1" dirty="0">
                  <a:solidFill>
                    <a:schemeClr val="accent2"/>
                  </a:solidFill>
                </a:rPr>
                <a:t>33%</a:t>
              </a: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2779893" y="1065274"/>
              <a:ext cx="423029" cy="239726"/>
            </a:xfrm>
            <a:prstGeom prst="rect">
              <a:avLst/>
            </a:prstGeom>
            <a:noFill/>
          </p:spPr>
          <p:txBody>
            <a:bodyPr wrap="none" lIns="69769" tIns="34884" rIns="69769" bIns="34884" rtlCol="0">
              <a:spAutoFit/>
            </a:bodyPr>
            <a:lstStyle/>
            <a:p>
              <a:r>
                <a:rPr lang="ru-RU" sz="1050" b="1" dirty="0">
                  <a:solidFill>
                    <a:schemeClr val="accent2"/>
                  </a:solidFill>
                </a:rPr>
                <a:t>35%</a:t>
              </a: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4049580" y="1112138"/>
              <a:ext cx="423029" cy="239726"/>
            </a:xfrm>
            <a:prstGeom prst="rect">
              <a:avLst/>
            </a:prstGeom>
            <a:noFill/>
          </p:spPr>
          <p:txBody>
            <a:bodyPr wrap="none" lIns="69769" tIns="34884" rIns="69769" bIns="34884" rtlCol="0">
              <a:spAutoFit/>
            </a:bodyPr>
            <a:lstStyle/>
            <a:p>
              <a:r>
                <a:rPr lang="ru-RU" sz="1050" b="1" dirty="0">
                  <a:solidFill>
                    <a:schemeClr val="accent2"/>
                  </a:solidFill>
                </a:rPr>
                <a:t>31%</a:t>
              </a: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2148283" y="1217381"/>
              <a:ext cx="423029" cy="239726"/>
            </a:xfrm>
            <a:prstGeom prst="rect">
              <a:avLst/>
            </a:prstGeom>
            <a:noFill/>
          </p:spPr>
          <p:txBody>
            <a:bodyPr wrap="none" lIns="69769" tIns="34884" rIns="69769" bIns="34884" rtlCol="0">
              <a:spAutoFit/>
            </a:bodyPr>
            <a:lstStyle/>
            <a:p>
              <a:r>
                <a:rPr lang="ru-RU" sz="1050" b="1" dirty="0">
                  <a:solidFill>
                    <a:schemeClr val="accent2"/>
                  </a:solidFill>
                </a:rPr>
                <a:t>21%</a:t>
              </a:r>
            </a:p>
          </p:txBody>
        </p:sp>
      </p:grpSp>
      <p:graphicFrame>
        <p:nvGraphicFramePr>
          <p:cNvPr id="161" name="Диаграмма 1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483628"/>
              </p:ext>
            </p:extLst>
          </p:nvPr>
        </p:nvGraphicFramePr>
        <p:xfrm>
          <a:off x="130599" y="3219822"/>
          <a:ext cx="4297385" cy="1781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162" name="Picture 4" descr="герб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99" y="94716"/>
            <a:ext cx="576000" cy="69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827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2"/>
          <p:cNvSpPr txBox="1">
            <a:spLocks noGrp="1"/>
          </p:cNvSpPr>
          <p:nvPr>
            <p:ph type="title"/>
          </p:nvPr>
        </p:nvSpPr>
        <p:spPr>
          <a:xfrm>
            <a:off x="814274" y="392575"/>
            <a:ext cx="5341901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800" dirty="0" smtClean="0"/>
              <a:t>Общественное восприятие изменений </a:t>
            </a:r>
            <a:br>
              <a:rPr lang="ru-RU" sz="1800" dirty="0" smtClean="0"/>
            </a:br>
            <a:r>
              <a:rPr lang="ru-RU" sz="1800" dirty="0" smtClean="0"/>
              <a:t>в жизни города</a:t>
            </a:r>
            <a:endParaRPr lang="ru-RU" sz="18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lang="en"/>
          </a:p>
        </p:txBody>
      </p:sp>
      <p:grpSp>
        <p:nvGrpSpPr>
          <p:cNvPr id="82" name="Google Shape;692;p43"/>
          <p:cNvGrpSpPr/>
          <p:nvPr/>
        </p:nvGrpSpPr>
        <p:grpSpPr>
          <a:xfrm>
            <a:off x="323528" y="558525"/>
            <a:ext cx="396000" cy="396000"/>
            <a:chOff x="3292425" y="3664250"/>
            <a:chExt cx="397025" cy="391525"/>
          </a:xfrm>
        </p:grpSpPr>
        <p:sp>
          <p:nvSpPr>
            <p:cNvPr id="83" name="Google Shape;693;p43"/>
            <p:cNvSpPr/>
            <p:nvPr/>
          </p:nvSpPr>
          <p:spPr>
            <a:xfrm>
              <a:off x="3292425" y="3680675"/>
              <a:ext cx="375100" cy="375100"/>
            </a:xfrm>
            <a:custGeom>
              <a:avLst/>
              <a:gdLst/>
              <a:ahLst/>
              <a:cxnLst/>
              <a:rect l="l" t="t" r="r" b="b"/>
              <a:pathLst>
                <a:path w="15004" h="15004" fill="none" extrusionOk="0">
                  <a:moveTo>
                    <a:pt x="7502" y="1"/>
                  </a:moveTo>
                  <a:lnTo>
                    <a:pt x="7502" y="1"/>
                  </a:lnTo>
                  <a:lnTo>
                    <a:pt x="7112" y="1"/>
                  </a:lnTo>
                  <a:lnTo>
                    <a:pt x="6747" y="50"/>
                  </a:lnTo>
                  <a:lnTo>
                    <a:pt x="6357" y="98"/>
                  </a:lnTo>
                  <a:lnTo>
                    <a:pt x="5992" y="147"/>
                  </a:lnTo>
                  <a:lnTo>
                    <a:pt x="5627" y="244"/>
                  </a:lnTo>
                  <a:lnTo>
                    <a:pt x="5261" y="342"/>
                  </a:lnTo>
                  <a:lnTo>
                    <a:pt x="4921" y="464"/>
                  </a:lnTo>
                  <a:lnTo>
                    <a:pt x="4580" y="585"/>
                  </a:lnTo>
                  <a:lnTo>
                    <a:pt x="4239" y="732"/>
                  </a:lnTo>
                  <a:lnTo>
                    <a:pt x="3922" y="902"/>
                  </a:lnTo>
                  <a:lnTo>
                    <a:pt x="3605" y="1097"/>
                  </a:lnTo>
                  <a:lnTo>
                    <a:pt x="3313" y="1292"/>
                  </a:lnTo>
                  <a:lnTo>
                    <a:pt x="3021" y="1487"/>
                  </a:lnTo>
                  <a:lnTo>
                    <a:pt x="2729" y="1706"/>
                  </a:lnTo>
                  <a:lnTo>
                    <a:pt x="2461" y="1949"/>
                  </a:lnTo>
                  <a:lnTo>
                    <a:pt x="2193" y="2193"/>
                  </a:lnTo>
                  <a:lnTo>
                    <a:pt x="1949" y="2461"/>
                  </a:lnTo>
                  <a:lnTo>
                    <a:pt x="1706" y="2729"/>
                  </a:lnTo>
                  <a:lnTo>
                    <a:pt x="1486" y="3021"/>
                  </a:lnTo>
                  <a:lnTo>
                    <a:pt x="1292" y="3313"/>
                  </a:lnTo>
                  <a:lnTo>
                    <a:pt x="1097" y="3605"/>
                  </a:lnTo>
                  <a:lnTo>
                    <a:pt x="902" y="3922"/>
                  </a:lnTo>
                  <a:lnTo>
                    <a:pt x="731" y="4239"/>
                  </a:lnTo>
                  <a:lnTo>
                    <a:pt x="585" y="4580"/>
                  </a:lnTo>
                  <a:lnTo>
                    <a:pt x="464" y="4921"/>
                  </a:lnTo>
                  <a:lnTo>
                    <a:pt x="342" y="5262"/>
                  </a:lnTo>
                  <a:lnTo>
                    <a:pt x="244" y="5627"/>
                  </a:lnTo>
                  <a:lnTo>
                    <a:pt x="147" y="5992"/>
                  </a:lnTo>
                  <a:lnTo>
                    <a:pt x="98" y="6358"/>
                  </a:lnTo>
                  <a:lnTo>
                    <a:pt x="50" y="6747"/>
                  </a:lnTo>
                  <a:lnTo>
                    <a:pt x="1" y="7113"/>
                  </a:lnTo>
                  <a:lnTo>
                    <a:pt x="1" y="7502"/>
                  </a:lnTo>
                  <a:lnTo>
                    <a:pt x="1" y="7502"/>
                  </a:lnTo>
                  <a:lnTo>
                    <a:pt x="1" y="7892"/>
                  </a:lnTo>
                  <a:lnTo>
                    <a:pt x="50" y="8257"/>
                  </a:lnTo>
                  <a:lnTo>
                    <a:pt x="98" y="8647"/>
                  </a:lnTo>
                  <a:lnTo>
                    <a:pt x="147" y="9012"/>
                  </a:lnTo>
                  <a:lnTo>
                    <a:pt x="244" y="9378"/>
                  </a:lnTo>
                  <a:lnTo>
                    <a:pt x="342" y="9743"/>
                  </a:lnTo>
                  <a:lnTo>
                    <a:pt x="464" y="10084"/>
                  </a:lnTo>
                  <a:lnTo>
                    <a:pt x="585" y="10425"/>
                  </a:lnTo>
                  <a:lnTo>
                    <a:pt x="731" y="10766"/>
                  </a:lnTo>
                  <a:lnTo>
                    <a:pt x="902" y="11082"/>
                  </a:lnTo>
                  <a:lnTo>
                    <a:pt x="1097" y="11399"/>
                  </a:lnTo>
                  <a:lnTo>
                    <a:pt x="1292" y="11691"/>
                  </a:lnTo>
                  <a:lnTo>
                    <a:pt x="1486" y="11984"/>
                  </a:lnTo>
                  <a:lnTo>
                    <a:pt x="1706" y="12276"/>
                  </a:lnTo>
                  <a:lnTo>
                    <a:pt x="1949" y="12544"/>
                  </a:lnTo>
                  <a:lnTo>
                    <a:pt x="2193" y="12812"/>
                  </a:lnTo>
                  <a:lnTo>
                    <a:pt x="2461" y="13055"/>
                  </a:lnTo>
                  <a:lnTo>
                    <a:pt x="2729" y="13299"/>
                  </a:lnTo>
                  <a:lnTo>
                    <a:pt x="3021" y="13518"/>
                  </a:lnTo>
                  <a:lnTo>
                    <a:pt x="3313" y="13713"/>
                  </a:lnTo>
                  <a:lnTo>
                    <a:pt x="3605" y="13908"/>
                  </a:lnTo>
                  <a:lnTo>
                    <a:pt x="3922" y="14102"/>
                  </a:lnTo>
                  <a:lnTo>
                    <a:pt x="4239" y="14273"/>
                  </a:lnTo>
                  <a:lnTo>
                    <a:pt x="4580" y="14419"/>
                  </a:lnTo>
                  <a:lnTo>
                    <a:pt x="4921" y="14541"/>
                  </a:lnTo>
                  <a:lnTo>
                    <a:pt x="5261" y="14663"/>
                  </a:lnTo>
                  <a:lnTo>
                    <a:pt x="5627" y="14760"/>
                  </a:lnTo>
                  <a:lnTo>
                    <a:pt x="5992" y="14857"/>
                  </a:lnTo>
                  <a:lnTo>
                    <a:pt x="6357" y="14906"/>
                  </a:lnTo>
                  <a:lnTo>
                    <a:pt x="6747" y="14955"/>
                  </a:lnTo>
                  <a:lnTo>
                    <a:pt x="7112" y="15004"/>
                  </a:lnTo>
                  <a:lnTo>
                    <a:pt x="7502" y="15004"/>
                  </a:lnTo>
                  <a:lnTo>
                    <a:pt x="7502" y="15004"/>
                  </a:lnTo>
                  <a:lnTo>
                    <a:pt x="7892" y="15004"/>
                  </a:lnTo>
                  <a:lnTo>
                    <a:pt x="8257" y="14955"/>
                  </a:lnTo>
                  <a:lnTo>
                    <a:pt x="8647" y="14906"/>
                  </a:lnTo>
                  <a:lnTo>
                    <a:pt x="9012" y="14857"/>
                  </a:lnTo>
                  <a:lnTo>
                    <a:pt x="9377" y="14760"/>
                  </a:lnTo>
                  <a:lnTo>
                    <a:pt x="9743" y="14663"/>
                  </a:lnTo>
                  <a:lnTo>
                    <a:pt x="10084" y="14541"/>
                  </a:lnTo>
                  <a:lnTo>
                    <a:pt x="10425" y="14419"/>
                  </a:lnTo>
                  <a:lnTo>
                    <a:pt x="10766" y="14273"/>
                  </a:lnTo>
                  <a:lnTo>
                    <a:pt x="11082" y="14102"/>
                  </a:lnTo>
                  <a:lnTo>
                    <a:pt x="11399" y="13908"/>
                  </a:lnTo>
                  <a:lnTo>
                    <a:pt x="11691" y="13713"/>
                  </a:lnTo>
                  <a:lnTo>
                    <a:pt x="11983" y="13518"/>
                  </a:lnTo>
                  <a:lnTo>
                    <a:pt x="12276" y="13299"/>
                  </a:lnTo>
                  <a:lnTo>
                    <a:pt x="12544" y="13055"/>
                  </a:lnTo>
                  <a:lnTo>
                    <a:pt x="12812" y="12812"/>
                  </a:lnTo>
                  <a:lnTo>
                    <a:pt x="13055" y="12544"/>
                  </a:lnTo>
                  <a:lnTo>
                    <a:pt x="13299" y="12276"/>
                  </a:lnTo>
                  <a:lnTo>
                    <a:pt x="13518" y="11984"/>
                  </a:lnTo>
                  <a:lnTo>
                    <a:pt x="13713" y="11691"/>
                  </a:lnTo>
                  <a:lnTo>
                    <a:pt x="13907" y="11399"/>
                  </a:lnTo>
                  <a:lnTo>
                    <a:pt x="14102" y="11082"/>
                  </a:lnTo>
                  <a:lnTo>
                    <a:pt x="14273" y="10766"/>
                  </a:lnTo>
                  <a:lnTo>
                    <a:pt x="14419" y="10425"/>
                  </a:lnTo>
                  <a:lnTo>
                    <a:pt x="14541" y="10084"/>
                  </a:lnTo>
                  <a:lnTo>
                    <a:pt x="14662" y="9743"/>
                  </a:lnTo>
                  <a:lnTo>
                    <a:pt x="14760" y="9378"/>
                  </a:lnTo>
                  <a:lnTo>
                    <a:pt x="14857" y="9012"/>
                  </a:lnTo>
                  <a:lnTo>
                    <a:pt x="14906" y="8647"/>
                  </a:lnTo>
                  <a:lnTo>
                    <a:pt x="14955" y="8257"/>
                  </a:lnTo>
                  <a:lnTo>
                    <a:pt x="15003" y="7892"/>
                  </a:lnTo>
                  <a:lnTo>
                    <a:pt x="15003" y="7502"/>
                  </a:lnTo>
                  <a:lnTo>
                    <a:pt x="7502" y="7502"/>
                  </a:lnTo>
                  <a:lnTo>
                    <a:pt x="7502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694;p43"/>
            <p:cNvSpPr/>
            <p:nvPr/>
          </p:nvSpPr>
          <p:spPr>
            <a:xfrm>
              <a:off x="3504325" y="3664250"/>
              <a:ext cx="131525" cy="153450"/>
            </a:xfrm>
            <a:custGeom>
              <a:avLst/>
              <a:gdLst/>
              <a:ahLst/>
              <a:cxnLst/>
              <a:rect l="l" t="t" r="r" b="b"/>
              <a:pathLst>
                <a:path w="5261" h="6138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390" y="25"/>
                  </a:lnTo>
                  <a:lnTo>
                    <a:pt x="780" y="98"/>
                  </a:lnTo>
                  <a:lnTo>
                    <a:pt x="1169" y="171"/>
                  </a:lnTo>
                  <a:lnTo>
                    <a:pt x="1559" y="268"/>
                  </a:lnTo>
                  <a:lnTo>
                    <a:pt x="1924" y="414"/>
                  </a:lnTo>
                  <a:lnTo>
                    <a:pt x="2314" y="560"/>
                  </a:lnTo>
                  <a:lnTo>
                    <a:pt x="2655" y="731"/>
                  </a:lnTo>
                  <a:lnTo>
                    <a:pt x="3020" y="901"/>
                  </a:lnTo>
                  <a:lnTo>
                    <a:pt x="3020" y="901"/>
                  </a:lnTo>
                  <a:lnTo>
                    <a:pt x="3337" y="1121"/>
                  </a:lnTo>
                  <a:lnTo>
                    <a:pt x="3654" y="1340"/>
                  </a:lnTo>
                  <a:lnTo>
                    <a:pt x="3946" y="1559"/>
                  </a:lnTo>
                  <a:lnTo>
                    <a:pt x="4238" y="1803"/>
                  </a:lnTo>
                  <a:lnTo>
                    <a:pt x="4530" y="2070"/>
                  </a:lnTo>
                  <a:lnTo>
                    <a:pt x="4774" y="2363"/>
                  </a:lnTo>
                  <a:lnTo>
                    <a:pt x="5017" y="2655"/>
                  </a:lnTo>
                  <a:lnTo>
                    <a:pt x="5261" y="2972"/>
                  </a:lnTo>
                  <a:lnTo>
                    <a:pt x="0" y="613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695;p43"/>
            <p:cNvSpPr/>
            <p:nvPr/>
          </p:nvSpPr>
          <p:spPr>
            <a:xfrm>
              <a:off x="3501875" y="3749500"/>
              <a:ext cx="187575" cy="96825"/>
            </a:xfrm>
            <a:custGeom>
              <a:avLst/>
              <a:gdLst/>
              <a:ahLst/>
              <a:cxnLst/>
              <a:rect l="l" t="t" r="r" b="b"/>
              <a:pathLst>
                <a:path w="7503" h="3873" fill="none" extrusionOk="0">
                  <a:moveTo>
                    <a:pt x="6431" y="0"/>
                  </a:moveTo>
                  <a:lnTo>
                    <a:pt x="1" y="3872"/>
                  </a:lnTo>
                  <a:lnTo>
                    <a:pt x="7502" y="3872"/>
                  </a:lnTo>
                  <a:lnTo>
                    <a:pt x="7502" y="3872"/>
                  </a:lnTo>
                  <a:lnTo>
                    <a:pt x="7478" y="3337"/>
                  </a:lnTo>
                  <a:lnTo>
                    <a:pt x="7429" y="2825"/>
                  </a:lnTo>
                  <a:lnTo>
                    <a:pt x="7332" y="2314"/>
                  </a:lnTo>
                  <a:lnTo>
                    <a:pt x="7210" y="1827"/>
                  </a:lnTo>
                  <a:lnTo>
                    <a:pt x="7064" y="1340"/>
                  </a:lnTo>
                  <a:lnTo>
                    <a:pt x="6893" y="877"/>
                  </a:lnTo>
                  <a:lnTo>
                    <a:pt x="6674" y="438"/>
                  </a:lnTo>
                  <a:lnTo>
                    <a:pt x="6431" y="0"/>
                  </a:lnTo>
                  <a:lnTo>
                    <a:pt x="6431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" name="Группа 139"/>
          <p:cNvGrpSpPr/>
          <p:nvPr/>
        </p:nvGrpSpPr>
        <p:grpSpPr>
          <a:xfrm>
            <a:off x="4643023" y="1269980"/>
            <a:ext cx="4284000" cy="3780000"/>
            <a:chOff x="245400" y="1242887"/>
            <a:chExt cx="4660478" cy="5078217"/>
          </a:xfrm>
        </p:grpSpPr>
        <p:graphicFrame>
          <p:nvGraphicFramePr>
            <p:cNvPr id="141" name="Диаграмма 14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78809507"/>
                </p:ext>
              </p:extLst>
            </p:nvPr>
          </p:nvGraphicFramePr>
          <p:xfrm>
            <a:off x="245400" y="1734139"/>
            <a:ext cx="4660478" cy="458696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42" name="TextBox 141"/>
            <p:cNvSpPr txBox="1"/>
            <p:nvPr/>
          </p:nvSpPr>
          <p:spPr>
            <a:xfrm>
              <a:off x="291088" y="1242887"/>
              <a:ext cx="3885128" cy="3654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b="1" dirty="0"/>
                <a:t>Известность и поддержка городских проектов</a:t>
              </a:r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9591" y="1271368"/>
            <a:ext cx="4435624" cy="2013988"/>
            <a:chOff x="9591" y="1024450"/>
            <a:chExt cx="4435624" cy="2139845"/>
          </a:xfrm>
        </p:grpSpPr>
        <p:graphicFrame>
          <p:nvGraphicFramePr>
            <p:cNvPr id="143" name="Диаграмма 14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11828119"/>
                </p:ext>
              </p:extLst>
            </p:nvPr>
          </p:nvGraphicFramePr>
          <p:xfrm>
            <a:off x="33013" y="1318742"/>
            <a:ext cx="4412202" cy="18455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44" name="TextBox 143"/>
            <p:cNvSpPr txBox="1"/>
            <p:nvPr/>
          </p:nvSpPr>
          <p:spPr>
            <a:xfrm>
              <a:off x="9591" y="1024450"/>
              <a:ext cx="4408549" cy="294292"/>
            </a:xfrm>
            <a:prstGeom prst="rect">
              <a:avLst/>
            </a:prstGeom>
            <a:noFill/>
          </p:spPr>
          <p:txBody>
            <a:bodyPr wrap="none" lIns="91425" tIns="45712" rIns="91425" bIns="45712" rtlCol="0">
              <a:spAutoFit/>
            </a:bodyPr>
            <a:lstStyle/>
            <a:p>
              <a:r>
                <a:rPr lang="ru-RU" sz="1200" b="1" dirty="0"/>
                <a:t>Восприятие произошедших изменений в жизни города</a:t>
              </a: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139591" y="3258083"/>
            <a:ext cx="4176000" cy="1800000"/>
            <a:chOff x="156843" y="2585255"/>
            <a:chExt cx="4415159" cy="2326304"/>
          </a:xfrm>
        </p:grpSpPr>
        <p:graphicFrame>
          <p:nvGraphicFramePr>
            <p:cNvPr id="145" name="Диаграмма 144"/>
            <p:cNvGraphicFramePr/>
            <p:nvPr>
              <p:extLst>
                <p:ext uri="{D42A27DB-BD31-4B8C-83A1-F6EECF244321}">
                  <p14:modId xmlns:p14="http://schemas.microsoft.com/office/powerpoint/2010/main" val="4259863150"/>
                </p:ext>
              </p:extLst>
            </p:nvPr>
          </p:nvGraphicFramePr>
          <p:xfrm>
            <a:off x="179167" y="3105865"/>
            <a:ext cx="4392835" cy="180569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46" name="TextBox 145"/>
            <p:cNvSpPr txBox="1"/>
            <p:nvPr/>
          </p:nvSpPr>
          <p:spPr>
            <a:xfrm>
              <a:off x="156843" y="2585255"/>
              <a:ext cx="4030558" cy="576742"/>
            </a:xfrm>
            <a:prstGeom prst="rect">
              <a:avLst/>
            </a:prstGeom>
            <a:noFill/>
          </p:spPr>
          <p:txBody>
            <a:bodyPr wrap="none" lIns="91425" tIns="45712" rIns="91425" bIns="45712" rtlCol="0">
              <a:spAutoFit/>
            </a:bodyPr>
            <a:lstStyle/>
            <a:p>
              <a:r>
                <a:rPr lang="ru-RU" sz="1200" b="1" dirty="0">
                  <a:solidFill>
                    <a:prstClr val="black"/>
                  </a:solidFill>
                  <a:cs typeface="Times New Roman" pitchFamily="18" charset="0"/>
                </a:rPr>
                <a:t>Оценки перспектив жизни в городе</a:t>
              </a:r>
            </a:p>
            <a:p>
              <a:r>
                <a:rPr lang="ru-RU" sz="1100" dirty="0">
                  <a:solidFill>
                    <a:prstClr val="black"/>
                  </a:solidFill>
                  <a:cs typeface="Times New Roman" pitchFamily="18" charset="0"/>
                </a:rPr>
                <a:t>(как изменится жизнь в городе в ближайшие 5-10 лет?)</a:t>
              </a:r>
              <a:endParaRPr lang="ru-RU" sz="1100" dirty="0"/>
            </a:p>
          </p:txBody>
        </p:sp>
      </p:grpSp>
      <p:pic>
        <p:nvPicPr>
          <p:cNvPr id="150" name="Picture 4" descr="герб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99" y="94716"/>
            <a:ext cx="576000" cy="69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2322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Корректировка Стратегии города Перми</a:t>
            </a:r>
            <a:r>
              <a:rPr lang="ru-RU" sz="1800" dirty="0"/>
              <a:t/>
            </a:r>
            <a:br>
              <a:rPr lang="ru-RU" sz="1800" dirty="0"/>
            </a:br>
            <a:endParaRPr sz="1800" dirty="0"/>
          </a:p>
        </p:txBody>
      </p:sp>
      <p:grpSp>
        <p:nvGrpSpPr>
          <p:cNvPr id="28" name="Google Shape;497;p43"/>
          <p:cNvGrpSpPr/>
          <p:nvPr/>
        </p:nvGrpSpPr>
        <p:grpSpPr>
          <a:xfrm>
            <a:off x="275326" y="519830"/>
            <a:ext cx="342903" cy="447293"/>
            <a:chOff x="590250" y="244200"/>
            <a:chExt cx="407975" cy="532175"/>
          </a:xfrm>
        </p:grpSpPr>
        <p:sp>
          <p:nvSpPr>
            <p:cNvPr id="29" name="Google Shape;498;p43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499;p43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500;p43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501;p43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502;p43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503;p43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504;p43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505;p43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506;p43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507;p43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508;p43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509;p43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510;p43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511;p43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" name="Скругленный прямоугольник 24"/>
          <p:cNvSpPr/>
          <p:nvPr/>
        </p:nvSpPr>
        <p:spPr>
          <a:xfrm>
            <a:off x="235635" y="2858175"/>
            <a:ext cx="2448000" cy="828000"/>
          </a:xfrm>
          <a:prstGeom prst="roundRect">
            <a:avLst>
              <a:gd name="adj" fmla="val 10952"/>
            </a:avLst>
          </a:prstGeom>
          <a:gradFill>
            <a:gsLst>
              <a:gs pos="0">
                <a:schemeClr val="accent1"/>
              </a:gs>
              <a:gs pos="79000">
                <a:schemeClr val="accent1">
                  <a:lumMod val="20000"/>
                  <a:lumOff val="8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accent5">
                    <a:lumMod val="50000"/>
                  </a:schemeClr>
                </a:solidFill>
              </a:rPr>
              <a:t>ЭКОНОМИЧЕСКОЕ РАЗВИТИЕ 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226542" y="3768390"/>
            <a:ext cx="2484000" cy="1224000"/>
            <a:chOff x="226542" y="3839950"/>
            <a:chExt cx="2484000" cy="1042051"/>
          </a:xfrm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226542" y="4558001"/>
              <a:ext cx="2484000" cy="32400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79000">
                  <a:schemeClr val="accent1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kern="200" dirty="0">
                  <a:solidFill>
                    <a:schemeClr val="accent5">
                      <a:lumMod val="50000"/>
                    </a:schemeClr>
                  </a:solidFill>
                </a:rPr>
                <a:t>ОБЩЕСТВЕННАЯ БЕЗОПАСНОСТЬ </a:t>
              </a:r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235635" y="3839950"/>
              <a:ext cx="2448000" cy="32400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79000">
                  <a:schemeClr val="accent1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>
                  <a:solidFill>
                    <a:schemeClr val="accent5">
                      <a:lumMod val="50000"/>
                    </a:schemeClr>
                  </a:solidFill>
                </a:rPr>
                <a:t>РАЗВИТИЕ ИНФРАСТРУКТУРЫ </a:t>
              </a:r>
            </a:p>
          </p:txBody>
        </p:sp>
        <p:sp>
          <p:nvSpPr>
            <p:cNvPr id="27" name="Скругленный прямоугольник 26"/>
            <p:cNvSpPr/>
            <p:nvPr/>
          </p:nvSpPr>
          <p:spPr>
            <a:xfrm>
              <a:off x="235634" y="4198840"/>
              <a:ext cx="2448000" cy="32400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79000">
                  <a:schemeClr val="accent1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>
                  <a:solidFill>
                    <a:schemeClr val="accent5">
                      <a:lumMod val="50000"/>
                    </a:schemeClr>
                  </a:solidFill>
                </a:rPr>
                <a:t>ПРОСТРАНСТВЕННОЕ РАЗВИТИЕ</a:t>
              </a: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235634" y="1643883"/>
            <a:ext cx="2448001" cy="1127904"/>
            <a:chOff x="235634" y="1747246"/>
            <a:chExt cx="2797716" cy="834911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235635" y="1747246"/>
              <a:ext cx="2797715" cy="411037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79000">
                  <a:schemeClr val="accent1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>
                  <a:solidFill>
                    <a:schemeClr val="accent5">
                      <a:lumMod val="50000"/>
                    </a:schemeClr>
                  </a:solidFill>
                </a:rPr>
                <a:t>СОЦИАЛЬНАЯ СФЕРА </a:t>
              </a:r>
            </a:p>
          </p:txBody>
        </p:sp>
        <p:sp>
          <p:nvSpPr>
            <p:cNvPr id="38" name="Скругленный прямоугольник 37"/>
            <p:cNvSpPr/>
            <p:nvPr/>
          </p:nvSpPr>
          <p:spPr>
            <a:xfrm>
              <a:off x="235634" y="2177593"/>
              <a:ext cx="2797715" cy="404564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79000">
                  <a:schemeClr val="accent1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>
                  <a:solidFill>
                    <a:schemeClr val="accent5">
                      <a:lumMod val="50000"/>
                    </a:schemeClr>
                  </a:solidFill>
                </a:rPr>
                <a:t>РАЗВИТИЕ СИСТЕМЫ </a:t>
              </a:r>
              <a:endParaRPr lang="ru-RU" sz="1000" b="1" dirty="0" smtClean="0">
                <a:solidFill>
                  <a:schemeClr val="accent5">
                    <a:lumMod val="50000"/>
                  </a:schemeClr>
                </a:solidFill>
              </a:endParaRPr>
            </a:p>
            <a:p>
              <a:pPr algn="ctr"/>
              <a:r>
                <a:rPr lang="ru-RU" sz="1000" b="1" dirty="0" smtClean="0">
                  <a:solidFill>
                    <a:schemeClr val="accent5">
                      <a:lumMod val="50000"/>
                    </a:schemeClr>
                  </a:solidFill>
                </a:rPr>
                <a:t>МУНИЦИПАЛЬНОГО </a:t>
              </a:r>
              <a:r>
                <a:rPr lang="ru-RU" sz="1000" b="1" dirty="0">
                  <a:solidFill>
                    <a:schemeClr val="accent5">
                      <a:lumMod val="50000"/>
                    </a:schemeClr>
                  </a:solidFill>
                </a:rPr>
                <a:t>УПРАВЛЕНИЯ 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631057" y="1305866"/>
            <a:ext cx="1628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ДЕЙСТВУЮЩАЯ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392061" y="1305865"/>
            <a:ext cx="16097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ПРЕДЛОЖЕНИЯ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2784711" y="1646644"/>
            <a:ext cx="2880000" cy="1125143"/>
            <a:chOff x="9184073" y="1769447"/>
            <a:chExt cx="3050697" cy="2002412"/>
          </a:xfrm>
        </p:grpSpPr>
        <p:sp>
          <p:nvSpPr>
            <p:cNvPr id="50" name="Скругленный прямоугольник 49"/>
            <p:cNvSpPr/>
            <p:nvPr/>
          </p:nvSpPr>
          <p:spPr>
            <a:xfrm>
              <a:off x="9207172" y="2170133"/>
              <a:ext cx="3018721" cy="1601726"/>
            </a:xfrm>
            <a:prstGeom prst="roundRect">
              <a:avLst>
                <a:gd name="adj" fmla="val 9305"/>
              </a:avLst>
            </a:prstGeom>
            <a:noFill/>
            <a:ln w="25400">
              <a:solidFill>
                <a:srgbClr val="CD37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dirty="0" smtClean="0">
                  <a:solidFill>
                    <a:srgbClr val="CD379B"/>
                  </a:solidFill>
                </a:rPr>
                <a:t>ОБРАЗОВАНИЕ, СПОРТ, КУЛЬТУРА, ОБЩЕСТВЕННОЕ САМОУПРАВЛЕНИЕ, МЕЖНАЦИОНАЛЬНЫЕ ОТНОШЕНИЯ, ИНФОРМАЦИОННАЯ ОТКРЫТОСТЬ</a:t>
              </a:r>
              <a:endParaRPr lang="ru-RU" sz="1000" dirty="0">
                <a:solidFill>
                  <a:srgbClr val="CD379B"/>
                </a:solidFill>
              </a:endParaRPr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9184073" y="1769447"/>
              <a:ext cx="3050697" cy="512552"/>
            </a:xfrm>
            <a:prstGeom prst="roundRect">
              <a:avLst>
                <a:gd name="adj" fmla="val 11994"/>
              </a:avLst>
            </a:prstGeom>
            <a:gradFill>
              <a:gsLst>
                <a:gs pos="5000">
                  <a:srgbClr val="CC3399"/>
                </a:gs>
                <a:gs pos="100000">
                  <a:srgbClr val="FFCCFF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/>
                <a:t>СОЦИАЛЬНАЯ СФЕРА </a:t>
              </a: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2799792" y="2854665"/>
            <a:ext cx="2880000" cy="816800"/>
            <a:chOff x="9206720" y="3484755"/>
            <a:chExt cx="3204000" cy="1453654"/>
          </a:xfrm>
        </p:grpSpPr>
        <p:sp>
          <p:nvSpPr>
            <p:cNvPr id="53" name="Скругленный прямоугольник 52"/>
            <p:cNvSpPr/>
            <p:nvPr/>
          </p:nvSpPr>
          <p:spPr>
            <a:xfrm>
              <a:off x="9221632" y="3785167"/>
              <a:ext cx="3166306" cy="1153242"/>
            </a:xfrm>
            <a:prstGeom prst="roundRect">
              <a:avLst>
                <a:gd name="adj" fmla="val 13354"/>
              </a:avLst>
            </a:prstGeom>
            <a:noFill/>
            <a:ln w="25400">
              <a:solidFill>
                <a:srgbClr val="2071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ru-RU" sz="1000" dirty="0" smtClean="0">
                  <a:solidFill>
                    <a:srgbClr val="2071C4"/>
                  </a:solidFill>
                </a:rPr>
                <a:t>КОМФОРТНАЯ СРЕДА ДЛЯ БИЗНЕСА, </a:t>
              </a:r>
            </a:p>
            <a:p>
              <a:pPr algn="ctr"/>
              <a:r>
                <a:rPr lang="ru-RU" sz="1000" dirty="0" smtClean="0">
                  <a:solidFill>
                    <a:srgbClr val="2071C4"/>
                  </a:solidFill>
                </a:rPr>
                <a:t>РАЗВИТИЕ ПРЕДПРИНИМАТЕЛЬСТВА,</a:t>
              </a:r>
            </a:p>
            <a:p>
              <a:pPr algn="ctr"/>
              <a:r>
                <a:rPr lang="ru-RU" sz="1000" dirty="0" smtClean="0">
                  <a:solidFill>
                    <a:srgbClr val="2071C4"/>
                  </a:solidFill>
                </a:rPr>
                <a:t>ИННОВАЦИОННАЯ ЭКОНОМИКА</a:t>
              </a:r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9206720" y="3484755"/>
              <a:ext cx="3204000" cy="512552"/>
            </a:xfrm>
            <a:prstGeom prst="roundRect">
              <a:avLst>
                <a:gd name="adj" fmla="val 11994"/>
              </a:avLst>
            </a:prstGeom>
            <a:gradFill>
              <a:gsLst>
                <a:gs pos="0">
                  <a:srgbClr val="1B59B5"/>
                </a:gs>
                <a:gs pos="100000">
                  <a:srgbClr val="33CCFF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100" dirty="0"/>
                <a:t>ЭКОНОМИЧЕСКОЕ РАЗВИТИЕ  </a:t>
              </a:r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2808983" y="3761848"/>
            <a:ext cx="2880000" cy="1213330"/>
            <a:chOff x="9001258" y="5095068"/>
            <a:chExt cx="3198427" cy="2159355"/>
          </a:xfrm>
        </p:grpSpPr>
        <p:sp>
          <p:nvSpPr>
            <p:cNvPr id="62" name="Скругленный прямоугольник 61"/>
            <p:cNvSpPr/>
            <p:nvPr/>
          </p:nvSpPr>
          <p:spPr>
            <a:xfrm>
              <a:off x="9011439" y="5460492"/>
              <a:ext cx="3158447" cy="1793931"/>
            </a:xfrm>
            <a:prstGeom prst="roundRect">
              <a:avLst>
                <a:gd name="adj" fmla="val 10532"/>
              </a:avLst>
            </a:prstGeom>
            <a:noFill/>
            <a:ln w="25400">
              <a:solidFill>
                <a:srgbClr val="783E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dirty="0" smtClean="0">
                  <a:solidFill>
                    <a:srgbClr val="783EA8"/>
                  </a:solidFill>
                </a:rPr>
                <a:t>ДОРОГИ, ЖИЛЬЕ И ГОРОДСКАЯ СРЕДА, ОБЩЕСТВЕННЫЙ ТРАНСПОРТ,  ЭКОЛОГИЯ</a:t>
              </a:r>
              <a:r>
                <a:rPr lang="ru-RU" sz="1000" dirty="0">
                  <a:solidFill>
                    <a:srgbClr val="783EA8"/>
                  </a:solidFill>
                </a:rPr>
                <a:t>, БЕЗОПАСНОСТЬ, ПРОСТРАНСТВЕННОЕ </a:t>
              </a:r>
              <a:r>
                <a:rPr lang="ru-RU" sz="1000" dirty="0" smtClean="0">
                  <a:solidFill>
                    <a:srgbClr val="783EA8"/>
                  </a:solidFill>
                </a:rPr>
                <a:t>РАЗВИТИЕ</a:t>
              </a:r>
              <a:endParaRPr lang="ru-RU" sz="1000" dirty="0">
                <a:solidFill>
                  <a:srgbClr val="783EA8"/>
                </a:solidFill>
              </a:endParaRPr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9001258" y="5095068"/>
              <a:ext cx="3198427" cy="512552"/>
            </a:xfrm>
            <a:prstGeom prst="roundRect">
              <a:avLst>
                <a:gd name="adj" fmla="val 12710"/>
              </a:avLst>
            </a:prstGeom>
            <a:gradFill>
              <a:gsLst>
                <a:gs pos="0">
                  <a:srgbClr val="7030A0"/>
                </a:gs>
                <a:gs pos="100000">
                  <a:srgbClr val="CCCCFF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/>
                <a:t>КОМФОРТНАЯ ГОРОДСКАЯ СРЕДА</a:t>
              </a:r>
              <a:endParaRPr lang="ru-RU" sz="1100" dirty="0"/>
            </a:p>
          </p:txBody>
        </p:sp>
      </p:grpSp>
      <p:sp>
        <p:nvSpPr>
          <p:cNvPr id="64" name="Прямоугольник 63"/>
          <p:cNvSpPr/>
          <p:nvPr/>
        </p:nvSpPr>
        <p:spPr>
          <a:xfrm>
            <a:off x="5732528" y="1654595"/>
            <a:ext cx="3384000" cy="1260000"/>
          </a:xfrm>
          <a:prstGeom prst="rect">
            <a:avLst/>
          </a:prstGeom>
          <a:noFill/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schemeClr val="tx1"/>
                </a:solidFill>
              </a:rPr>
              <a:t>Создание условий для самореализации детей</a:t>
            </a: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schemeClr val="tx1"/>
                </a:solidFill>
              </a:rPr>
              <a:t>Создание системы ранней профориентации </a:t>
            </a:r>
            <a:r>
              <a:rPr lang="ru-RU" sz="1050" dirty="0" smtClean="0">
                <a:solidFill>
                  <a:schemeClr val="tx1"/>
                </a:solidFill>
              </a:rPr>
              <a:t>детей</a:t>
            </a: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schemeClr val="tx1"/>
                </a:solidFill>
              </a:rPr>
              <a:t>Подготовка спортивного резерва</a:t>
            </a: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schemeClr val="tx1"/>
                </a:solidFill>
              </a:rPr>
              <a:t>Развитие </a:t>
            </a:r>
            <a:r>
              <a:rPr lang="ru-RU" sz="1050" dirty="0">
                <a:solidFill>
                  <a:schemeClr val="tx1"/>
                </a:solidFill>
              </a:rPr>
              <a:t>добровольчества, общественных </a:t>
            </a:r>
            <a:r>
              <a:rPr lang="ru-RU" sz="1050" dirty="0" smtClean="0">
                <a:solidFill>
                  <a:schemeClr val="tx1"/>
                </a:solidFill>
              </a:rPr>
              <a:t>инициатив</a:t>
            </a: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schemeClr val="tx1"/>
                </a:solidFill>
              </a:rPr>
              <a:t>Формирование системы поддержки граждан старшего </a:t>
            </a:r>
            <a:r>
              <a:rPr lang="ru-RU" sz="1050" dirty="0" smtClean="0">
                <a:solidFill>
                  <a:schemeClr val="tx1"/>
                </a:solidFill>
              </a:rPr>
              <a:t>поколения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5718045" y="3733178"/>
            <a:ext cx="3420000" cy="1296000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schemeClr val="tx1"/>
                </a:solidFill>
              </a:rPr>
              <a:t>Комплексное </a:t>
            </a:r>
            <a:r>
              <a:rPr lang="ru-RU" sz="1050" dirty="0">
                <a:solidFill>
                  <a:schemeClr val="tx1"/>
                </a:solidFill>
              </a:rPr>
              <a:t>благоустройство города Перми</a:t>
            </a: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schemeClr val="tx1"/>
                </a:solidFill>
              </a:rPr>
              <a:t>Благоустройство дворовых </a:t>
            </a:r>
            <a:r>
              <a:rPr lang="ru-RU" sz="1050" dirty="0" smtClean="0">
                <a:solidFill>
                  <a:schemeClr val="tx1"/>
                </a:solidFill>
              </a:rPr>
              <a:t>территорий</a:t>
            </a: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schemeClr val="tx1"/>
                </a:solidFill>
              </a:rPr>
              <a:t>Благоустройство микрорайонов частной застройки</a:t>
            </a: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schemeClr val="tx1"/>
                </a:solidFill>
              </a:rPr>
              <a:t>Использование экологического вида общественного транспорта</a:t>
            </a: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schemeClr val="tx1"/>
                </a:solidFill>
              </a:rPr>
              <a:t>Интеллектуальная транспортная система</a:t>
            </a: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schemeClr val="tx1"/>
                </a:solidFill>
              </a:rPr>
              <a:t>Развитие экологического туризма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5741898" y="3174819"/>
            <a:ext cx="3108398" cy="252000"/>
          </a:xfrm>
          <a:prstGeom prst="rect">
            <a:avLst/>
          </a:prstGeom>
          <a:noFill/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171450" indent="-17145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schemeClr val="tx1"/>
                </a:solidFill>
              </a:rPr>
              <a:t>Развитие </a:t>
            </a:r>
            <a:r>
              <a:rPr lang="ru-RU" sz="1050" dirty="0">
                <a:solidFill>
                  <a:schemeClr val="tx1"/>
                </a:solidFill>
              </a:rPr>
              <a:t>Пермской городской </a:t>
            </a:r>
            <a:r>
              <a:rPr lang="ru-RU" sz="1050" dirty="0" smtClean="0">
                <a:solidFill>
                  <a:schemeClr val="tx1"/>
                </a:solidFill>
              </a:rPr>
              <a:t>агломерации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lang="en" dirty="0"/>
          </a:p>
        </p:txBody>
      </p:sp>
      <p:pic>
        <p:nvPicPr>
          <p:cNvPr id="45" name="Picture 4" descr="герб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99" y="94716"/>
            <a:ext cx="576000" cy="69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40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lang="en" dirty="0"/>
          </a:p>
        </p:txBody>
      </p:sp>
      <p:sp>
        <p:nvSpPr>
          <p:cNvPr id="6" name="TextBox 5"/>
          <p:cNvSpPr txBox="1"/>
          <p:nvPr/>
        </p:nvSpPr>
        <p:spPr>
          <a:xfrm>
            <a:off x="2625158" y="2310140"/>
            <a:ext cx="39244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Спасибо за внимание!</a:t>
            </a:r>
            <a:endParaRPr lang="ru-RU" sz="2800" dirty="0"/>
          </a:p>
        </p:txBody>
      </p:sp>
      <p:pic>
        <p:nvPicPr>
          <p:cNvPr id="45" name="Picture 4" descr="герб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99" y="94716"/>
            <a:ext cx="576000" cy="69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355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1646</TotalTime>
  <Words>506</Words>
  <Application>Microsoft Office PowerPoint</Application>
  <PresentationFormat>Экран (16:9)</PresentationFormat>
  <Paragraphs>154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Salerio template</vt:lpstr>
      <vt:lpstr>ЕЖЕГОДНЫЙ ОТЧЕТ Главы города Перми</vt:lpstr>
      <vt:lpstr>Национальные проекты  Российской Федерации</vt:lpstr>
      <vt:lpstr> Стратегическое направление: Человеческий капитал </vt:lpstr>
      <vt:lpstr> Стратегическое направление: Комфортная среда для жизни </vt:lpstr>
      <vt:lpstr>Стратегическое направление: Экономический рост</vt:lpstr>
      <vt:lpstr>Инвестиционная деятельность</vt:lpstr>
      <vt:lpstr>Общественное восприятие изменений  в жизни города</vt:lpstr>
      <vt:lpstr> Корректировка Стратегии города Перми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Ширинкина Инна Львовна</dc:creator>
  <cp:lastModifiedBy>Крузель Елена Ипполитовна</cp:lastModifiedBy>
  <cp:revision>114</cp:revision>
  <cp:lastPrinted>2019-05-23T09:01:18Z</cp:lastPrinted>
  <dcterms:modified xsi:type="dcterms:W3CDTF">2019-05-27T05:33:20Z</dcterms:modified>
</cp:coreProperties>
</file>