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73" r:id="rId12"/>
    <p:sldId id="275" r:id="rId13"/>
    <p:sldId id="27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2E53-17FB-48A5-96FD-FF96E2DBF1D7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759B4-5342-416B-A357-2EEC80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59B4-5342-416B-A357-2EEC80DC5E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59B4-5342-416B-A357-2EEC80DC5E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07.02.2017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05885"/>
            <a:ext cx="8424936" cy="566180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2017</a:t>
            </a:r>
            <a:br>
              <a:rPr lang="ru-RU" sz="4800" dirty="0" smtClean="0"/>
            </a:br>
            <a:r>
              <a:rPr lang="ru-RU" sz="4800" dirty="0" smtClean="0"/>
              <a:t>«Год дорожного ремонта </a:t>
            </a:r>
            <a:r>
              <a:rPr lang="ru-RU" sz="4800" dirty="0"/>
              <a:t>в </a:t>
            </a:r>
            <a:r>
              <a:rPr lang="ru-RU" sz="4800" dirty="0" smtClean="0"/>
              <a:t>Перми. Версия 2.0»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11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535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Комплексный подход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algn="just"/>
            <a:r>
              <a:rPr lang="ru-RU" sz="2000" dirty="0"/>
              <a:t>Как и в прошлом </a:t>
            </a:r>
            <a:r>
              <a:rPr lang="ru-RU" sz="2000" dirty="0" smtClean="0"/>
              <a:t>году, будут отремонтированы </a:t>
            </a:r>
            <a:r>
              <a:rPr lang="ru-RU" sz="2000" dirty="0"/>
              <a:t>целые транспортные узлы, а не </a:t>
            </a:r>
            <a:r>
              <a:rPr lang="ru-RU" sz="2000" dirty="0" smtClean="0"/>
              <a:t>локальные </a:t>
            </a:r>
            <a:r>
              <a:rPr lang="ru-RU" sz="2000" dirty="0"/>
              <a:t>объекты по </a:t>
            </a:r>
            <a:r>
              <a:rPr lang="ru-RU" sz="2000" dirty="0" smtClean="0"/>
              <a:t>городу.</a:t>
            </a:r>
            <a:br>
              <a:rPr lang="ru-RU" sz="2000" dirty="0" smtClean="0"/>
            </a:br>
            <a:endParaRPr lang="ru-RU" sz="2000" dirty="0" smtClean="0"/>
          </a:p>
          <a:p>
            <a:pPr algn="just"/>
            <a:r>
              <a:rPr lang="ru-RU" sz="2000" dirty="0" smtClean="0"/>
              <a:t>Где </a:t>
            </a:r>
            <a:r>
              <a:rPr lang="ru-RU" sz="2000" dirty="0"/>
              <a:t>необходимо, </a:t>
            </a:r>
            <a:r>
              <a:rPr lang="ru-RU" sz="2000" dirty="0" smtClean="0"/>
              <a:t>помимо покрытия </a:t>
            </a:r>
            <a:r>
              <a:rPr lang="ru-RU" sz="2000" dirty="0"/>
              <a:t>проезжей </a:t>
            </a:r>
            <a:r>
              <a:rPr lang="ru-RU" sz="2000" dirty="0" smtClean="0"/>
              <a:t>части будет замен и бортовой камень, также обновят </a:t>
            </a:r>
            <a:r>
              <a:rPr lang="ru-RU" sz="2000" dirty="0"/>
              <a:t>тротуары, освещение, разметку и дорожные знаки.</a:t>
            </a:r>
            <a:endParaRPr lang="ru-RU" sz="2000" dirty="0" smtClean="0"/>
          </a:p>
          <a:p>
            <a:pPr marL="0" indent="0" algn="ctr">
              <a:buNone/>
            </a:pPr>
            <a:endParaRPr lang="ru-RU" dirty="0">
              <a:latin typeface="+mj-lt"/>
            </a:endParaRPr>
          </a:p>
        </p:txBody>
      </p:sp>
      <p:pic>
        <p:nvPicPr>
          <p:cNvPr id="5122" name="Picture 2" descr="C:\Users\starkova-nv\Desktop\IMG_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6487"/>
            <a:ext cx="3168352" cy="20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arkova-nv\Desktop\image_1423173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38" y="3986487"/>
            <a:ext cx="2633572" cy="20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tarkova-nv\Desktop\IMG_6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1297"/>
            <a:ext cx="2273457" cy="34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543800" cy="4174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100" dirty="0" smtClean="0">
                <a:latin typeface="+mj-lt"/>
              </a:rPr>
              <a:t>Пешеходные зоны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- Особое внимание будет уделено тротуарам. Сейчас формируются списки ремонта по заявкам жителей города.</a:t>
            </a: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В 2017-2018 годах будет отремонтирован сквер им. Розалии Землячки и расположенный на его территории  фонтан.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Продолжится благоустройство набережной Камы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starkova-nv\Desktop\Ико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2271"/>
            <a:ext cx="3168352" cy="22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Проектирование</a:t>
            </a:r>
          </a:p>
          <a:p>
            <a:pPr marL="0" indent="0" algn="ctr">
              <a:buNone/>
            </a:pPr>
            <a:endParaRPr lang="ru-RU" sz="2800" dirty="0" smtClean="0">
              <a:latin typeface="+mj-lt"/>
            </a:endParaRPr>
          </a:p>
          <a:p>
            <a:r>
              <a:rPr lang="ru-RU" sz="1800" b="1" dirty="0" smtClean="0"/>
              <a:t>Проектирование </a:t>
            </a:r>
            <a:r>
              <a:rPr lang="ru-RU" sz="1800" b="1" dirty="0" smtClean="0"/>
              <a:t>строительства улицы Строителей</a:t>
            </a:r>
            <a:r>
              <a:rPr lang="ru-RU" sz="1800" dirty="0" smtClean="0"/>
              <a:t>. Автодорога </a:t>
            </a:r>
            <a:r>
              <a:rPr lang="ru-RU" sz="1800" dirty="0" smtClean="0">
                <a:solidFill>
                  <a:schemeClr val="tx1"/>
                </a:solidFill>
              </a:rPr>
              <a:t>соединит </a:t>
            </a:r>
            <a:r>
              <a:rPr lang="ru-RU" sz="1800" dirty="0" err="1">
                <a:solidFill>
                  <a:schemeClr val="tx1"/>
                </a:solidFill>
              </a:rPr>
              <a:t>Красавинский</a:t>
            </a:r>
            <a:r>
              <a:rPr lang="ru-RU" sz="1800" dirty="0">
                <a:solidFill>
                  <a:schemeClr val="tx1"/>
                </a:solidFill>
              </a:rPr>
              <a:t> мост и дорогу Стаханова – Чкалова. Это один из важнейших проектов, который позволит частично разгрузить центр Перми от транспорта, который идет через Коммунальный мост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b="1" dirty="0" smtClean="0"/>
              <a:t>Проектирование реконструкции улицы Революции </a:t>
            </a:r>
            <a:r>
              <a:rPr lang="ru-RU" sz="1800" dirty="0" smtClean="0"/>
              <a:t>на участке от ЦКР до улицы Сибирской </a:t>
            </a:r>
            <a:r>
              <a:rPr lang="ru-RU" sz="1800" dirty="0">
                <a:solidFill>
                  <a:schemeClr val="tx1"/>
                </a:solidFill>
              </a:rPr>
              <a:t>с обустройством трамвайной </a:t>
            </a:r>
            <a:r>
              <a:rPr lang="ru-RU" sz="1800" dirty="0" smtClean="0">
                <a:solidFill>
                  <a:schemeClr val="tx1"/>
                </a:solidFill>
              </a:rPr>
              <a:t>линии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starkova-n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66271"/>
            <a:ext cx="3240360" cy="18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arkova-nv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4274427"/>
            <a:ext cx="3256484" cy="18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30" y="404664"/>
            <a:ext cx="7554416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Обратная связь с населением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0145"/>
            <a:ext cx="5904656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2017 году к контрольным мероприятиям вновь планируется привлечь жителей Перми и общественных активистов: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Список ремонта пешеходных зон будет сформирован с учетом обращений и пожеланий граждан, поступивших в городскую и районные администрации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Результаты ремонта дорог будут наглядно представлены на интерактивной карте на официальном сайте администрации Перми </a:t>
            </a:r>
            <a:r>
              <a:rPr lang="en-US" dirty="0" smtClean="0">
                <a:solidFill>
                  <a:schemeClr val="tx1"/>
                </a:solidFill>
              </a:rPr>
              <a:t>www.gorodperm.ru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Процесс и результат дорожного ремонта будут контролироваться Общественной палатой Пермского края и </a:t>
            </a:r>
            <a:r>
              <a:rPr lang="ru-RU" dirty="0">
                <a:solidFill>
                  <a:schemeClr val="tx1"/>
                </a:solidFill>
              </a:rPr>
              <a:t>командой </a:t>
            </a:r>
            <a:r>
              <a:rPr lang="ru-RU" dirty="0" smtClean="0">
                <a:solidFill>
                  <a:schemeClr val="tx1"/>
                </a:solidFill>
              </a:rPr>
              <a:t>федерального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УРБАНиЯ</a:t>
            </a:r>
            <a:r>
              <a:rPr lang="ru-RU" dirty="0" smtClean="0">
                <a:solidFill>
                  <a:schemeClr val="tx1"/>
                </a:solidFill>
              </a:rPr>
              <a:t>» ВОО «Молодая Гвардия Единой России»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0145"/>
            <a:ext cx="2578900" cy="2808312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59171"/>
            <a:ext cx="2578900" cy="16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938" y="510395"/>
            <a:ext cx="8139558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Динамика финансирования 2014-2017 гг.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908297"/>
              </p:ext>
            </p:extLst>
          </p:nvPr>
        </p:nvGraphicFramePr>
        <p:xfrm>
          <a:off x="448469" y="1266640"/>
          <a:ext cx="8155979" cy="475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315"/>
                <a:gridCol w="1224136"/>
                <a:gridCol w="1224136"/>
                <a:gridCol w="1728192"/>
                <a:gridCol w="1800200"/>
              </a:tblGrid>
              <a:tr h="769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Финасирование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г.,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 млн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г.,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млн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г.,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млн</a:t>
                      </a:r>
                      <a:r>
                        <a:rPr lang="ru-RU" sz="1400" baseline="0" dirty="0" smtClean="0"/>
                        <a:t>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</a:t>
                      </a:r>
                    </a:p>
                    <a:p>
                      <a:pPr algn="ctr"/>
                      <a:r>
                        <a:rPr lang="ru-RU" sz="1400" dirty="0" smtClean="0"/>
                        <a:t>млн руб. (на 06.02.2017)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сумма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946,566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013,328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1 629,517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1 750,402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городского бюджета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200" baseline="0" dirty="0" smtClean="0"/>
                        <a:t>(включая проектирование и ремонты в рамках трехлетних контрактов)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502,520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393,720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490,517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880,268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7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Дополнительное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финансирование из бюджета г.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Перми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32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Софинансирование</a:t>
                      </a:r>
                      <a:r>
                        <a:rPr lang="ru-RU" sz="1400" baseline="0" dirty="0" smtClean="0"/>
                        <a:t> из бюджета Пермского края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344,046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419,603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407,000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370,134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0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Софинансирование</a:t>
                      </a:r>
                      <a:r>
                        <a:rPr lang="ru-RU" sz="1400" dirty="0" smtClean="0"/>
                        <a:t> из бюджета Российской Федерации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350,000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500,000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126480"/>
            <a:ext cx="6781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4629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Итоги  дорожного ремонта в 2016 году</a:t>
            </a:r>
          </a:p>
          <a:p>
            <a:endParaRPr lang="ru-RU" sz="1400" b="1" dirty="0" smtClean="0"/>
          </a:p>
          <a:p>
            <a:r>
              <a:rPr lang="ru-RU" sz="1400" dirty="0" smtClean="0"/>
              <a:t>Отремонтировано 86 дорожных объектов общей площадью более 1 млн квадратных метров.  Среди них улицы Куйбышева, </a:t>
            </a:r>
            <a:r>
              <a:rPr lang="ru-RU" sz="1400" dirty="0" err="1" smtClean="0">
                <a:solidFill>
                  <a:schemeClr val="tx1"/>
                </a:solidFill>
              </a:rPr>
              <a:t>Верхнемуллинская</a:t>
            </a:r>
            <a:r>
              <a:rPr lang="ru-RU" sz="1400" dirty="0" smtClean="0">
                <a:solidFill>
                  <a:schemeClr val="tx1"/>
                </a:solidFill>
              </a:rPr>
              <a:t>, Мира, Лодыгина, Емельяна Ярославского, Ленина, </a:t>
            </a:r>
            <a:r>
              <a:rPr lang="ru-RU" sz="1400" dirty="0" err="1" smtClean="0">
                <a:solidFill>
                  <a:schemeClr val="tx1"/>
                </a:solidFill>
              </a:rPr>
              <a:t>Юрша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Уинская</a:t>
            </a:r>
            <a:r>
              <a:rPr lang="ru-RU" sz="1400" dirty="0" smtClean="0">
                <a:solidFill>
                  <a:schemeClr val="tx1"/>
                </a:solidFill>
              </a:rPr>
              <a:t>, 1905 года, Уральская и другие.</a:t>
            </a:r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По итогам дорожного ремонта 2016 года количество пермских дорог, находящихся в нормативном состоянии, превысило 50% </a:t>
            </a:r>
            <a:r>
              <a:rPr lang="ru-RU" sz="1400" i="1" dirty="0" smtClean="0"/>
              <a:t>(согласно федеральной программе «Безопасные и качественные дороги» такой показатель должен быть достигнут по итогам 2017 года, Пермь идет с опережением)</a:t>
            </a:r>
            <a:br>
              <a:rPr lang="ru-RU" sz="1400" i="1" dirty="0" smtClean="0"/>
            </a:br>
            <a:endParaRPr lang="ru-RU" sz="1400" dirty="0" smtClean="0"/>
          </a:p>
          <a:p>
            <a:r>
              <a:rPr lang="ru-RU" sz="1400" dirty="0" smtClean="0"/>
              <a:t>Завершена реконструкция двух крупных дорожных развязок – улицы Макаренко и развязки на площади Восстания.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 descr="http://www.gorodperm.ru/upload/pages/196/image_146953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3486"/>
            <a:ext cx="2777292" cy="19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derina-ds\Desktop\дорога от Ракитной до Восточного обход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8857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12" y="332656"/>
            <a:ext cx="8016167" cy="936104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«Расшивка» узких мест в 2015-2016 гг.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5112568" cy="4893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ул. Горького </a:t>
            </a:r>
            <a:r>
              <a:rPr lang="ru-RU" sz="1400" dirty="0" smtClean="0">
                <a:solidFill>
                  <a:schemeClr val="tx1"/>
                </a:solidFill>
              </a:rPr>
              <a:t>– была обновлена проезжая часть, завершен </a:t>
            </a:r>
            <a:r>
              <a:rPr lang="ru-RU" sz="1400" dirty="0">
                <a:solidFill>
                  <a:schemeClr val="tx1"/>
                </a:solidFill>
              </a:rPr>
              <a:t>монтаж контактного провода, а также работы по укладке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проверке трамвайных путей на участке от ул. Малышева </a:t>
            </a:r>
            <a:r>
              <a:rPr lang="ru-RU" sz="1400" dirty="0" smtClean="0">
                <a:solidFill>
                  <a:schemeClr val="tx1"/>
                </a:solidFill>
              </a:rPr>
              <a:t>до </a:t>
            </a:r>
            <a:r>
              <a:rPr lang="ru-RU" sz="1400" dirty="0">
                <a:solidFill>
                  <a:schemeClr val="tx1"/>
                </a:solidFill>
              </a:rPr>
              <a:t>ул. </a:t>
            </a:r>
            <a:r>
              <a:rPr lang="ru-RU" sz="1400" dirty="0" smtClean="0">
                <a:solidFill>
                  <a:schemeClr val="tx1"/>
                </a:solidFill>
              </a:rPr>
              <a:t>Петропавловской, уложено </a:t>
            </a:r>
            <a:r>
              <a:rPr lang="ru-RU" sz="1400" dirty="0">
                <a:solidFill>
                  <a:schemeClr val="tx1"/>
                </a:solidFill>
              </a:rPr>
              <a:t>плиточное покрытие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пешеходных дорожках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проведены работы по </a:t>
            </a:r>
            <a:r>
              <a:rPr lang="ru-RU" sz="1400" dirty="0" smtClean="0">
                <a:solidFill>
                  <a:schemeClr val="tx1"/>
                </a:solidFill>
              </a:rPr>
              <a:t>озеленению</a:t>
            </a:r>
          </a:p>
          <a:p>
            <a:pPr marL="26670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237 млн руб.,</a:t>
            </a:r>
            <a:r>
              <a:rPr lang="ru-RU" sz="1400" dirty="0" smtClean="0">
                <a:solidFill>
                  <a:schemeClr val="tx1"/>
                </a:solidFill>
              </a:rPr>
              <a:t>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200 млн руб. (85%) </a:t>
            </a:r>
            <a:r>
              <a:rPr lang="ru-RU" sz="1400" dirty="0" smtClean="0">
                <a:solidFill>
                  <a:schemeClr val="tx1"/>
                </a:solidFill>
              </a:rPr>
              <a:t>выделил бюджет Пермского края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ул</a:t>
            </a:r>
            <a:r>
              <a:rPr lang="ru-RU" sz="1400" b="1" dirty="0">
                <a:solidFill>
                  <a:schemeClr val="tx1"/>
                </a:solidFill>
              </a:rPr>
              <a:t>. Советской Армии </a:t>
            </a:r>
            <a:r>
              <a:rPr lang="ru-RU" sz="1400" dirty="0">
                <a:solidFill>
                  <a:schemeClr val="tx1"/>
                </a:solidFill>
              </a:rPr>
              <a:t>-  </a:t>
            </a:r>
            <a:r>
              <a:rPr lang="ru-RU" sz="1400" dirty="0" smtClean="0">
                <a:solidFill>
                  <a:schemeClr val="tx1"/>
                </a:solidFill>
              </a:rPr>
              <a:t>новая </a:t>
            </a:r>
            <a:r>
              <a:rPr lang="ru-RU" sz="1400" dirty="0" err="1" smtClean="0">
                <a:solidFill>
                  <a:schemeClr val="tx1"/>
                </a:solidFill>
              </a:rPr>
              <a:t>двухполосная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дорога была построена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с нуля». </a:t>
            </a:r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строительстве дороги были полностью заменены подземные коммуникации, построена ливневая канализация, установлены новые </a:t>
            </a:r>
            <a:r>
              <a:rPr lang="ru-RU" sz="1400" dirty="0" smtClean="0">
                <a:solidFill>
                  <a:schemeClr val="tx1"/>
                </a:solidFill>
              </a:rPr>
              <a:t>светильники, обустроен </a:t>
            </a:r>
            <a:r>
              <a:rPr lang="ru-RU" sz="1400" dirty="0">
                <a:solidFill>
                  <a:schemeClr val="tx1"/>
                </a:solidFill>
              </a:rPr>
              <a:t>тротуар с газонами и пешеходными ограждениями, для велосипедистов выделена велодорожка. Выполнено благоустройство прилегающей </a:t>
            </a:r>
            <a:r>
              <a:rPr lang="ru-RU" sz="1400" dirty="0" smtClean="0">
                <a:solidFill>
                  <a:schemeClr val="tx1"/>
                </a:solidFill>
              </a:rPr>
              <a:t>территории</a:t>
            </a:r>
          </a:p>
          <a:p>
            <a:pPr marL="26670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</a:t>
            </a:r>
            <a:r>
              <a:rPr lang="ru-RU" sz="1400" dirty="0">
                <a:solidFill>
                  <a:schemeClr val="tx1"/>
                </a:solidFill>
              </a:rPr>
              <a:t>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124,3 </a:t>
            </a:r>
            <a:r>
              <a:rPr lang="ru-RU" sz="1400" b="1" dirty="0">
                <a:solidFill>
                  <a:schemeClr val="tx1"/>
                </a:solidFill>
              </a:rPr>
              <a:t>млн руб., </a:t>
            </a:r>
            <a:r>
              <a:rPr lang="ru-RU" sz="1400" dirty="0">
                <a:solidFill>
                  <a:schemeClr val="tx1"/>
                </a:solidFill>
              </a:rPr>
              <a:t>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89,7 млн руб. (75</a:t>
            </a:r>
            <a:r>
              <a:rPr lang="ru-RU" sz="1400" b="1" dirty="0">
                <a:solidFill>
                  <a:schemeClr val="tx1"/>
                </a:solidFill>
              </a:rPr>
              <a:t>%) </a:t>
            </a:r>
            <a:r>
              <a:rPr lang="ru-RU" sz="1400" dirty="0">
                <a:solidFill>
                  <a:schemeClr val="tx1"/>
                </a:solidFill>
              </a:rPr>
              <a:t>выделил бюджет </a:t>
            </a:r>
            <a:r>
              <a:rPr lang="ru-RU" sz="1400" dirty="0" smtClean="0">
                <a:solidFill>
                  <a:schemeClr val="tx1"/>
                </a:solidFill>
              </a:rPr>
              <a:t>Пермского края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:\ФГР\ИАУ\Дарья Падерина\РК Юбилеи р-нов\Ленинский\Б7 Ленинский ул. Горьк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78271"/>
            <a:ext cx="2738958" cy="17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908720"/>
            <a:ext cx="7707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капитальном ремонте дорог акцент был сделан на «расшивку» узких мест дорожной сети, что позволило увеличить их пропускную способность и решить вопросы с транспортной доступностью отдельных микрорайонов. С помощью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из бюджета Пермского края были капитально отремонтированы и реконструированы:</a:t>
            </a:r>
            <a:endParaRPr lang="ru-RU" sz="1400" dirty="0"/>
          </a:p>
        </p:txBody>
      </p:sp>
      <p:pic>
        <p:nvPicPr>
          <p:cNvPr id="2050" name="Picture 2" descr="K:\ФГР\ИАУ\Дарья Падерина\Объекты\Индустриальный\Сов. Армии\IMG_5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73895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6938" y="2481440"/>
            <a:ext cx="4570726" cy="3767328"/>
          </a:xfrm>
        </p:spPr>
        <p:txBody>
          <a:bodyPr>
            <a:noAutofit/>
          </a:bodyPr>
          <a:lstStyle/>
          <a:p>
            <a:pPr marL="0" algn="just"/>
            <a:r>
              <a:rPr lang="ru-RU" sz="1400" b="1" dirty="0">
                <a:solidFill>
                  <a:schemeClr val="tx1"/>
                </a:solidFill>
              </a:rPr>
              <a:t>ул. Макаренко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заменены </a:t>
            </a:r>
            <a:r>
              <a:rPr lang="ru-RU" sz="1400" dirty="0">
                <a:solidFill>
                  <a:schemeClr val="tx1"/>
                </a:solidFill>
              </a:rPr>
              <a:t>подземные коммуникации, построена ливневая канализация, установлено уличное освещение, обустроены пешеходные тротуары, </a:t>
            </a:r>
            <a:r>
              <a:rPr lang="ru-RU" sz="1400" dirty="0" smtClean="0">
                <a:solidFill>
                  <a:schemeClr val="tx1"/>
                </a:solidFill>
              </a:rPr>
              <a:t>обновлена проезжая </a:t>
            </a:r>
            <a:r>
              <a:rPr lang="ru-RU" sz="1400" dirty="0">
                <a:solidFill>
                  <a:schemeClr val="tx1"/>
                </a:solidFill>
              </a:rPr>
              <a:t>часть, установлены </a:t>
            </a:r>
            <a:r>
              <a:rPr lang="ru-RU" sz="1400" dirty="0" err="1" smtClean="0">
                <a:solidFill>
                  <a:schemeClr val="tx1"/>
                </a:solidFill>
              </a:rPr>
              <a:t>шумозащитные</a:t>
            </a:r>
            <a:r>
              <a:rPr lang="ru-RU" sz="1400" dirty="0" smtClean="0">
                <a:solidFill>
                  <a:schemeClr val="tx1"/>
                </a:solidFill>
              </a:rPr>
              <a:t> экраны </a:t>
            </a:r>
            <a:r>
              <a:rPr lang="ru-RU" sz="1400" dirty="0">
                <a:solidFill>
                  <a:schemeClr val="tx1"/>
                </a:solidFill>
              </a:rPr>
              <a:t>и остановочные павильоны, выполнено </a:t>
            </a:r>
            <a:r>
              <a:rPr lang="ru-RU" sz="1400" dirty="0" smtClean="0">
                <a:solidFill>
                  <a:schemeClr val="tx1"/>
                </a:solidFill>
              </a:rPr>
              <a:t>озеленение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364 млн руб</a:t>
            </a:r>
            <a:r>
              <a:rPr lang="ru-RU" sz="1400" dirty="0" smtClean="0">
                <a:solidFill>
                  <a:schemeClr val="tx1"/>
                </a:solidFill>
              </a:rPr>
              <a:t>.,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273 млн руб. (75%) </a:t>
            </a:r>
            <a:r>
              <a:rPr lang="ru-RU" sz="1400" dirty="0" smtClean="0">
                <a:solidFill>
                  <a:schemeClr val="tx1"/>
                </a:solidFill>
              </a:rPr>
              <a:t>выделил бюджет Пермского края</a:t>
            </a:r>
          </a:p>
          <a:p>
            <a:pPr marL="0" algn="just"/>
            <a:r>
              <a:rPr lang="ru-RU" sz="1400" b="1" dirty="0" smtClean="0">
                <a:solidFill>
                  <a:schemeClr val="tx1"/>
                </a:solidFill>
              </a:rPr>
              <a:t>Площадь </a:t>
            </a:r>
            <a:r>
              <a:rPr lang="ru-RU" sz="1400" b="1" dirty="0">
                <a:solidFill>
                  <a:schemeClr val="tx1"/>
                </a:solidFill>
              </a:rPr>
              <a:t>Восстания </a:t>
            </a:r>
            <a:r>
              <a:rPr lang="ru-RU" sz="1400" dirty="0">
                <a:solidFill>
                  <a:schemeClr val="tx1"/>
                </a:solidFill>
              </a:rPr>
              <a:t>- проведены работы по устройству проезжей части, </a:t>
            </a:r>
            <a:r>
              <a:rPr lang="ru-RU" sz="1400" dirty="0" smtClean="0">
                <a:solidFill>
                  <a:schemeClr val="tx1"/>
                </a:solidFill>
              </a:rPr>
              <a:t>реконструкция </a:t>
            </a:r>
            <a:r>
              <a:rPr lang="ru-RU" sz="1400" dirty="0">
                <a:solidFill>
                  <a:schemeClr val="tx1"/>
                </a:solidFill>
              </a:rPr>
              <a:t>2-х мостовых переходов, которые были расширены до трех полос,  нанесена разметка, проведена настройка светофорных объектов. Движение по площади осуществляется по новой, более удобной схеме, которая позволила повысить пропускную способность </a:t>
            </a:r>
            <a:r>
              <a:rPr lang="ru-RU" sz="1400" dirty="0" smtClean="0">
                <a:solidFill>
                  <a:schemeClr val="tx1"/>
                </a:solidFill>
              </a:rPr>
              <a:t>узла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</a:t>
            </a:r>
            <a:r>
              <a:rPr lang="ru-RU" sz="1400" dirty="0">
                <a:solidFill>
                  <a:schemeClr val="tx1"/>
                </a:solidFill>
              </a:rPr>
              <a:t>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149,2 </a:t>
            </a:r>
            <a:r>
              <a:rPr lang="ru-RU" sz="1400" b="1" dirty="0">
                <a:solidFill>
                  <a:schemeClr val="tx1"/>
                </a:solidFill>
              </a:rPr>
              <a:t>млн руб.,</a:t>
            </a:r>
            <a:r>
              <a:rPr lang="ru-RU" sz="1400" dirty="0">
                <a:solidFill>
                  <a:schemeClr val="tx1"/>
                </a:solidFill>
              </a:rPr>
              <a:t>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112 </a:t>
            </a:r>
            <a:r>
              <a:rPr lang="ru-RU" sz="1400" b="1" dirty="0">
                <a:solidFill>
                  <a:schemeClr val="tx1"/>
                </a:solidFill>
              </a:rPr>
              <a:t>млн </a:t>
            </a:r>
            <a:r>
              <a:rPr lang="ru-RU" sz="1400" b="1" dirty="0" smtClean="0">
                <a:solidFill>
                  <a:schemeClr val="tx1"/>
                </a:solidFill>
              </a:rPr>
              <a:t>руб. (75</a:t>
            </a:r>
            <a:r>
              <a:rPr lang="ru-RU" sz="1400" b="1" dirty="0">
                <a:solidFill>
                  <a:schemeClr val="tx1"/>
                </a:solidFill>
              </a:rPr>
              <a:t>%) </a:t>
            </a:r>
            <a:r>
              <a:rPr lang="ru-RU" sz="1400" dirty="0">
                <a:solidFill>
                  <a:schemeClr val="tx1"/>
                </a:solidFill>
              </a:rPr>
              <a:t>выделил бюджет </a:t>
            </a:r>
            <a:r>
              <a:rPr lang="ru-RU" sz="1400" dirty="0" smtClean="0">
                <a:solidFill>
                  <a:schemeClr val="tx1"/>
                </a:solidFill>
              </a:rPr>
              <a:t>Пермского края</a:t>
            </a:r>
            <a:endParaRPr lang="ru-RU" sz="1400" dirty="0">
              <a:solidFill>
                <a:schemeClr val="tx1"/>
              </a:solidFill>
            </a:endParaRPr>
          </a:p>
          <a:p>
            <a:pPr marL="0" algn="just"/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5370" y="332656"/>
            <a:ext cx="7451046" cy="645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«Расшивка» узких мест в 2015 -2016 гг.</a:t>
            </a:r>
            <a:endParaRPr lang="ru-RU" sz="3200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6938" y="978137"/>
            <a:ext cx="75498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2016 году был применен комплексный подход </a:t>
            </a:r>
            <a:r>
              <a:rPr lang="ru-RU" sz="1400" dirty="0"/>
              <a:t>– прилегающие к объектам </a:t>
            </a:r>
            <a:r>
              <a:rPr lang="ru-RU" sz="1400" dirty="0" smtClean="0"/>
              <a:t>реконструкции улицы были отремонтированы с заменой покрытия. Так, рядом с улицей Макаренко прошел ремонт улиц </a:t>
            </a:r>
            <a:r>
              <a:rPr lang="ru-RU" sz="1400" dirty="0" err="1" smtClean="0"/>
              <a:t>Уинская</a:t>
            </a:r>
            <a:r>
              <a:rPr lang="ru-RU" sz="1400" dirty="0" smtClean="0"/>
              <a:t> и </a:t>
            </a:r>
            <a:r>
              <a:rPr lang="ru-RU" sz="1400" dirty="0" err="1" smtClean="0"/>
              <a:t>Юрша</a:t>
            </a:r>
            <a:r>
              <a:rPr lang="ru-RU" sz="1400" dirty="0"/>
              <a:t>.</a:t>
            </a:r>
            <a:r>
              <a:rPr lang="ru-RU" sz="1400" dirty="0" smtClean="0"/>
              <a:t> В районе пл. Восстания завершен ремонт улиц 1905 года, Смирнова и Славянова, прилегающих к площади.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http://www.gorodperm.ru/upload/pages/196/image_1475182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86" y="2296846"/>
            <a:ext cx="2688889" cy="16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orodperm.ru/upload/pages/196/image_147514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365104"/>
            <a:ext cx="2722647" cy="16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0395"/>
            <a:ext cx="7626424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Площадь ремонта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72894"/>
              </p:ext>
            </p:extLst>
          </p:nvPr>
        </p:nvGraphicFramePr>
        <p:xfrm>
          <a:off x="755576" y="1412776"/>
          <a:ext cx="7560840" cy="461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317372"/>
                <a:gridCol w="1558786"/>
                <a:gridCol w="1442241"/>
                <a:gridCol w="1442241"/>
              </a:tblGrid>
              <a:tr h="798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Площадь ремонта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г.,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тыс. кв.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г., </a:t>
                      </a:r>
                    </a:p>
                    <a:p>
                      <a:pPr algn="ct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кв.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г.,</a:t>
                      </a:r>
                    </a:p>
                    <a:p>
                      <a:pPr algn="ctr"/>
                      <a:r>
                        <a:rPr lang="ru-RU" dirty="0" smtClean="0"/>
                        <a:t>тыс. кв.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г.,</a:t>
                      </a:r>
                    </a:p>
                    <a:p>
                      <a:pPr algn="ctr"/>
                      <a:r>
                        <a:rPr lang="ru-RU" dirty="0" smtClean="0"/>
                        <a:t>тыс. кв. м</a:t>
                      </a:r>
                    </a:p>
                    <a:p>
                      <a:pPr algn="ctr"/>
                      <a:r>
                        <a:rPr lang="ru-RU" dirty="0" smtClean="0"/>
                        <a:t>(план)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≈ 1000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Капитального ремонта и реконструкции</a:t>
                      </a:r>
                      <a:endParaRPr lang="ru-RU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r>
                        <a:rPr lang="ru-RU" sz="1000" dirty="0" smtClean="0"/>
                        <a:t> (самые масштабные объекты</a:t>
                      </a:r>
                      <a:r>
                        <a:rPr lang="ru-RU" sz="1000" baseline="0" dirty="0" smtClean="0"/>
                        <a:t> – это ремонт Северной дамбы и строительство путепровода на ул. Героев Хасана, которые не дают прироста </a:t>
                      </a:r>
                      <a:r>
                        <a:rPr lang="en-US" sz="1000" baseline="0" dirty="0" smtClean="0"/>
                        <a:t>S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Текущего ремонта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≈ 1000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113303"/>
            <a:ext cx="6781800" cy="867425"/>
          </a:xfrm>
        </p:spPr>
        <p:txBody>
          <a:bodyPr/>
          <a:lstStyle/>
          <a:p>
            <a:pPr algn="ctr"/>
            <a:r>
              <a:rPr lang="ru-RU" sz="3200" dirty="0" smtClean="0"/>
              <a:t>Планы на 2017 год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Строительство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развязки «Транссиб – ул. Героев Хасана».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2016 году получено </a:t>
            </a:r>
            <a:r>
              <a:rPr lang="ru-RU" sz="1600" dirty="0">
                <a:solidFill>
                  <a:schemeClr val="tx1"/>
                </a:solidFill>
              </a:rPr>
              <a:t>положительное заключение на проект реконструкции ул. Героев Хасана на участке от ул. Васильева до пересечения с Транссибирской магистралью</a:t>
            </a:r>
            <a:r>
              <a:rPr lang="ru-RU" sz="1600" dirty="0" smtClean="0">
                <a:solidFill>
                  <a:schemeClr val="tx1"/>
                </a:solidFill>
              </a:rPr>
              <a:t>. Заключен договор с ОАО «РЖД». </a:t>
            </a:r>
            <a:r>
              <a:rPr lang="ru-RU" sz="1600" dirty="0">
                <a:solidFill>
                  <a:schemeClr val="tx1"/>
                </a:solidFill>
              </a:rPr>
              <a:t>Строительство качественно новой развязки позволит ликвидировать одно из наиболее «узких» мест в системе городских транспортных коммуникаций и обеспечить беспрепятственное и безопасное движение автомобильного </a:t>
            </a:r>
            <a:r>
              <a:rPr lang="ru-RU" sz="1600" dirty="0" smtClean="0">
                <a:solidFill>
                  <a:schemeClr val="tx1"/>
                </a:solidFill>
              </a:rPr>
              <a:t>транспорта.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Проект реализуется при </a:t>
            </a:r>
            <a:r>
              <a:rPr lang="ru-RU" sz="1600" dirty="0" err="1" smtClean="0">
                <a:solidFill>
                  <a:schemeClr val="tx1"/>
                </a:solidFill>
              </a:rPr>
              <a:t>софинансировании</a:t>
            </a:r>
            <a:r>
              <a:rPr lang="ru-RU" sz="1600" dirty="0" smtClean="0">
                <a:solidFill>
                  <a:schemeClr val="tx1"/>
                </a:solidFill>
              </a:rPr>
              <a:t> из краевого бюджета в размере 75%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tarkova-nv\Desktop\фото\картинки дорог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69604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rkova-nv\Desktop\фото\картинки дорог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" y="3645024"/>
            <a:ext cx="39905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502" y="510395"/>
            <a:ext cx="6781800" cy="53975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Инфраструктура для общественного транспорта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6085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43841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Ремонт </a:t>
            </a:r>
            <a:r>
              <a:rPr lang="ru-RU" b="1" dirty="0"/>
              <a:t>трамвайных путей на Северной дамбе</a:t>
            </a:r>
            <a:r>
              <a:rPr lang="ru-RU" dirty="0"/>
              <a:t> с заменой контактной сети. </a:t>
            </a:r>
            <a:r>
              <a:rPr lang="ru-RU" dirty="0" smtClean="0"/>
              <a:t>Будут </a:t>
            </a:r>
            <a:r>
              <a:rPr lang="ru-RU" dirty="0"/>
              <a:t>заменены рельсы, плиточное покрытие, обновлена контактная сеть для трамваев и троллейбусов, проведен ремонт наружного освещения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Строительство </a:t>
            </a:r>
            <a:r>
              <a:rPr lang="ru-RU" b="1" dirty="0"/>
              <a:t>3 разворотных колец на конечных автобусных остановках</a:t>
            </a:r>
            <a:r>
              <a:rPr lang="ru-RU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	- На </a:t>
            </a:r>
            <a:r>
              <a:rPr lang="ru-RU" dirty="0"/>
              <a:t>улице Есенина в микрорайоне </a:t>
            </a:r>
            <a:r>
              <a:rPr lang="ru-RU" dirty="0" err="1"/>
              <a:t>Заостровка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smtClean="0"/>
              <a:t>	- На </a:t>
            </a:r>
            <a:r>
              <a:rPr lang="ru-RU" dirty="0"/>
              <a:t>проспекте Декабристов в микрорайоне </a:t>
            </a:r>
            <a:r>
              <a:rPr lang="ru-RU" dirty="0" err="1"/>
              <a:t>Ераничи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smtClean="0"/>
              <a:t>	- На </a:t>
            </a:r>
            <a:r>
              <a:rPr lang="ru-RU" dirty="0"/>
              <a:t>улице Социалистическая в микрорайоне </a:t>
            </a:r>
            <a:r>
              <a:rPr lang="ru-RU" dirty="0" err="1" smtClean="0"/>
              <a:t>Левшино</a:t>
            </a:r>
            <a:endParaRPr lang="ru-RU" dirty="0"/>
          </a:p>
        </p:txBody>
      </p:sp>
      <p:pic>
        <p:nvPicPr>
          <p:cNvPr id="3077" name="Picture 5" descr="C:\Users\starkova-nv\Desktop\ewE2aUStj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347509"/>
            <a:ext cx="2592288" cy="18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tarkova-nv\Desktop\DB-SM4ZFh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86546"/>
            <a:ext cx="2540930" cy="1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81800" cy="1600200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/>
              <a:t>Текущий ремонт (федеральное финансирование)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prstClr val="black"/>
                </a:solidFill>
              </a:rPr>
              <a:t>Общая площадь ремонта в рамках федерального финансирования составит 403 тыс. кв. метров. В список вошло 18 дорожных объектов:</a:t>
            </a:r>
          </a:p>
          <a:p>
            <a:pPr algn="just"/>
            <a:r>
              <a:rPr lang="ru-RU" sz="1400" dirty="0" smtClean="0"/>
              <a:t>шоссе Космонавтов от площади Центрального колхозного рынка до ул. Стахановской</a:t>
            </a:r>
          </a:p>
          <a:p>
            <a:pPr algn="just"/>
            <a:r>
              <a:rPr lang="ru-RU" sz="1400" dirty="0" smtClean="0"/>
              <a:t>шоссе </a:t>
            </a:r>
            <a:r>
              <a:rPr lang="ru-RU" sz="1400" dirty="0"/>
              <a:t>Космонавтов от шоссе Космонавтов, 335 до ул. </a:t>
            </a:r>
            <a:r>
              <a:rPr lang="ru-RU" sz="1400" dirty="0" err="1"/>
              <a:t>Оверятской</a:t>
            </a:r>
            <a:r>
              <a:rPr lang="ru-RU" sz="1400" dirty="0"/>
              <a:t> (включая транспортную развязку); от ул. Дениса Давыдова до ул. </a:t>
            </a:r>
            <a:r>
              <a:rPr lang="ru-RU" sz="1400" dirty="0" smtClean="0"/>
              <a:t>Стахановской</a:t>
            </a:r>
          </a:p>
          <a:p>
            <a:pPr algn="just"/>
            <a:r>
              <a:rPr lang="ru-RU" sz="1400" dirty="0"/>
              <a:t>ул. Промышленная от ул. Промышленной, 84/2 до ул. Промышленной, </a:t>
            </a:r>
            <a:r>
              <a:rPr lang="ru-RU" sz="1400" dirty="0" smtClean="0"/>
              <a:t>98а</a:t>
            </a:r>
          </a:p>
          <a:p>
            <a:pPr algn="just"/>
            <a:r>
              <a:rPr lang="ru-RU" sz="1400" dirty="0"/>
              <a:t>Автодорога Пермь-Сылва от ул. Трактовой до границы </a:t>
            </a:r>
            <a:r>
              <a:rPr lang="ru-RU" sz="1400" dirty="0" smtClean="0"/>
              <a:t>города</a:t>
            </a:r>
          </a:p>
          <a:p>
            <a:pPr algn="just"/>
            <a:r>
              <a:rPr lang="ru-RU" sz="1400" dirty="0"/>
              <a:t>ул. Пушкина от ул. Николая Островского до Комсомольского </a:t>
            </a:r>
            <a:r>
              <a:rPr lang="ru-RU" sz="1400" dirty="0" smtClean="0"/>
              <a:t>проспекта</a:t>
            </a:r>
          </a:p>
          <a:p>
            <a:r>
              <a:rPr lang="ru-RU" sz="1400" dirty="0"/>
              <a:t>ул. </a:t>
            </a:r>
            <a:r>
              <a:rPr lang="ru-RU" sz="1400" dirty="0" err="1"/>
              <a:t>Спешилова</a:t>
            </a:r>
            <a:r>
              <a:rPr lang="ru-RU" sz="1400" dirty="0"/>
              <a:t> от ул. Борцов Революции до развязки "Сосновый Бор" </a:t>
            </a:r>
          </a:p>
          <a:p>
            <a:r>
              <a:rPr lang="ru-RU" sz="1400" dirty="0"/>
              <a:t>ул. Бригадирская от ул. </a:t>
            </a:r>
            <a:r>
              <a:rPr lang="ru-RU" sz="1400" dirty="0" err="1"/>
              <a:t>Краснополянской</a:t>
            </a:r>
            <a:r>
              <a:rPr lang="ru-RU" sz="1400" dirty="0"/>
              <a:t> до ул. Бригадирской, 26 </a:t>
            </a:r>
          </a:p>
          <a:p>
            <a:r>
              <a:rPr lang="ru-RU" sz="1400" dirty="0"/>
              <a:t>бульвар Гагарина от площади Дружбы до ул. </a:t>
            </a:r>
            <a:r>
              <a:rPr lang="ru-RU" sz="1400" dirty="0" err="1"/>
              <a:t>Старцева</a:t>
            </a:r>
            <a:r>
              <a:rPr lang="ru-RU" sz="1400" dirty="0"/>
              <a:t> </a:t>
            </a:r>
          </a:p>
          <a:p>
            <a:r>
              <a:rPr lang="ru-RU" sz="1400" dirty="0"/>
              <a:t>ул. Самаркандская от ул. </a:t>
            </a:r>
            <a:r>
              <a:rPr lang="ru-RU" sz="1400" dirty="0" err="1"/>
              <a:t>Лихвинской</a:t>
            </a:r>
            <a:r>
              <a:rPr lang="ru-RU" sz="1400" dirty="0"/>
              <a:t> до ул. </a:t>
            </a:r>
            <a:r>
              <a:rPr lang="ru-RU" sz="1400" dirty="0" smtClean="0"/>
              <a:t>Чукотской</a:t>
            </a:r>
            <a:endParaRPr lang="ru-RU" sz="1400" dirty="0"/>
          </a:p>
          <a:p>
            <a:r>
              <a:rPr lang="ru-RU" sz="1400" dirty="0"/>
              <a:t>ул. </a:t>
            </a:r>
            <a:r>
              <a:rPr lang="ru-RU" sz="1400" dirty="0" err="1"/>
              <a:t>Лихвинская</a:t>
            </a:r>
            <a:r>
              <a:rPr lang="ru-RU" sz="1400" dirty="0"/>
              <a:t> от ул. </a:t>
            </a:r>
            <a:r>
              <a:rPr lang="ru-RU" sz="1400" dirty="0" err="1" smtClean="0"/>
              <a:t>Старцева</a:t>
            </a:r>
            <a:r>
              <a:rPr lang="ru-RU" sz="1400" dirty="0" smtClean="0"/>
              <a:t> </a:t>
            </a:r>
            <a:r>
              <a:rPr lang="ru-RU" sz="1400" dirty="0"/>
              <a:t>до ул. Самаркандской </a:t>
            </a:r>
          </a:p>
          <a:p>
            <a:r>
              <a:rPr lang="ru-RU" sz="1400" dirty="0"/>
              <a:t>ул. Зои Космодемьянской от ул. Василия Каменского до ул. </a:t>
            </a:r>
            <a:r>
              <a:rPr lang="ru-RU" sz="1400" dirty="0" err="1"/>
              <a:t>Барамзиной</a:t>
            </a:r>
            <a:r>
              <a:rPr lang="ru-RU" sz="1400" dirty="0"/>
              <a:t> </a:t>
            </a:r>
          </a:p>
          <a:p>
            <a:r>
              <a:rPr lang="ru-RU" sz="1400" dirty="0"/>
              <a:t>ул. </a:t>
            </a:r>
            <a:r>
              <a:rPr lang="ru-RU" sz="1400" dirty="0" err="1"/>
              <a:t>Барамзиной</a:t>
            </a:r>
            <a:r>
              <a:rPr lang="ru-RU" sz="1400" dirty="0"/>
              <a:t>  от ул. </a:t>
            </a:r>
            <a:r>
              <a:rPr lang="ru-RU" sz="1400" dirty="0" err="1"/>
              <a:t>Папанинцев</a:t>
            </a:r>
            <a:r>
              <a:rPr lang="ru-RU" sz="1400" dirty="0"/>
              <a:t> до ул. </a:t>
            </a:r>
            <a:r>
              <a:rPr lang="ru-RU" sz="1400" dirty="0" err="1"/>
              <a:t>Вишерской</a:t>
            </a:r>
            <a:endParaRPr lang="ru-RU" sz="1400" dirty="0"/>
          </a:p>
          <a:p>
            <a:r>
              <a:rPr lang="ru-RU" sz="1400" dirty="0"/>
              <a:t>ул. Желябова от ул. </a:t>
            </a:r>
            <a:r>
              <a:rPr lang="ru-RU" sz="1400" dirty="0" err="1"/>
              <a:t>Подлесной</a:t>
            </a:r>
            <a:r>
              <a:rPr lang="ru-RU" sz="1400" dirty="0"/>
              <a:t> до проспекта Парковый</a:t>
            </a:r>
          </a:p>
          <a:p>
            <a:r>
              <a:rPr lang="ru-RU" sz="1400" dirty="0"/>
              <a:t> ул. </a:t>
            </a:r>
            <a:r>
              <a:rPr lang="ru-RU" sz="1400" dirty="0" err="1"/>
              <a:t>Старцева</a:t>
            </a:r>
            <a:r>
              <a:rPr lang="ru-RU" sz="1400" dirty="0"/>
              <a:t> от  ул. Чукотской до ул. Суздальской </a:t>
            </a:r>
          </a:p>
          <a:p>
            <a:r>
              <a:rPr lang="ru-RU" sz="1400" dirty="0"/>
              <a:t>ул. Чукотская от ул. Самаркандской до ул. </a:t>
            </a:r>
            <a:r>
              <a:rPr lang="ru-RU" sz="1400" dirty="0" err="1"/>
              <a:t>Старцева</a:t>
            </a:r>
            <a:endParaRPr lang="ru-RU" sz="1400" dirty="0"/>
          </a:p>
          <a:p>
            <a:r>
              <a:rPr lang="ru-RU" sz="1400" dirty="0"/>
              <a:t>ул. Светлогорская от ул. </a:t>
            </a:r>
            <a:r>
              <a:rPr lang="ru-RU" sz="1400" dirty="0" err="1"/>
              <a:t>Вольской</a:t>
            </a:r>
            <a:r>
              <a:rPr lang="ru-RU" sz="1400" dirty="0"/>
              <a:t> до ул. Калинина</a:t>
            </a:r>
          </a:p>
          <a:p>
            <a:r>
              <a:rPr lang="ru-RU" sz="1400" dirty="0"/>
              <a:t>ул. Липатова от ул. Кировоградской до ул. Магистральной</a:t>
            </a:r>
          </a:p>
          <a:p>
            <a:r>
              <a:rPr lang="ru-RU" sz="1400" dirty="0"/>
              <a:t>ул. Магистральная от ул. </a:t>
            </a:r>
            <a:r>
              <a:rPr lang="ru-RU" sz="1400" dirty="0" err="1"/>
              <a:t>Сысольской</a:t>
            </a:r>
            <a:r>
              <a:rPr lang="ru-RU" sz="1400" dirty="0"/>
              <a:t> до ул. </a:t>
            </a:r>
            <a:r>
              <a:rPr lang="ru-RU" sz="1400" dirty="0" err="1"/>
              <a:t>Ласьвинской</a:t>
            </a:r>
            <a:endParaRPr lang="ru-RU" sz="1400" dirty="0"/>
          </a:p>
          <a:p>
            <a:pPr mar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987</Words>
  <Application>Microsoft Office PowerPoint</Application>
  <PresentationFormat>Экран (4:3)</PresentationFormat>
  <Paragraphs>152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2017 «Год дорожного ремонта в Перми. Версия 2.0»     </vt:lpstr>
      <vt:lpstr>Динамика финансирования 2014-2017 гг.</vt:lpstr>
      <vt:lpstr>Презентация PowerPoint</vt:lpstr>
      <vt:lpstr>«Расшивка» узких мест в 2015-2016 гг.</vt:lpstr>
      <vt:lpstr>Презентация PowerPoint</vt:lpstr>
      <vt:lpstr>Площадь ремонта </vt:lpstr>
      <vt:lpstr>Планы на 2017 год</vt:lpstr>
      <vt:lpstr>Инфраструктура для общественного транспорта</vt:lpstr>
      <vt:lpstr>Текущий ремонт (федеральное финансирование)</vt:lpstr>
      <vt:lpstr>Презентация PowerPoint</vt:lpstr>
      <vt:lpstr>Презентация PowerPoint</vt:lpstr>
      <vt:lpstr>Презентация PowerPoint</vt:lpstr>
      <vt:lpstr>Обратная связь с населением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«Года дорожного ремонта» - 2016</dc:title>
  <dc:creator>Падерина Дарья Сергеевна</dc:creator>
  <cp:lastModifiedBy>Старкова Наталья Владиславовна</cp:lastModifiedBy>
  <cp:revision>65</cp:revision>
  <cp:lastPrinted>2017-02-02T12:43:40Z</cp:lastPrinted>
  <dcterms:created xsi:type="dcterms:W3CDTF">2016-10-12T07:10:36Z</dcterms:created>
  <dcterms:modified xsi:type="dcterms:W3CDTF">2017-02-07T06:20:51Z</dcterms:modified>
</cp:coreProperties>
</file>