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8" r:id="rId2"/>
    <p:sldId id="259" r:id="rId3"/>
    <p:sldId id="264" r:id="rId4"/>
    <p:sldId id="261" r:id="rId5"/>
    <p:sldId id="260" r:id="rId6"/>
    <p:sldId id="263" r:id="rId7"/>
    <p:sldId id="265" r:id="rId8"/>
    <p:sldId id="268" r:id="rId9"/>
    <p:sldId id="269" r:id="rId10"/>
    <p:sldId id="270" r:id="rId11"/>
    <p:sldId id="271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11" d="100"/>
          <a:sy n="111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D2E53-17FB-48A5-96FD-FF96E2DBF1D7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759B4-5342-416B-A357-2EEC80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759B4-5342-416B-A357-2EEC80DC5E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1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latin typeface="Times New Roman" pitchFamily="18" charset="0"/>
              </a:rPr>
              <a:t>Мастерские по обработке камня, гончарному делу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E034A6-98EC-4C87-A08B-7A5E73375BD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1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583F13-5FE8-4955-AA54-37418454ADB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09.02.2017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08C9EEB-5173-4981-BE5E-C79AE19462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3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505885"/>
            <a:ext cx="8424936" cy="566180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2017 год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проект главы города Перми</a:t>
            </a:r>
            <a:br>
              <a:rPr lang="ru-RU" sz="4800" dirty="0" smtClean="0"/>
            </a:br>
            <a:r>
              <a:rPr lang="ru-RU" sz="4800" dirty="0" smtClean="0"/>
              <a:t>«Школа на пятерку» 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11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shveina-ss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11255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Школа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№59</a:t>
            </a:r>
            <a:r>
              <a:rPr lang="ru-RU" sz="2200" dirty="0">
                <a:latin typeface="+mj-lt"/>
                <a:ea typeface="+mj-ea"/>
                <a:cs typeface="+mj-cs"/>
              </a:rPr>
              <a:t>: </a:t>
            </a:r>
            <a:r>
              <a:rPr lang="ru-RU" sz="3200" dirty="0" err="1">
                <a:latin typeface="+mj-lt"/>
                <a:ea typeface="+mj-ea"/>
                <a:cs typeface="+mj-cs"/>
              </a:rPr>
              <a:t>ИнноПарк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7188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j-lt"/>
              </a:rPr>
              <a:t>Школа-комплекс для подготовки к профессиональному самоопределению  школьников в области машиностроения, деревообработки, технологий энергосбережения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0" y="1571625"/>
            <a:ext cx="4357688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мастерские  деревообработки (деревянных интерьеров, искусство резьбы, деревянного дизайна, багетная)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мастерская металлообработки (металл-стиль, гравюра-дизайн)</a:t>
            </a:r>
          </a:p>
          <a:p>
            <a:pPr eaLnBrk="1" hangingPunct="1">
              <a:buFont typeface="Arial" charset="0"/>
              <a:buChar char="•"/>
            </a:pPr>
            <a:endParaRPr lang="ru-RU" altLang="ru-RU">
              <a:latin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ru-RU" altLang="ru-RU">
              <a:latin typeface="Times New Roman" pitchFamily="18" charset="0"/>
            </a:endParaRP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2700338" y="4868863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</a:endParaRPr>
          </a:p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4643438" y="1557338"/>
            <a:ext cx="4500562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центр науки </a:t>
            </a:r>
          </a:p>
          <a:p>
            <a:pPr eaLnBrk="1" hangingPunct="1"/>
            <a:r>
              <a:rPr lang="ru-RU" altLang="ru-RU" sz="2800" b="1">
                <a:latin typeface="Times New Roman" pitchFamily="18" charset="0"/>
              </a:rPr>
              <a:t>«Мини-Сколково»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лаборатории </a:t>
            </a:r>
          </a:p>
          <a:p>
            <a:pPr eaLnBrk="1" hangingPunct="1"/>
            <a:r>
              <a:rPr lang="ru-RU" altLang="ru-RU" sz="2800" b="1">
                <a:latin typeface="Times New Roman" pitchFamily="18" charset="0"/>
              </a:rPr>
              <a:t>«Умная школа», «Энергоэффективный дом»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эко-лаборатория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лаборатория робототехники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мобильные лаборатории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0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6938" y="510395"/>
            <a:ext cx="8139558" cy="1600200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Динамика финансирования 2014-2017 гг.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693240"/>
              </p:ext>
            </p:extLst>
          </p:nvPr>
        </p:nvGraphicFramePr>
        <p:xfrm>
          <a:off x="448469" y="1340768"/>
          <a:ext cx="7848872" cy="451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255"/>
                <a:gridCol w="1178042"/>
                <a:gridCol w="1178042"/>
                <a:gridCol w="1663118"/>
                <a:gridCol w="1732415"/>
              </a:tblGrid>
              <a:tr h="7546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Финансирование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г.,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 млн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г.,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млн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г.,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млн</a:t>
                      </a:r>
                      <a:r>
                        <a:rPr lang="ru-RU" sz="1400" baseline="0" dirty="0" smtClean="0"/>
                        <a:t>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г.,</a:t>
                      </a:r>
                    </a:p>
                    <a:p>
                      <a:pPr algn="ctr"/>
                      <a:r>
                        <a:rPr lang="ru-RU" sz="1400" dirty="0" smtClean="0"/>
                        <a:t>млн руб. </a:t>
                      </a:r>
                    </a:p>
                    <a:p>
                      <a:pPr algn="ctr"/>
                      <a:r>
                        <a:rPr lang="ru-RU" sz="1400" dirty="0" smtClean="0"/>
                        <a:t>(на 10.02.17)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Общая сумма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129,4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        514,6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             1 464,6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                       883,0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1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городского бюджета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200" baseline="0" dirty="0" smtClean="0"/>
                        <a:t>(включая выкуп, капитальные ремонты школ и детских садов, строительство спортзалов и стадионов)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68,7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413,5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912,3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742,8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46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Софинансирование</a:t>
                      </a:r>
                      <a:r>
                        <a:rPr lang="ru-RU" sz="1400" baseline="0" dirty="0" smtClean="0"/>
                        <a:t> из бюджета Пермского края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60,7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101,1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94,8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140,2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60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Софинансирование</a:t>
                      </a:r>
                      <a:r>
                        <a:rPr lang="ru-RU" sz="1400" dirty="0" smtClean="0"/>
                        <a:t> из бюджета Российской Федерации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br>
                        <a:rPr lang="ru-RU" sz="1400" dirty="0" smtClean="0"/>
                      </a:br>
                      <a:r>
                        <a:rPr lang="ru-RU" sz="1000" dirty="0" smtClean="0"/>
                        <a:t>(в этом году стартует строительство еще двух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школ с привлечением федерального </a:t>
                      </a:r>
                      <a:r>
                        <a:rPr lang="ru-RU" sz="1000" dirty="0" err="1" smtClean="0"/>
                        <a:t>софинансирования</a:t>
                      </a:r>
                      <a:r>
                        <a:rPr lang="ru-RU" sz="1000" dirty="0" smtClean="0"/>
                        <a:t>, которое будет выделено в год завершения строительства)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2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3296"/>
            <a:ext cx="6781800" cy="789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0"/>
            <a:ext cx="8352928" cy="367930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latin typeface="+mj-lt"/>
              </a:rPr>
              <a:t>Школы 2015-2016 гг.</a:t>
            </a:r>
            <a:endParaRPr lang="ru-RU" sz="3200" dirty="0">
              <a:latin typeface="+mj-lt"/>
            </a:endParaRPr>
          </a:p>
          <a:p>
            <a:pPr marL="0" indent="0" algn="ctr">
              <a:buNone/>
            </a:pPr>
            <a:endParaRPr lang="ru-RU" sz="1500" b="1" dirty="0" smtClean="0"/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Второй </a:t>
            </a:r>
            <a:r>
              <a:rPr lang="ru-RU" sz="1600" b="1" dirty="0">
                <a:solidFill>
                  <a:schemeClr val="tx1"/>
                </a:solidFill>
              </a:rPr>
              <a:t>корпус гимназии им. Дягилева (2015 год) 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Площадь второго корпуса </a:t>
            </a:r>
            <a:r>
              <a:rPr lang="ru-RU" sz="1600" dirty="0" smtClean="0">
                <a:solidFill>
                  <a:schemeClr val="tx1"/>
                </a:solidFill>
              </a:rPr>
              <a:t>составила 10 </a:t>
            </a:r>
            <a:r>
              <a:rPr lang="ru-RU" sz="1600" dirty="0">
                <a:solidFill>
                  <a:schemeClr val="tx1"/>
                </a:solidFill>
              </a:rPr>
              <a:t>тысяч кв. </a:t>
            </a:r>
            <a:r>
              <a:rPr lang="ru-RU" sz="1600" dirty="0" smtClean="0">
                <a:solidFill>
                  <a:schemeClr val="tx1"/>
                </a:solidFill>
              </a:rPr>
              <a:t>м., он рассчитан </a:t>
            </a:r>
            <a:r>
              <a:rPr lang="ru-RU" sz="1600" dirty="0">
                <a:solidFill>
                  <a:schemeClr val="tx1"/>
                </a:solidFill>
              </a:rPr>
              <a:t>на 600 учеников. Здесь предусмотрены основной и </a:t>
            </a:r>
            <a:r>
              <a:rPr lang="ru-RU" sz="1600" dirty="0" err="1">
                <a:solidFill>
                  <a:schemeClr val="tx1"/>
                </a:solidFill>
              </a:rPr>
              <a:t>тренировочно</a:t>
            </a:r>
            <a:r>
              <a:rPr lang="ru-RU" sz="1600" dirty="0">
                <a:solidFill>
                  <a:schemeClr val="tx1"/>
                </a:solidFill>
              </a:rPr>
              <a:t>-гимнастический спортивные залы, актовый зал, оборудованный современным </a:t>
            </a:r>
            <a:r>
              <a:rPr lang="ru-RU" sz="1600" dirty="0" smtClean="0">
                <a:solidFill>
                  <a:schemeClr val="tx1"/>
                </a:solidFill>
              </a:rPr>
              <a:t>аудио-</a:t>
            </a:r>
            <a:r>
              <a:rPr lang="ru-RU" sz="1600" dirty="0">
                <a:solidFill>
                  <a:schemeClr val="tx1"/>
                </a:solidFill>
              </a:rPr>
              <a:t>, видео-, световым оборудованием, 3D-студия и зимний сад</a:t>
            </a:r>
            <a:r>
              <a:rPr lang="ru-RU" sz="1600" dirty="0" smtClean="0">
                <a:solidFill>
                  <a:schemeClr val="tx1"/>
                </a:solidFill>
              </a:rPr>
              <a:t>. Кроме того, в </a:t>
            </a:r>
            <a:r>
              <a:rPr lang="ru-RU" sz="1600" dirty="0">
                <a:solidFill>
                  <a:schemeClr val="tx1"/>
                </a:solidFill>
              </a:rPr>
              <a:t>здании созданы условия доступности для инвалидов и иных маломобильных групп </a:t>
            </a:r>
            <a:r>
              <a:rPr lang="ru-RU" sz="1600" dirty="0" smtClean="0">
                <a:solidFill>
                  <a:schemeClr val="tx1"/>
                </a:solidFill>
              </a:rPr>
              <a:t>населения: территория </a:t>
            </a:r>
            <a:r>
              <a:rPr lang="ru-RU" sz="1600" dirty="0">
                <a:solidFill>
                  <a:schemeClr val="tx1"/>
                </a:solidFill>
              </a:rPr>
              <a:t>оборудована </a:t>
            </a:r>
            <a:r>
              <a:rPr lang="ru-RU" sz="1600" dirty="0" smtClean="0">
                <a:solidFill>
                  <a:schemeClr val="tx1"/>
                </a:solidFill>
              </a:rPr>
              <a:t>пандусами, имеются </a:t>
            </a:r>
            <a:r>
              <a:rPr lang="ru-RU" sz="1600" dirty="0">
                <a:solidFill>
                  <a:schemeClr val="tx1"/>
                </a:solidFill>
              </a:rPr>
              <a:t>лифты со звуковым сопровождением до 4 </a:t>
            </a:r>
            <a:r>
              <a:rPr lang="ru-RU" sz="1600" dirty="0" smtClean="0">
                <a:solidFill>
                  <a:schemeClr val="tx1"/>
                </a:solidFill>
              </a:rPr>
              <a:t>этажа, все </a:t>
            </a:r>
            <a:r>
              <a:rPr lang="ru-RU" sz="1600" dirty="0">
                <a:solidFill>
                  <a:schemeClr val="tx1"/>
                </a:solidFill>
              </a:rPr>
              <a:t>помещения школы доступны для </a:t>
            </a:r>
            <a:r>
              <a:rPr lang="ru-RU" sz="1600" dirty="0" smtClean="0">
                <a:solidFill>
                  <a:schemeClr val="tx1"/>
                </a:solidFill>
              </a:rPr>
              <a:t>инвалидов-колясочников, в </a:t>
            </a:r>
            <a:r>
              <a:rPr lang="ru-RU" sz="1600" dirty="0">
                <a:solidFill>
                  <a:schemeClr val="tx1"/>
                </a:solidFill>
              </a:rPr>
              <a:t>туалетах установлены </a:t>
            </a:r>
            <a:r>
              <a:rPr lang="ru-RU" sz="1600" dirty="0" smtClean="0">
                <a:solidFill>
                  <a:schemeClr val="tx1"/>
                </a:solidFill>
              </a:rPr>
              <a:t>поручни. 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5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«</a:t>
            </a:r>
            <a:r>
              <a:rPr lang="ru-RU" sz="1600" b="1" dirty="0" err="1">
                <a:solidFill>
                  <a:schemeClr val="tx1"/>
                </a:solidFill>
              </a:rPr>
              <a:t>Мастерград</a:t>
            </a:r>
            <a:r>
              <a:rPr lang="ru-RU" sz="1600" b="1" dirty="0">
                <a:solidFill>
                  <a:schemeClr val="tx1"/>
                </a:solidFill>
              </a:rPr>
              <a:t>» (2016 </a:t>
            </a:r>
            <a:r>
              <a:rPr lang="ru-RU" sz="1600" b="1" dirty="0" smtClean="0">
                <a:solidFill>
                  <a:schemeClr val="tx1"/>
                </a:solidFill>
              </a:rPr>
              <a:t>год)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Здание </a:t>
            </a:r>
            <a:r>
              <a:rPr lang="ru-RU" sz="1600" dirty="0">
                <a:solidFill>
                  <a:schemeClr val="tx1"/>
                </a:solidFill>
              </a:rPr>
              <a:t>школы построено в соответствии со всеми современными </a:t>
            </a:r>
            <a:r>
              <a:rPr lang="ru-RU" sz="1600" dirty="0" smtClean="0">
                <a:solidFill>
                  <a:schemeClr val="tx1"/>
                </a:solidFill>
              </a:rPr>
              <a:t>требованиями, </a:t>
            </a:r>
            <a:r>
              <a:rPr lang="ru-RU" sz="1600" dirty="0">
                <a:solidFill>
                  <a:schemeClr val="tx1"/>
                </a:solidFill>
              </a:rPr>
              <a:t>его площадь составляет 21 тысячу кв. метров, </a:t>
            </a:r>
            <a:r>
              <a:rPr lang="ru-RU" sz="1600" dirty="0" smtClean="0">
                <a:solidFill>
                  <a:schemeClr val="tx1"/>
                </a:solidFill>
              </a:rPr>
              <a:t>вместимость – 1200 </a:t>
            </a:r>
            <a:r>
              <a:rPr lang="ru-RU" sz="1600" dirty="0">
                <a:solidFill>
                  <a:schemeClr val="tx1"/>
                </a:solidFill>
              </a:rPr>
              <a:t>учеников. В нем </a:t>
            </a:r>
            <a:r>
              <a:rPr lang="ru-RU" sz="1600" dirty="0" smtClean="0">
                <a:solidFill>
                  <a:schemeClr val="tx1"/>
                </a:solidFill>
              </a:rPr>
              <a:t>размещены </a:t>
            </a:r>
            <a:r>
              <a:rPr lang="ru-RU" sz="1600" dirty="0">
                <a:solidFill>
                  <a:schemeClr val="tx1"/>
                </a:solidFill>
              </a:rPr>
              <a:t>4 спортивных зала, школьные мастерские – гончарная, отделочная, макетная, обработки металла, дерева, видеостудия, 3D кабинет, кабинет робототехники, различные лаборатории.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Школа </a:t>
            </a:r>
            <a:r>
              <a:rPr lang="ru-RU" sz="1600" dirty="0">
                <a:solidFill>
                  <a:schemeClr val="tx1"/>
                </a:solidFill>
              </a:rPr>
              <a:t>«</a:t>
            </a:r>
            <a:r>
              <a:rPr lang="ru-RU" sz="1600" dirty="0" err="1">
                <a:solidFill>
                  <a:schemeClr val="tx1"/>
                </a:solidFill>
              </a:rPr>
              <a:t>Мастерград</a:t>
            </a:r>
            <a:r>
              <a:rPr lang="ru-RU" sz="1600" dirty="0">
                <a:solidFill>
                  <a:schemeClr val="tx1"/>
                </a:solidFill>
              </a:rPr>
              <a:t>» готовит для Перми будущих архитекторов, дизайнеров, строителей, инженеров.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C:\Users\starkova-nv\Desktop\DX1_6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425128"/>
            <a:ext cx="3960440" cy="18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arkova-nv\Desktop\IMG_4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78" y="4425128"/>
            <a:ext cx="3672408" cy="18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6938" y="2481440"/>
            <a:ext cx="4570726" cy="3767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5370" y="404664"/>
            <a:ext cx="7451046" cy="6454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Спортзалы и межшкольные стадионы 2015 -2016 г.</a:t>
            </a:r>
            <a:endParaRPr lang="ru-RU" sz="3200" dirty="0"/>
          </a:p>
        </p:txBody>
      </p:sp>
      <p:pic>
        <p:nvPicPr>
          <p:cNvPr id="5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903" y="1268760"/>
            <a:ext cx="815597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2015 году были открыты спортивные стадионы в школе №96 и Пермском кадетском корпусе №1.</a:t>
            </a:r>
          </a:p>
          <a:p>
            <a:endParaRPr lang="ru-RU" sz="1400" dirty="0"/>
          </a:p>
          <a:p>
            <a:r>
              <a:rPr lang="ru-RU" sz="1400" dirty="0" smtClean="0"/>
              <a:t>В 2016 году завершилось строительство сразу трех спортивных залов в </a:t>
            </a:r>
            <a:r>
              <a:rPr lang="ru-RU" sz="1400" dirty="0"/>
              <a:t>пермских </a:t>
            </a:r>
            <a:r>
              <a:rPr lang="ru-RU" sz="1400" dirty="0" smtClean="0"/>
              <a:t>школах №12, №45, </a:t>
            </a:r>
            <a:r>
              <a:rPr lang="ru-RU" sz="1400" dirty="0"/>
              <a:t>№</a:t>
            </a:r>
            <a:r>
              <a:rPr lang="ru-RU" sz="1400" dirty="0" smtClean="0"/>
              <a:t>50, завершился ремонт в спортивном зале школы №66.</a:t>
            </a:r>
          </a:p>
          <a:p>
            <a:endParaRPr lang="ru-RU" sz="1400" dirty="0" smtClean="0"/>
          </a:p>
          <a:p>
            <a:r>
              <a:rPr lang="ru-RU" sz="1400" dirty="0" smtClean="0"/>
              <a:t>Также в 2016 году торжественно были открыты межшкольные стадионы и спортивные площадки в  школах №79, №12,№140, №102, лицее №10 и гимназии №7. </a:t>
            </a:r>
            <a:r>
              <a:rPr lang="ru-RU" sz="1400" dirty="0"/>
              <a:t>В</a:t>
            </a:r>
            <a:r>
              <a:rPr lang="ru-RU" sz="1400" dirty="0" smtClean="0"/>
              <a:t> школе №83 начал свою работу отремонтированный бассейн.  </a:t>
            </a:r>
          </a:p>
          <a:p>
            <a:endParaRPr lang="ru-RU" sz="1400" dirty="0" smtClean="0"/>
          </a:p>
          <a:p>
            <a:r>
              <a:rPr lang="ru-RU" sz="1400" dirty="0" smtClean="0"/>
              <a:t>Все объекты оснащены современным спортивным оборудованием.</a:t>
            </a:r>
            <a:endParaRPr lang="ru-RU" sz="1400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098" name="Picture 2" descr="C:\Users\starkova-nv\Desktop\IMG_2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0" y="4077072"/>
            <a:ext cx="2646660" cy="17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arkova-nv\Desktop\IMG_2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59" y="4067599"/>
            <a:ext cx="2664296" cy="177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arkova-nv\Desktop\CIMG75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73" y="4103221"/>
            <a:ext cx="2547052" cy="174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12" y="332656"/>
            <a:ext cx="8016167" cy="936104"/>
          </a:xfrm>
        </p:spPr>
        <p:txBody>
          <a:bodyPr anchor="t">
            <a:normAutofit/>
          </a:bodyPr>
          <a:lstStyle/>
          <a:p>
            <a:pPr algn="ctr"/>
            <a:r>
              <a:rPr lang="ru-RU" sz="3200" dirty="0" smtClean="0"/>
              <a:t>Детские сады 2015-2016 гг.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988840"/>
            <a:ext cx="5112568" cy="48930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7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-633650"/>
            <a:ext cx="799288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sz="1600" b="1" dirty="0" smtClean="0"/>
              <a:t>Открыты </a:t>
            </a:r>
            <a:r>
              <a:rPr lang="ru-RU" sz="1600" b="1" dirty="0"/>
              <a:t>после капитального </a:t>
            </a:r>
            <a:r>
              <a:rPr lang="ru-RU" sz="1600" b="1" dirty="0" smtClean="0"/>
              <a:t>ремонта:</a:t>
            </a:r>
            <a:endParaRPr lang="ru-RU" sz="1600" dirty="0"/>
          </a:p>
          <a:p>
            <a:r>
              <a:rPr lang="ru-RU" sz="1600" dirty="0"/>
              <a:t>Детский сад </a:t>
            </a:r>
            <a:r>
              <a:rPr lang="ru-RU" sz="1600" dirty="0" smtClean="0"/>
              <a:t>№134</a:t>
            </a:r>
            <a:r>
              <a:rPr lang="ru-RU" sz="1600" dirty="0"/>
              <a:t>, ул. Тургенева</a:t>
            </a:r>
            <a:r>
              <a:rPr lang="ru-RU" sz="1600" dirty="0" smtClean="0"/>
              <a:t>, 2 </a:t>
            </a:r>
            <a:r>
              <a:rPr lang="ru-RU" sz="1600" dirty="0"/>
              <a:t>(220 мест) </a:t>
            </a:r>
          </a:p>
          <a:p>
            <a:r>
              <a:rPr lang="ru-RU" sz="1600" dirty="0"/>
              <a:t>Детский сад </a:t>
            </a:r>
            <a:r>
              <a:rPr lang="ru-RU" sz="1600" dirty="0" smtClean="0"/>
              <a:t>№85</a:t>
            </a:r>
            <a:r>
              <a:rPr lang="ru-RU" sz="1600" dirty="0"/>
              <a:t>, ул. </a:t>
            </a:r>
            <a:r>
              <a:rPr lang="ru-RU" sz="1600" dirty="0" err="1" smtClean="0"/>
              <a:t>Судозаводская</a:t>
            </a:r>
            <a:r>
              <a:rPr lang="ru-RU" sz="1600" dirty="0" smtClean="0"/>
              <a:t>, 26 </a:t>
            </a:r>
            <a:r>
              <a:rPr lang="ru-RU" sz="1600" dirty="0"/>
              <a:t>(120 мест)</a:t>
            </a:r>
          </a:p>
          <a:p>
            <a:r>
              <a:rPr lang="ru-RU" sz="1600" dirty="0"/>
              <a:t>Детский сад №268, ул. </a:t>
            </a:r>
            <a:r>
              <a:rPr lang="ru-RU" sz="1600" dirty="0" smtClean="0"/>
              <a:t>Толмачева, 2 </a:t>
            </a:r>
            <a:r>
              <a:rPr lang="ru-RU" sz="1600" dirty="0"/>
              <a:t>(120 мест)</a:t>
            </a:r>
          </a:p>
          <a:p>
            <a:r>
              <a:rPr lang="ru-RU" sz="1600" dirty="0"/>
              <a:t>Детский сад №358, ул. </a:t>
            </a:r>
            <a:r>
              <a:rPr lang="ru-RU" sz="1600" dirty="0" err="1" smtClean="0"/>
              <a:t>Корсуньская</a:t>
            </a:r>
            <a:r>
              <a:rPr lang="ru-RU" sz="1600" dirty="0" smtClean="0"/>
              <a:t>, 13 </a:t>
            </a:r>
            <a:r>
              <a:rPr lang="ru-RU" sz="1600" dirty="0"/>
              <a:t>(200 мест)</a:t>
            </a:r>
          </a:p>
          <a:p>
            <a:r>
              <a:rPr lang="ru-RU" sz="1600" dirty="0"/>
              <a:t>Детский сад №418, ул. </a:t>
            </a:r>
            <a:r>
              <a:rPr lang="ru-RU" sz="1600" dirty="0" err="1" smtClean="0"/>
              <a:t>Краснополянская</a:t>
            </a:r>
            <a:r>
              <a:rPr lang="ru-RU" sz="1600" dirty="0" smtClean="0"/>
              <a:t>, 39 (170 </a:t>
            </a:r>
            <a:r>
              <a:rPr lang="ru-RU" sz="1600" dirty="0"/>
              <a:t>мест)</a:t>
            </a:r>
          </a:p>
          <a:p>
            <a:r>
              <a:rPr lang="ru-RU" sz="1600" dirty="0"/>
              <a:t>Детский сад №39, ул. </a:t>
            </a:r>
            <a:r>
              <a:rPr lang="ru-RU" sz="1600" dirty="0" smtClean="0"/>
              <a:t>Солдатова, 17а </a:t>
            </a:r>
            <a:r>
              <a:rPr lang="ru-RU" sz="1600" dirty="0"/>
              <a:t>(120 мест)</a:t>
            </a:r>
          </a:p>
          <a:p>
            <a:r>
              <a:rPr lang="ru-RU" sz="1600" dirty="0"/>
              <a:t>Детский сад №112, ул. </a:t>
            </a:r>
            <a:r>
              <a:rPr lang="ru-RU" sz="1600" dirty="0" smtClean="0"/>
              <a:t>Чердынская, 18а </a:t>
            </a:r>
            <a:r>
              <a:rPr lang="ru-RU" sz="1600" dirty="0"/>
              <a:t>(150 мест)</a:t>
            </a:r>
          </a:p>
          <a:p>
            <a:r>
              <a:rPr lang="ru-RU" sz="1600" dirty="0"/>
              <a:t>Детский сад №400, ул. </a:t>
            </a:r>
            <a:r>
              <a:rPr lang="ru-RU" sz="1600" dirty="0" smtClean="0"/>
              <a:t>Никитина, 18б </a:t>
            </a:r>
            <a:r>
              <a:rPr lang="ru-RU" sz="1600" dirty="0"/>
              <a:t>(150 мест)</a:t>
            </a:r>
          </a:p>
          <a:p>
            <a:r>
              <a:rPr lang="ru-RU" sz="1600" dirty="0"/>
              <a:t>Детский сад №278, ул. 9 мая</a:t>
            </a:r>
            <a:r>
              <a:rPr lang="ru-RU" sz="1600" dirty="0" smtClean="0"/>
              <a:t>, 9 </a:t>
            </a:r>
            <a:r>
              <a:rPr lang="ru-RU" sz="1600" dirty="0"/>
              <a:t>(330 мест)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 smtClean="0"/>
              <a:t>Выкуплены у застройщиков в </a:t>
            </a:r>
            <a:r>
              <a:rPr lang="ru-RU" sz="1600" b="1" dirty="0" err="1" smtClean="0"/>
              <a:t>мун</a:t>
            </a:r>
            <a:r>
              <a:rPr lang="ru-RU" sz="1600" b="1" dirty="0" smtClean="0"/>
              <a:t>. собственность</a:t>
            </a:r>
          </a:p>
          <a:p>
            <a:r>
              <a:rPr lang="ru-RU" sz="1600" dirty="0" smtClean="0"/>
              <a:t>Детский </a:t>
            </a:r>
            <a:r>
              <a:rPr lang="ru-RU" sz="1600" dirty="0"/>
              <a:t>сад №218, ул. Комбайнеров, 30б (260 мест)</a:t>
            </a:r>
          </a:p>
          <a:p>
            <a:r>
              <a:rPr lang="ru-RU" sz="1600" dirty="0"/>
              <a:t>Детский сад №413, ул. Красногвардейская, 42 (220 мест)</a:t>
            </a:r>
          </a:p>
          <a:p>
            <a:r>
              <a:rPr lang="ru-RU" sz="1600" dirty="0"/>
              <a:t>Детский сад №321, ул. Холмогорская, 2з (240 мест)</a:t>
            </a:r>
          </a:p>
          <a:p>
            <a:r>
              <a:rPr lang="ru-RU" sz="1600" dirty="0"/>
              <a:t>Детский сад № 64, ул. </a:t>
            </a:r>
            <a:r>
              <a:rPr lang="ru-RU" sz="1600" dirty="0" err="1"/>
              <a:t>Цимлянская</a:t>
            </a:r>
            <a:r>
              <a:rPr lang="ru-RU" sz="1600" dirty="0"/>
              <a:t>, 21б  (200 мест</a:t>
            </a:r>
            <a:r>
              <a:rPr lang="ru-RU" sz="1600" dirty="0" smtClean="0"/>
              <a:t>)</a:t>
            </a:r>
          </a:p>
          <a:p>
            <a:endParaRPr lang="ru-RU" sz="1600" dirty="0" smtClean="0"/>
          </a:p>
          <a:p>
            <a:r>
              <a:rPr lang="ru-RU" sz="1600" dirty="0" smtClean="0"/>
              <a:t>Общее количество созданных мест за </a:t>
            </a:r>
            <a:r>
              <a:rPr lang="ru-RU" sz="1600" b="1" dirty="0" smtClean="0"/>
              <a:t>2 года </a:t>
            </a:r>
            <a:r>
              <a:rPr lang="ru-RU" sz="1600" dirty="0" smtClean="0"/>
              <a:t>составило </a:t>
            </a:r>
            <a:r>
              <a:rPr lang="ru-RU" sz="1600" b="1" dirty="0" smtClean="0"/>
              <a:t>3974</a:t>
            </a:r>
            <a:r>
              <a:rPr lang="ru-RU" sz="1600" dirty="0" smtClean="0"/>
              <a:t>, 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открытие групп в уже существующих детских садах. За последние </a:t>
            </a:r>
            <a:r>
              <a:rPr lang="ru-RU" sz="1600" b="1" dirty="0" smtClean="0"/>
              <a:t>3 года </a:t>
            </a:r>
            <a:r>
              <a:rPr lang="ru-RU" sz="1600" dirty="0" smtClean="0"/>
              <a:t>в дошкольных образовательных учреждениях было создано </a:t>
            </a:r>
            <a:r>
              <a:rPr lang="ru-RU" sz="1600" b="1" dirty="0" smtClean="0"/>
              <a:t>8240 мест</a:t>
            </a:r>
            <a:r>
              <a:rPr lang="ru-RU" sz="1600" dirty="0" smtClean="0"/>
              <a:t>, что соответствует </a:t>
            </a:r>
            <a:r>
              <a:rPr lang="ru-RU" sz="1600" b="1" dirty="0" smtClean="0"/>
              <a:t>41</a:t>
            </a:r>
            <a:r>
              <a:rPr lang="ru-RU" sz="1600" dirty="0" smtClean="0"/>
              <a:t> созданному детскому саду.</a:t>
            </a:r>
            <a:endParaRPr lang="ru-RU" sz="1600" dirty="0"/>
          </a:p>
        </p:txBody>
      </p:sp>
      <p:pic>
        <p:nvPicPr>
          <p:cNvPr id="3076" name="Picture 4" descr="C:\Users\starkova-nv\Desktop\IMG_34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8" y="1340768"/>
            <a:ext cx="2880319" cy="174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8" y="3212976"/>
            <a:ext cx="288031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938" y="113303"/>
            <a:ext cx="6781800" cy="867425"/>
          </a:xfrm>
        </p:spPr>
        <p:txBody>
          <a:bodyPr/>
          <a:lstStyle/>
          <a:p>
            <a:pPr algn="ctr"/>
            <a:r>
              <a:rPr lang="ru-RU" sz="3200" dirty="0" smtClean="0"/>
              <a:t>Планы на 2017 год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776864" cy="4752528"/>
          </a:xfrm>
        </p:spPr>
        <p:txBody>
          <a:bodyPr>
            <a:normAutofit/>
          </a:bodyPr>
          <a:lstStyle/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/>
          </a:p>
        </p:txBody>
      </p:sp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5"/>
            <a:ext cx="896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050145"/>
            <a:ext cx="8496943" cy="891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Старт строительства корпусов школ </a:t>
            </a:r>
            <a:r>
              <a:rPr lang="ru-RU" sz="1400" b="1" dirty="0" smtClean="0"/>
              <a:t>№59 </a:t>
            </a:r>
            <a:r>
              <a:rPr lang="ru-RU" sz="1400" dirty="0" smtClean="0"/>
              <a:t>(пр. Парковый, 8а), </a:t>
            </a:r>
            <a:r>
              <a:rPr lang="ru-RU" sz="1400" b="1" dirty="0" smtClean="0"/>
              <a:t>№42 </a:t>
            </a:r>
            <a:r>
              <a:rPr lang="ru-RU" sz="1400" dirty="0" smtClean="0"/>
              <a:t>(ул. Нестерова, 18) </a:t>
            </a:r>
            <a:r>
              <a:rPr lang="ru-RU" sz="1400" dirty="0"/>
              <a:t>на 1000 мест </a:t>
            </a:r>
            <a:r>
              <a:rPr lang="ru-RU" sz="1400" dirty="0" smtClean="0"/>
              <a:t>каждый.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Площадь </a:t>
            </a:r>
            <a:r>
              <a:rPr lang="ru-RU" sz="1400" dirty="0"/>
              <a:t>корпуса школы </a:t>
            </a:r>
            <a:r>
              <a:rPr lang="ru-RU" sz="1400" dirty="0" smtClean="0"/>
              <a:t>№42 </a:t>
            </a:r>
            <a:r>
              <a:rPr lang="ru-RU" sz="1400" dirty="0"/>
              <a:t>составит 15 тысяч </a:t>
            </a:r>
            <a:r>
              <a:rPr lang="ru-RU" sz="1400" dirty="0" smtClean="0"/>
              <a:t>кв. м. </a:t>
            </a:r>
            <a:r>
              <a:rPr lang="ru-RU" sz="1400" dirty="0"/>
              <a:t>Контракт на СМР заключен с ООО «Старт сити групп», идет подготовка </a:t>
            </a:r>
            <a:r>
              <a:rPr lang="ru-RU" sz="1400" dirty="0" smtClean="0"/>
              <a:t>площадки.</a:t>
            </a:r>
          </a:p>
          <a:p>
            <a:pPr marL="285750" indent="-285750" algn="just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Площадь </a:t>
            </a:r>
            <a:r>
              <a:rPr lang="ru-RU" sz="1400" dirty="0"/>
              <a:t>корпуса школы </a:t>
            </a:r>
            <a:r>
              <a:rPr lang="ru-RU" sz="1400" dirty="0" smtClean="0"/>
              <a:t>№59 составит </a:t>
            </a:r>
            <a:r>
              <a:rPr lang="ru-RU" sz="1400" dirty="0"/>
              <a:t>14 тысяч </a:t>
            </a:r>
            <a:r>
              <a:rPr lang="ru-RU" sz="1400" dirty="0" smtClean="0"/>
              <a:t>кв. м. Конкурсные процедуры на СМР проведены, контракт в стадии заключения.</a:t>
            </a:r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endParaRPr lang="ru-RU" sz="1400" dirty="0"/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endParaRPr lang="ru-RU" sz="1400" dirty="0" smtClean="0"/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endParaRPr lang="ru-RU" sz="1400" dirty="0"/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endParaRPr lang="ru-RU" sz="1400" dirty="0" smtClean="0"/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endParaRPr lang="ru-RU" sz="1400" dirty="0"/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r>
              <a:rPr lang="ru-RU" sz="1400" dirty="0" smtClean="0"/>
              <a:t>  </a:t>
            </a:r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endParaRPr lang="ru-RU" sz="1400" dirty="0"/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r>
              <a:rPr lang="ru-RU" sz="1000" dirty="0" smtClean="0"/>
              <a:t>                                                     Школа №42                                                                                                     Школа №59</a:t>
            </a:r>
          </a:p>
          <a:p>
            <a:endParaRPr lang="ru-RU" sz="1400" dirty="0"/>
          </a:p>
          <a:p>
            <a:pPr marL="285750" indent="-285750" algn="just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Приобретение </a:t>
            </a:r>
            <a:r>
              <a:rPr lang="ru-RU" sz="1400" dirty="0"/>
              <a:t>зданий для размещения дошкольных образовательных учреждений </a:t>
            </a:r>
            <a:r>
              <a:rPr lang="ru-RU" sz="1400" dirty="0" smtClean="0"/>
              <a:t>по улицам </a:t>
            </a:r>
            <a:r>
              <a:rPr lang="ru-RU" sz="1400" b="1" dirty="0" smtClean="0"/>
              <a:t>Чернышевского, 17в </a:t>
            </a:r>
            <a:r>
              <a:rPr lang="ru-RU" sz="1400" dirty="0" smtClean="0"/>
              <a:t>(120 мест), </a:t>
            </a:r>
            <a:r>
              <a:rPr lang="ru-RU" sz="1400" b="1" dirty="0"/>
              <a:t>Машинистов, </a:t>
            </a:r>
            <a:r>
              <a:rPr lang="ru-RU" sz="1400" b="1" dirty="0" smtClean="0"/>
              <a:t>43 </a:t>
            </a:r>
            <a:r>
              <a:rPr lang="ru-RU" sz="1400" dirty="0" smtClean="0"/>
              <a:t>(360 мест).</a:t>
            </a:r>
          </a:p>
          <a:p>
            <a:pPr marL="285750" indent="-285750" algn="just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Открытие после реконструкции третьего корпус детского сада №409 по </a:t>
            </a:r>
            <a:r>
              <a:rPr lang="ru-RU" sz="1400" b="1" dirty="0" smtClean="0"/>
              <a:t>ул</a:t>
            </a:r>
            <a:r>
              <a:rPr lang="ru-RU" sz="1400" dirty="0" smtClean="0"/>
              <a:t>.</a:t>
            </a:r>
            <a:r>
              <a:rPr lang="ru-RU" sz="1400" b="1" dirty="0" smtClean="0"/>
              <a:t> </a:t>
            </a:r>
            <a:r>
              <a:rPr lang="ru-RU" sz="1400" b="1" dirty="0" err="1"/>
              <a:t>Каляева</a:t>
            </a:r>
            <a:r>
              <a:rPr lang="ru-RU" sz="1400" b="1" dirty="0"/>
              <a:t>, </a:t>
            </a:r>
            <a:r>
              <a:rPr lang="ru-RU" sz="1400" b="1" dirty="0" smtClean="0"/>
              <a:t>35а </a:t>
            </a:r>
            <a:r>
              <a:rPr lang="ru-RU" sz="1400" dirty="0" smtClean="0"/>
              <a:t>(150 мест).</a:t>
            </a:r>
          </a:p>
          <a:p>
            <a:pPr marL="285750" indent="-285750" algn="just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В </a:t>
            </a:r>
            <a:r>
              <a:rPr lang="ru-RU" sz="1400" dirty="0"/>
              <a:t>2017 году </a:t>
            </a:r>
            <a:r>
              <a:rPr lang="ru-RU" sz="1400" dirty="0" smtClean="0"/>
              <a:t>будет введен в эксплуатацию спортивный зал </a:t>
            </a:r>
            <a:r>
              <a:rPr lang="ru-RU" sz="1400" dirty="0"/>
              <a:t>в школе</a:t>
            </a:r>
            <a:r>
              <a:rPr lang="ru-RU" sz="1400" b="1" dirty="0"/>
              <a:t> №</a:t>
            </a:r>
            <a:r>
              <a:rPr lang="ru-RU" sz="1400" b="1" dirty="0" smtClean="0"/>
              <a:t>32, </a:t>
            </a:r>
            <a:r>
              <a:rPr lang="ru-RU" sz="1400" dirty="0" smtClean="0"/>
              <a:t>построены межшкольные стадионы в «</a:t>
            </a:r>
            <a:r>
              <a:rPr lang="ru-RU" sz="1400" b="1" dirty="0" err="1" smtClean="0"/>
              <a:t>Мастерграде</a:t>
            </a:r>
            <a:r>
              <a:rPr lang="ru-RU" sz="1400" b="1" dirty="0" smtClean="0"/>
              <a:t>», школе дизайна «Точка» и школе №41.</a:t>
            </a:r>
            <a:endParaRPr lang="ru-RU" sz="1400" b="1" dirty="0"/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endParaRPr lang="ru-RU" dirty="0" smtClean="0"/>
          </a:p>
          <a:p>
            <a:pPr marL="285750" indent="-285750" algn="just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endParaRPr lang="ru-RU" dirty="0" smtClean="0"/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endParaRPr lang="ru-RU" dirty="0"/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endParaRPr lang="ru-RU" dirty="0" smtClean="0"/>
          </a:p>
          <a:p>
            <a:pPr marL="285750" indent="-285750" algn="just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endParaRPr lang="ru-RU" dirty="0" smtClean="0"/>
          </a:p>
          <a:p>
            <a:pPr marL="285750" indent="-285750" algn="just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dirty="0" smtClean="0"/>
          </a:p>
          <a:p>
            <a:pPr algn="just">
              <a:lnSpc>
                <a:spcPct val="114000"/>
              </a:lnSpc>
              <a:buClr>
                <a:srgbClr val="C00000"/>
              </a:buClr>
            </a:pPr>
            <a:endParaRPr lang="ru-RU" dirty="0"/>
          </a:p>
        </p:txBody>
      </p:sp>
      <p:pic>
        <p:nvPicPr>
          <p:cNvPr id="5122" name="Picture 2" descr="C:\Users\starkova-nv\Desktop\фото\школа 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8" y="2612100"/>
            <a:ext cx="3872934" cy="1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arkova-nv\Desktop\фото\школа 5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12100"/>
            <a:ext cx="3810124" cy="156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130480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+mj-lt"/>
              </a:rPr>
              <a:t>Проектирование</a:t>
            </a:r>
          </a:p>
          <a:p>
            <a:pPr>
              <a:spcBef>
                <a:spcPts val="600"/>
              </a:spcBef>
            </a:pPr>
            <a:r>
              <a:rPr lang="ru-RU" sz="1900" dirty="0" smtClean="0"/>
              <a:t>Корпус школы №93 со спортивным залом</a:t>
            </a:r>
          </a:p>
          <a:p>
            <a:pPr>
              <a:spcBef>
                <a:spcPts val="600"/>
              </a:spcBef>
            </a:pPr>
            <a:r>
              <a:rPr lang="ru-RU" sz="1900" dirty="0" smtClean="0"/>
              <a:t>В </a:t>
            </a:r>
            <a:r>
              <a:rPr lang="ru-RU" sz="1900" dirty="0"/>
              <a:t>рамках </a:t>
            </a:r>
            <a:r>
              <a:rPr lang="ru-RU" sz="1900" dirty="0" smtClean="0"/>
              <a:t>проекта «Школа на пятерку» </a:t>
            </a:r>
            <a:r>
              <a:rPr lang="ru-RU" sz="1900" dirty="0"/>
              <a:t>администрация муниципалитета ставит перед собой задачу создавать школы, которые будут отвечать всем передовым требованиям – и по содержанию образования, и по оснащению современным оборудованием. Цель  – обеспечить плавный переход на односменный режим обучения в школах, лицеях, гимназиях города. Для этого в Перми зарезервировано 55 участков под школы, которые планируется открыть до 2025 года.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9" name="Picture 5" descr="C:\Users\starkova-nv\Desktop\deti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95854"/>
            <a:ext cx="4104456" cy="241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zakharova-va\Рабочий стол\сош 42\Фасад ви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Объект 4"/>
          <p:cNvSpPr>
            <a:spLocks noGrp="1"/>
          </p:cNvSpPr>
          <p:nvPr>
            <p:ph idx="1"/>
          </p:nvPr>
        </p:nvSpPr>
        <p:spPr>
          <a:xfrm>
            <a:off x="762000" y="404813"/>
            <a:ext cx="7770813" cy="13811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14313"/>
            <a:ext cx="9144000" cy="7143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Школа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№42</a:t>
            </a:r>
            <a:r>
              <a:rPr lang="ru-RU" sz="2200" dirty="0">
                <a:latin typeface="+mj-lt"/>
                <a:ea typeface="+mj-ea"/>
                <a:cs typeface="+mj-cs"/>
              </a:rPr>
              <a:t>: </a:t>
            </a:r>
            <a:r>
              <a:rPr lang="ru-RU" sz="2200" dirty="0" smtClean="0">
                <a:latin typeface="+mj-lt"/>
                <a:ea typeface="+mj-ea"/>
                <a:cs typeface="+mj-cs"/>
              </a:rPr>
              <a:t>школа </a:t>
            </a:r>
            <a:r>
              <a:rPr lang="ru-RU" sz="2200" dirty="0">
                <a:latin typeface="+mj-lt"/>
                <a:ea typeface="+mj-ea"/>
                <a:cs typeface="+mj-cs"/>
              </a:rPr>
              <a:t>современных технологий и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4843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" y="500063"/>
            <a:ext cx="8858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Школа-комплекс для подготовки к профессиональному самоопределению  школьников в сфере сервиса 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71500" y="1500188"/>
            <a:ext cx="3429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400" b="1">
                <a:latin typeface="Times New Roman" pitchFamily="18" charset="0"/>
              </a:rPr>
              <a:t> </a:t>
            </a:r>
            <a:r>
              <a:rPr lang="ru-RU" altLang="ru-RU" sz="2800" b="1">
                <a:latin typeface="Times New Roman" pitchFamily="18" charset="0"/>
              </a:rPr>
              <a:t>торговый центр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анимационная студия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имидж-студия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центр благоустройства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центр туризма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авто-центр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ресторан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857750" y="1500188"/>
            <a:ext cx="3857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400" b="1">
                <a:latin typeface="Times New Roman" pitchFamily="18" charset="0"/>
              </a:rPr>
              <a:t> </a:t>
            </a:r>
            <a:r>
              <a:rPr lang="ru-RU" altLang="ru-RU" sz="2800" b="1">
                <a:latin typeface="Times New Roman" pitchFamily="18" charset="0"/>
              </a:rPr>
              <a:t>столярная, слесарная, гончарная мастерские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современная зона для домоводства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видеостудия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типография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800" b="1">
                <a:latin typeface="Times New Roman" pitchFamily="18" charset="0"/>
              </a:rPr>
              <a:t> выставочные зоны для детских работ </a:t>
            </a:r>
          </a:p>
        </p:txBody>
      </p:sp>
    </p:spTree>
    <p:extLst>
      <p:ext uri="{BB962C8B-B14F-4D97-AF65-F5344CB8AC3E}">
        <p14:creationId xmlns:p14="http://schemas.microsoft.com/office/powerpoint/2010/main" val="97811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872</Words>
  <Application>Microsoft Office PowerPoint</Application>
  <PresentationFormat>Экран (4:3)</PresentationFormat>
  <Paragraphs>145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 2017 год  проект главы города Перми «Школа на пятерку»     </vt:lpstr>
      <vt:lpstr>Динамика финансирования 2014-2017 гг.</vt:lpstr>
      <vt:lpstr>Презентация PowerPoint</vt:lpstr>
      <vt:lpstr>Презентация PowerPoint</vt:lpstr>
      <vt:lpstr>Детские сады 2015-2016 гг.</vt:lpstr>
      <vt:lpstr>Планы на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«Года дорожного ремонта» - 2016</dc:title>
  <dc:creator>Падерина Дарья Сергеевна</dc:creator>
  <cp:lastModifiedBy>Шушпанова Наталья Алексеевна</cp:lastModifiedBy>
  <cp:revision>98</cp:revision>
  <cp:lastPrinted>2017-02-02T12:43:40Z</cp:lastPrinted>
  <dcterms:created xsi:type="dcterms:W3CDTF">2016-10-12T07:10:36Z</dcterms:created>
  <dcterms:modified xsi:type="dcterms:W3CDTF">2017-02-09T11:30:42Z</dcterms:modified>
</cp:coreProperties>
</file>