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501313" cy="7597775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366" y="-84"/>
      </p:cViewPr>
      <p:guideLst>
        <p:guide orient="horz" pos="2393"/>
        <p:guide pos="330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7599" y="2360236"/>
            <a:ext cx="8926116" cy="16285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5198" y="4305406"/>
            <a:ext cx="7350919" cy="194165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130F-A2EA-4F62-A8B0-CD77EEA4A70E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7ED71-D3B6-41D9-AD34-D6EC1CF6EE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130F-A2EA-4F62-A8B0-CD77EEA4A70E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7ED71-D3B6-41D9-AD34-D6EC1CF6EE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43803" y="304265"/>
            <a:ext cx="2712839" cy="648273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3462" y="304265"/>
            <a:ext cx="7965318" cy="648273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130F-A2EA-4F62-A8B0-CD77EEA4A70E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7ED71-D3B6-41D9-AD34-D6EC1CF6EE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130F-A2EA-4F62-A8B0-CD77EEA4A70E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7ED71-D3B6-41D9-AD34-D6EC1CF6EE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9531" y="4882275"/>
            <a:ext cx="8926116" cy="150900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9531" y="3220262"/>
            <a:ext cx="8926116" cy="166201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130F-A2EA-4F62-A8B0-CD77EEA4A70E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7ED71-D3B6-41D9-AD34-D6EC1CF6EE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3463" y="1772816"/>
            <a:ext cx="5338167" cy="50141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16651" y="1772816"/>
            <a:ext cx="5339990" cy="50141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130F-A2EA-4F62-A8B0-CD77EEA4A70E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7ED71-D3B6-41D9-AD34-D6EC1CF6EE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066" y="304263"/>
            <a:ext cx="9451182" cy="1266296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5065" y="1700706"/>
            <a:ext cx="4639904" cy="7087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065" y="2409480"/>
            <a:ext cx="4639904" cy="43775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34522" y="1700706"/>
            <a:ext cx="4641726" cy="7087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34522" y="2409480"/>
            <a:ext cx="4641726" cy="43775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130F-A2EA-4F62-A8B0-CD77EEA4A70E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7ED71-D3B6-41D9-AD34-D6EC1CF6EE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130F-A2EA-4F62-A8B0-CD77EEA4A70E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7ED71-D3B6-41D9-AD34-D6EC1CF6EE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130F-A2EA-4F62-A8B0-CD77EEA4A70E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7ED71-D3B6-41D9-AD34-D6EC1CF6EE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066" y="302504"/>
            <a:ext cx="3454860" cy="128740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05722" y="302506"/>
            <a:ext cx="5870526" cy="64844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5066" y="1589906"/>
            <a:ext cx="3454860" cy="51970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130F-A2EA-4F62-A8B0-CD77EEA4A70E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7ED71-D3B6-41D9-AD34-D6EC1CF6EE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8331" y="5318443"/>
            <a:ext cx="6300788" cy="6278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58331" y="678875"/>
            <a:ext cx="6300788" cy="4558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58331" y="5946315"/>
            <a:ext cx="6300788" cy="8916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9130F-A2EA-4F62-A8B0-CD77EEA4A70E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7ED71-D3B6-41D9-AD34-D6EC1CF6EE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066" y="304263"/>
            <a:ext cx="9451182" cy="1266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5066" y="1772816"/>
            <a:ext cx="9451182" cy="5014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5066" y="7042014"/>
            <a:ext cx="2450306" cy="4045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9130F-A2EA-4F62-A8B0-CD77EEA4A70E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87949" y="7042014"/>
            <a:ext cx="3325416" cy="4045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525941" y="7042014"/>
            <a:ext cx="2450306" cy="4045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7ED71-D3B6-41D9-AD34-D6EC1CF6EE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5" name="AutoShape 241"/>
          <p:cNvSpPr>
            <a:spLocks noChangeArrowheads="1"/>
          </p:cNvSpPr>
          <p:nvPr/>
        </p:nvSpPr>
        <p:spPr bwMode="auto">
          <a:xfrm>
            <a:off x="846138" y="434975"/>
            <a:ext cx="814387" cy="685800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14288" lvl="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800">
                <a:latin typeface="Sylfaen"/>
              </a:rPr>
              <a:t>Гранд-СМЕТА</a:t>
            </a:r>
          </a:p>
          <a:p>
            <a:pPr marL="4763" lvl="1" eaLnBrk="0" fontAlgn="base" hangingPunct="0">
              <a:spcBef>
                <a:spcPts val="2450"/>
              </a:spcBef>
              <a:spcAft>
                <a:spcPct val="0"/>
              </a:spcAft>
            </a:pPr>
            <a:r>
              <a:rPr lang="ru-RU" sz="800" b="1">
                <a:latin typeface="Sylfaen"/>
              </a:rPr>
              <a:t>СОГЛАСОВАНО:</a:t>
            </a:r>
            <a:endParaRPr lang="ru-RU" sz="800">
              <a:latin typeface="Sylfaen"/>
            </a:endParaRPr>
          </a:p>
          <a:p>
            <a:pPr eaLnBrk="0" fontAlgn="base" hangingPunct="0">
              <a:spcBef>
                <a:spcPts val="325"/>
              </a:spcBef>
              <a:spcAft>
                <a:spcPct val="0"/>
              </a:spcAft>
            </a:pPr>
            <a:r>
              <a:rPr lang="ru-RU" sz="800">
                <a:latin typeface="Sylfaen"/>
              </a:rPr>
              <a:t>Директор.</a:t>
            </a:r>
          </a:p>
        </p:txBody>
      </p:sp>
      <p:sp>
        <p:nvSpPr>
          <p:cNvPr id="1264" name="AutoShape 240"/>
          <p:cNvSpPr>
            <a:spLocks noChangeArrowheads="1"/>
          </p:cNvSpPr>
          <p:nvPr/>
        </p:nvSpPr>
        <p:spPr bwMode="auto">
          <a:xfrm>
            <a:off x="3716338" y="585788"/>
            <a:ext cx="3219450" cy="214312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1279525" indent="-1279525" eaLnBrk="0" fontAlgn="base" hangingPunct="0">
              <a:lnSpc>
                <a:spcPts val="863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u="sng" dirty="0">
                <a:latin typeface="Sylfaen"/>
              </a:rPr>
              <a:t>Здание МДОУ "Центр развития ребенка - детский сад №161" г. </a:t>
            </a:r>
            <a:r>
              <a:rPr lang="ru-RU" sz="800" u="sng" dirty="0" smtClean="0">
                <a:latin typeface="Sylfaen"/>
              </a:rPr>
              <a:t>Пермь по адресу ул. Ким, 105 </a:t>
            </a:r>
          </a:p>
          <a:p>
            <a:pPr marL="1279525" indent="-1279525" eaLnBrk="0" fontAlgn="base" hangingPunct="0">
              <a:lnSpc>
                <a:spcPts val="863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i="1" dirty="0" smtClean="0">
                <a:latin typeface="Sylfaen"/>
              </a:rPr>
              <a:t>(</a:t>
            </a:r>
            <a:r>
              <a:rPr lang="ru-RU" sz="800" i="1" dirty="0">
                <a:latin typeface="Sylfaen"/>
              </a:rPr>
              <a:t>наименование стройки)</a:t>
            </a:r>
          </a:p>
        </p:txBody>
      </p:sp>
      <p:sp>
        <p:nvSpPr>
          <p:cNvPr id="1263" name="AutoShape 239"/>
          <p:cNvSpPr>
            <a:spLocks noChangeArrowheads="1"/>
          </p:cNvSpPr>
          <p:nvPr/>
        </p:nvSpPr>
        <p:spPr bwMode="auto">
          <a:xfrm>
            <a:off x="7461250" y="863600"/>
            <a:ext cx="3040063" cy="92075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800" b="1">
                <a:latin typeface="Sylfaen"/>
              </a:rPr>
              <a:t>УТВЕРЖДАЮ:</a:t>
            </a:r>
          </a:p>
        </p:txBody>
      </p:sp>
      <p:sp>
        <p:nvSpPr>
          <p:cNvPr id="1262" name="AutoShape 238"/>
          <p:cNvSpPr>
            <a:spLocks noChangeArrowheads="1"/>
          </p:cNvSpPr>
          <p:nvPr/>
        </p:nvSpPr>
        <p:spPr bwMode="auto">
          <a:xfrm>
            <a:off x="1797050" y="1330325"/>
            <a:ext cx="274638" cy="82550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800" dirty="0" smtClean="0">
                <a:latin typeface="Sylfaen"/>
              </a:rPr>
              <a:t> </a:t>
            </a:r>
            <a:endParaRPr lang="ru-RU" sz="800" dirty="0">
              <a:latin typeface="Sylfaen"/>
            </a:endParaRPr>
          </a:p>
        </p:txBody>
      </p:sp>
      <p:sp>
        <p:nvSpPr>
          <p:cNvPr id="1261" name="AutoShape 237"/>
          <p:cNvSpPr>
            <a:spLocks noChangeArrowheads="1"/>
          </p:cNvSpPr>
          <p:nvPr/>
        </p:nvSpPr>
        <p:spPr bwMode="auto">
          <a:xfrm>
            <a:off x="4100513" y="1152525"/>
            <a:ext cx="2336800" cy="274638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000" b="1">
                <a:latin typeface="Sylfaen"/>
              </a:rPr>
              <a:t>ЛОКАЛЬНЫЙ СМЕТНЫЙ РАСЧЕТ №1</a:t>
            </a:r>
            <a:endParaRPr lang="ru-RU" sz="1000">
              <a:latin typeface="Sylfaen"/>
            </a:endParaRPr>
          </a:p>
          <a:p>
            <a:pPr marL="717550" lvl="1" eaLnBrk="0" fontAlgn="base" hangingPunct="0">
              <a:spcBef>
                <a:spcPts val="288"/>
              </a:spcBef>
              <a:spcAft>
                <a:spcPct val="0"/>
              </a:spcAft>
            </a:pPr>
            <a:r>
              <a:rPr lang="ru-RU" sz="800">
                <a:latin typeface="Sylfaen"/>
              </a:rPr>
              <a:t>(локальная смета)</a:t>
            </a:r>
          </a:p>
        </p:txBody>
      </p:sp>
      <p:sp>
        <p:nvSpPr>
          <p:cNvPr id="1260" name="AutoShape 236"/>
          <p:cNvSpPr>
            <a:spLocks noChangeArrowheads="1"/>
          </p:cNvSpPr>
          <p:nvPr/>
        </p:nvSpPr>
        <p:spPr bwMode="auto">
          <a:xfrm>
            <a:off x="8567738" y="1330325"/>
            <a:ext cx="1933575" cy="82550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800" dirty="0" smtClean="0">
                <a:latin typeface="Sylfaen"/>
              </a:rPr>
              <a:t> </a:t>
            </a:r>
            <a:endParaRPr lang="ru-RU" sz="800" dirty="0">
              <a:latin typeface="Sylfaen"/>
            </a:endParaRPr>
          </a:p>
        </p:txBody>
      </p:sp>
      <p:sp>
        <p:nvSpPr>
          <p:cNvPr id="1259" name="AutoShape 235"/>
          <p:cNvSpPr>
            <a:spLocks noChangeArrowheads="1"/>
          </p:cNvSpPr>
          <p:nvPr/>
        </p:nvSpPr>
        <p:spPr bwMode="auto">
          <a:xfrm>
            <a:off x="3565525" y="1677988"/>
            <a:ext cx="6935788" cy="82550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800" dirty="0">
                <a:latin typeface="Sylfaen"/>
              </a:rPr>
              <a:t>на Монтаж АПС и </a:t>
            </a:r>
            <a:r>
              <a:rPr lang="ru-RU" sz="800" dirty="0" smtClean="0">
                <a:latin typeface="Sylfaen"/>
              </a:rPr>
              <a:t>СО на здание МДОУ «Центр развития ребенка - Детский сад № 161» по адресу ул. Ким,105</a:t>
            </a:r>
            <a:endParaRPr lang="ru-RU" sz="800" dirty="0">
              <a:latin typeface="Sylfaen"/>
            </a:endParaRPr>
          </a:p>
        </p:txBody>
      </p:sp>
      <p:sp>
        <p:nvSpPr>
          <p:cNvPr id="1258" name="AutoShape 234"/>
          <p:cNvSpPr>
            <a:spLocks noChangeArrowheads="1"/>
          </p:cNvSpPr>
          <p:nvPr/>
        </p:nvSpPr>
        <p:spPr bwMode="auto">
          <a:xfrm>
            <a:off x="4438650" y="1797050"/>
            <a:ext cx="6062663" cy="92075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i="1">
                <a:latin typeface="Sylfaen"/>
              </a:rPr>
              <a:t>(наименование раоот и затрат, наименование ооъекта)</a:t>
            </a:r>
          </a:p>
        </p:txBody>
      </p:sp>
      <p:sp>
        <p:nvSpPr>
          <p:cNvPr id="1257" name="AutoShape 233"/>
          <p:cNvSpPr>
            <a:spLocks noChangeArrowheads="1"/>
          </p:cNvSpPr>
          <p:nvPr/>
        </p:nvSpPr>
        <p:spPr bwMode="auto">
          <a:xfrm>
            <a:off x="3713163" y="2108200"/>
            <a:ext cx="3557587" cy="576263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lnSpc>
                <a:spcPts val="1263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dirty="0">
                <a:latin typeface="Sylfaen"/>
              </a:rPr>
              <a:t>Основание</a:t>
            </a:r>
            <a:r>
              <a:rPr lang="ru-RU" sz="800" dirty="0" smtClean="0">
                <a:latin typeface="Sylfaen"/>
              </a:rPr>
              <a:t>:       Шифр  07-09-08-АПС          </a:t>
            </a:r>
            <a:endParaRPr lang="ru-RU" sz="800" dirty="0">
              <a:latin typeface="Sylfaen"/>
            </a:endParaRPr>
          </a:p>
          <a:p>
            <a:pPr eaLnBrk="0" fontAlgn="base" hangingPunct="0">
              <a:lnSpc>
                <a:spcPts val="1263"/>
              </a:lnSpc>
              <a:spcBef>
                <a:spcPts val="38"/>
              </a:spcBef>
              <a:spcAft>
                <a:spcPct val="0"/>
              </a:spcAft>
            </a:pPr>
            <a:r>
              <a:rPr lang="ru-RU" sz="800" dirty="0">
                <a:latin typeface="Sylfaen"/>
              </a:rPr>
              <a:t>Сметная стоимость руб.                                                       206906,02</a:t>
            </a:r>
          </a:p>
          <a:p>
            <a:pPr eaLnBrk="0" fontAlgn="base" hangingPunct="0">
              <a:lnSpc>
                <a:spcPts val="1263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dirty="0">
                <a:latin typeface="Sylfaen"/>
              </a:rPr>
              <a:t>Средства на оплату труда руб.                                            46135,02</a:t>
            </a:r>
          </a:p>
          <a:p>
            <a:pPr eaLnBrk="0" fontAlgn="base" hangingPunct="0">
              <a:lnSpc>
                <a:spcPts val="1263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800" dirty="0">
                <a:latin typeface="Sylfaen"/>
              </a:rPr>
              <a:t>Составлен(а) в текущих (прогнозируемых) ценах по состоянию на 3 кв. 2008 г.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12763" y="2838450"/>
            <a:ext cx="9505950" cy="4248150"/>
            <a:chOff x="323" y="1788"/>
            <a:chExt cx="5988" cy="2676"/>
          </a:xfrm>
        </p:grpSpPr>
        <p:sp>
          <p:nvSpPr>
            <p:cNvPr id="3" name="Rectangle 232"/>
            <p:cNvSpPr>
              <a:spLocks noChangeArrowheads="1"/>
            </p:cNvSpPr>
            <p:nvPr/>
          </p:nvSpPr>
          <p:spPr bwMode="auto">
            <a:xfrm>
              <a:off x="323" y="1788"/>
              <a:ext cx="195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50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№</a:t>
              </a:r>
            </a:p>
          </p:txBody>
        </p:sp>
        <p:sp>
          <p:nvSpPr>
            <p:cNvPr id="4" name="Rectangle 231"/>
            <p:cNvSpPr>
              <a:spLocks noChangeArrowheads="1"/>
            </p:cNvSpPr>
            <p:nvPr/>
          </p:nvSpPr>
          <p:spPr bwMode="auto">
            <a:xfrm>
              <a:off x="518" y="1788"/>
              <a:ext cx="487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32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Обосно-</a:t>
              </a:r>
            </a:p>
          </p:txBody>
        </p:sp>
        <p:sp>
          <p:nvSpPr>
            <p:cNvPr id="5" name="Rectangle 230"/>
            <p:cNvSpPr>
              <a:spLocks noChangeArrowheads="1"/>
            </p:cNvSpPr>
            <p:nvPr/>
          </p:nvSpPr>
          <p:spPr bwMode="auto">
            <a:xfrm>
              <a:off x="1005" y="1788"/>
              <a:ext cx="1308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6" name="Rectangle 229"/>
            <p:cNvSpPr>
              <a:spLocks noChangeArrowheads="1"/>
            </p:cNvSpPr>
            <p:nvPr/>
          </p:nvSpPr>
          <p:spPr bwMode="auto">
            <a:xfrm>
              <a:off x="2313" y="1788"/>
              <a:ext cx="342" cy="4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47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Ед. изм</a:t>
              </a:r>
            </a:p>
          </p:txBody>
        </p:sp>
        <p:sp>
          <p:nvSpPr>
            <p:cNvPr id="7" name="Rectangle 228"/>
            <p:cNvSpPr>
              <a:spLocks noChangeArrowheads="1"/>
            </p:cNvSpPr>
            <p:nvPr/>
          </p:nvSpPr>
          <p:spPr bwMode="auto">
            <a:xfrm>
              <a:off x="2655" y="1788"/>
              <a:ext cx="237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8" name="Rectangle 227"/>
            <p:cNvSpPr>
              <a:spLocks noChangeArrowheads="1"/>
            </p:cNvSpPr>
            <p:nvPr/>
          </p:nvSpPr>
          <p:spPr bwMode="auto">
            <a:xfrm>
              <a:off x="2892" y="1788"/>
              <a:ext cx="1008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57188" eaLnBrk="0" fontAlgn="base" hangingPunct="0">
                <a:spcBef>
                  <a:spcPts val="32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Стоимость единицы</a:t>
              </a:r>
            </a:p>
          </p:txBody>
        </p:sp>
        <p:sp>
          <p:nvSpPr>
            <p:cNvPr id="9" name="Rectangle 226"/>
            <p:cNvSpPr>
              <a:spLocks noChangeArrowheads="1"/>
            </p:cNvSpPr>
            <p:nvPr/>
          </p:nvSpPr>
          <p:spPr bwMode="auto">
            <a:xfrm>
              <a:off x="3900" y="1788"/>
              <a:ext cx="1342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681038" eaLnBrk="0" fontAlgn="base" hangingPunct="0">
                <a:spcBef>
                  <a:spcPts val="32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Общая стоимость</a:t>
              </a:r>
            </a:p>
          </p:txBody>
        </p:sp>
        <p:sp>
          <p:nvSpPr>
            <p:cNvPr id="10" name="Rectangle 225"/>
            <p:cNvSpPr>
              <a:spLocks noChangeArrowheads="1"/>
            </p:cNvSpPr>
            <p:nvPr/>
          </p:nvSpPr>
          <p:spPr bwMode="auto">
            <a:xfrm>
              <a:off x="5242" y="1788"/>
              <a:ext cx="218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Г/з осн</a:t>
              </a:r>
            </a:p>
          </p:txBody>
        </p:sp>
        <p:sp>
          <p:nvSpPr>
            <p:cNvPr id="11" name="Rectangle 224"/>
            <p:cNvSpPr>
              <a:spLocks noChangeArrowheads="1"/>
            </p:cNvSpPr>
            <p:nvPr/>
          </p:nvSpPr>
          <p:spPr bwMode="auto">
            <a:xfrm>
              <a:off x="5460" y="1788"/>
              <a:ext cx="268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58738" eaLnBrk="0" fontAlgn="base" hangingPunct="0">
                <a:spcBef>
                  <a:spcPts val="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Т/з осн.</a:t>
              </a:r>
            </a:p>
          </p:txBody>
        </p:sp>
        <p:sp>
          <p:nvSpPr>
            <p:cNvPr id="12" name="Rectangle 223"/>
            <p:cNvSpPr>
              <a:spLocks noChangeArrowheads="1"/>
            </p:cNvSpPr>
            <p:nvPr/>
          </p:nvSpPr>
          <p:spPr bwMode="auto">
            <a:xfrm>
              <a:off x="5728" y="1788"/>
              <a:ext cx="277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69863" eaLnBrk="0" fontAlgn="base" hangingPunct="0">
                <a:spcBef>
                  <a:spcPts val="250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Т/э</a:t>
              </a:r>
            </a:p>
          </p:txBody>
        </p:sp>
        <p:sp>
          <p:nvSpPr>
            <p:cNvPr id="13" name="Rectangle 222"/>
            <p:cNvSpPr>
              <a:spLocks noChangeArrowheads="1"/>
            </p:cNvSpPr>
            <p:nvPr/>
          </p:nvSpPr>
          <p:spPr bwMode="auto">
            <a:xfrm>
              <a:off x="6005" y="1788"/>
              <a:ext cx="305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77800" eaLnBrk="0" fontAlgn="base" hangingPunct="0">
                <a:spcBef>
                  <a:spcPts val="213"/>
                </a:spcBef>
                <a:spcAft>
                  <a:spcPct val="0"/>
                </a:spcAft>
              </a:pPr>
              <a:r>
                <a:rPr lang="ru-RU" sz="1000">
                  <a:latin typeface="Sylfaen"/>
                </a:rPr>
                <a:t>Т/э</a:t>
              </a:r>
            </a:p>
          </p:txBody>
        </p:sp>
        <p:sp>
          <p:nvSpPr>
            <p:cNvPr id="14" name="Rectangle 221"/>
            <p:cNvSpPr>
              <a:spLocks noChangeArrowheads="1"/>
            </p:cNvSpPr>
            <p:nvPr/>
          </p:nvSpPr>
          <p:spPr bwMode="auto">
            <a:xfrm>
              <a:off x="323" y="1895"/>
              <a:ext cx="195" cy="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1100">
                  <a:latin typeface="Sylfaen"/>
                </a:rPr>
                <a:t>пп</a:t>
              </a:r>
            </a:p>
          </p:txBody>
        </p:sp>
        <p:sp>
          <p:nvSpPr>
            <p:cNvPr id="15" name="Rectangle 220"/>
            <p:cNvSpPr>
              <a:spLocks noChangeArrowheads="1"/>
            </p:cNvSpPr>
            <p:nvPr/>
          </p:nvSpPr>
          <p:spPr bwMode="auto">
            <a:xfrm>
              <a:off x="518" y="1895"/>
              <a:ext cx="487" cy="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вание</a:t>
              </a:r>
            </a:p>
          </p:txBody>
        </p:sp>
        <p:sp>
          <p:nvSpPr>
            <p:cNvPr id="16" name="Rectangle 219"/>
            <p:cNvSpPr>
              <a:spLocks noChangeArrowheads="1"/>
            </p:cNvSpPr>
            <p:nvPr/>
          </p:nvSpPr>
          <p:spPr bwMode="auto">
            <a:xfrm>
              <a:off x="1005" y="1895"/>
              <a:ext cx="1308" cy="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69888" eaLnBrk="0" fontAlgn="base" hangingPunct="0">
                <a:spcBef>
                  <a:spcPts val="21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Наименование работ и затрат</a:t>
              </a:r>
            </a:p>
          </p:txBody>
        </p:sp>
        <p:sp>
          <p:nvSpPr>
            <p:cNvPr id="17" name="Rectangle 218"/>
            <p:cNvSpPr>
              <a:spLocks noChangeArrowheads="1"/>
            </p:cNvSpPr>
            <p:nvPr/>
          </p:nvSpPr>
          <p:spPr bwMode="auto">
            <a:xfrm>
              <a:off x="2655" y="1895"/>
              <a:ext cx="237" cy="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7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Кол-во</a:t>
              </a:r>
            </a:p>
          </p:txBody>
        </p:sp>
        <p:sp>
          <p:nvSpPr>
            <p:cNvPr id="18" name="Rectangle 217"/>
            <p:cNvSpPr>
              <a:spLocks noChangeArrowheads="1"/>
            </p:cNvSpPr>
            <p:nvPr/>
          </p:nvSpPr>
          <p:spPr bwMode="auto">
            <a:xfrm>
              <a:off x="2892" y="1895"/>
              <a:ext cx="288" cy="2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19063" eaLnBrk="0" fontAlgn="base" hangingPunct="0">
                <a:spcBef>
                  <a:spcPts val="143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Всего</a:t>
              </a:r>
            </a:p>
          </p:txBody>
        </p:sp>
        <p:sp>
          <p:nvSpPr>
            <p:cNvPr id="19" name="Rectangle 216"/>
            <p:cNvSpPr>
              <a:spLocks noChangeArrowheads="1"/>
            </p:cNvSpPr>
            <p:nvPr/>
          </p:nvSpPr>
          <p:spPr bwMode="auto">
            <a:xfrm>
              <a:off x="3180" y="1895"/>
              <a:ext cx="720" cy="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20675" eaLnBrk="0" fontAlgn="base" hangingPunct="0">
                <a:spcBef>
                  <a:spcPts val="21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В том числе</a:t>
              </a:r>
            </a:p>
          </p:txBody>
        </p:sp>
        <p:sp>
          <p:nvSpPr>
            <p:cNvPr id="20" name="Rectangle 215"/>
            <p:cNvSpPr>
              <a:spLocks noChangeArrowheads="1"/>
            </p:cNvSpPr>
            <p:nvPr/>
          </p:nvSpPr>
          <p:spPr bwMode="auto">
            <a:xfrm>
              <a:off x="3900" y="1895"/>
              <a:ext cx="406" cy="29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09550" eaLnBrk="0" fontAlgn="base" hangingPunct="0">
                <a:spcBef>
                  <a:spcPts val="143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Всего</a:t>
              </a:r>
            </a:p>
          </p:txBody>
        </p:sp>
        <p:sp>
          <p:nvSpPr>
            <p:cNvPr id="21" name="Rectangle 214"/>
            <p:cNvSpPr>
              <a:spLocks noChangeArrowheads="1"/>
            </p:cNvSpPr>
            <p:nvPr/>
          </p:nvSpPr>
          <p:spPr bwMode="auto">
            <a:xfrm>
              <a:off x="4306" y="1895"/>
              <a:ext cx="936" cy="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488950" eaLnBrk="0" fontAlgn="base" hangingPunct="0">
                <a:spcBef>
                  <a:spcPts val="25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В том числе</a:t>
              </a:r>
            </a:p>
          </p:txBody>
        </p:sp>
        <p:sp>
          <p:nvSpPr>
            <p:cNvPr id="22" name="Rectangle 213"/>
            <p:cNvSpPr>
              <a:spLocks noChangeArrowheads="1"/>
            </p:cNvSpPr>
            <p:nvPr/>
          </p:nvSpPr>
          <p:spPr bwMode="auto">
            <a:xfrm>
              <a:off x="5242" y="1895"/>
              <a:ext cx="218" cy="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1750" eaLnBrk="0" fontAlgn="base" hangingPunct="0">
                <a:spcBef>
                  <a:spcPts val="25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раб. на</a:t>
              </a:r>
            </a:p>
          </p:txBody>
        </p:sp>
        <p:sp>
          <p:nvSpPr>
            <p:cNvPr id="23" name="Rectangle 212"/>
            <p:cNvSpPr>
              <a:spLocks noChangeArrowheads="1"/>
            </p:cNvSpPr>
            <p:nvPr/>
          </p:nvSpPr>
          <p:spPr bwMode="auto">
            <a:xfrm>
              <a:off x="5460" y="1895"/>
              <a:ext cx="268" cy="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36525" eaLnBrk="0" fontAlgn="base" hangingPunct="0">
                <a:spcBef>
                  <a:spcPts val="17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раб.</a:t>
              </a:r>
            </a:p>
          </p:txBody>
        </p:sp>
        <p:sp>
          <p:nvSpPr>
            <p:cNvPr id="24" name="Rectangle 211"/>
            <p:cNvSpPr>
              <a:spLocks noChangeArrowheads="1"/>
            </p:cNvSpPr>
            <p:nvPr/>
          </p:nvSpPr>
          <p:spPr bwMode="auto">
            <a:xfrm>
              <a:off x="5728" y="1895"/>
              <a:ext cx="277" cy="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77788" eaLnBrk="0" fontAlgn="base" hangingPunct="0">
                <a:spcBef>
                  <a:spcPts val="25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мех. на</a:t>
              </a:r>
            </a:p>
          </p:txBody>
        </p:sp>
        <p:sp>
          <p:nvSpPr>
            <p:cNvPr id="25" name="Rectangle 210"/>
            <p:cNvSpPr>
              <a:spLocks noChangeArrowheads="1"/>
            </p:cNvSpPr>
            <p:nvPr/>
          </p:nvSpPr>
          <p:spPr bwMode="auto">
            <a:xfrm>
              <a:off x="6005" y="1895"/>
              <a:ext cx="305" cy="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50813" eaLnBrk="0" fontAlgn="base" hangingPunct="0">
                <a:spcBef>
                  <a:spcPts val="175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мех.</a:t>
              </a:r>
            </a:p>
          </p:txBody>
        </p:sp>
        <p:sp>
          <p:nvSpPr>
            <p:cNvPr id="26" name="Rectangle 209"/>
            <p:cNvSpPr>
              <a:spLocks noChangeArrowheads="1"/>
            </p:cNvSpPr>
            <p:nvPr/>
          </p:nvSpPr>
          <p:spPr bwMode="auto">
            <a:xfrm>
              <a:off x="323" y="1990"/>
              <a:ext cx="195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27" name="Rectangle 208"/>
            <p:cNvSpPr>
              <a:spLocks noChangeArrowheads="1"/>
            </p:cNvSpPr>
            <p:nvPr/>
          </p:nvSpPr>
          <p:spPr bwMode="auto">
            <a:xfrm>
              <a:off x="518" y="1990"/>
              <a:ext cx="487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28" name="Rectangle 207"/>
            <p:cNvSpPr>
              <a:spLocks noChangeArrowheads="1"/>
            </p:cNvSpPr>
            <p:nvPr/>
          </p:nvSpPr>
          <p:spPr bwMode="auto">
            <a:xfrm>
              <a:off x="1005" y="1990"/>
              <a:ext cx="1308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29" name="Rectangle 206"/>
            <p:cNvSpPr>
              <a:spLocks noChangeArrowheads="1"/>
            </p:cNvSpPr>
            <p:nvPr/>
          </p:nvSpPr>
          <p:spPr bwMode="auto">
            <a:xfrm>
              <a:off x="2655" y="1990"/>
              <a:ext cx="237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30" name="Rectangle 205"/>
            <p:cNvSpPr>
              <a:spLocks noChangeArrowheads="1"/>
            </p:cNvSpPr>
            <p:nvPr/>
          </p:nvSpPr>
          <p:spPr bwMode="auto">
            <a:xfrm>
              <a:off x="3180" y="1990"/>
              <a:ext cx="262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5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Осн.</a:t>
              </a:r>
            </a:p>
            <a:p>
              <a:pPr marL="342900" indent="-342900" algn="ctr" eaLnBrk="0" fontAlgn="base" hangingPunct="0">
                <a:spcBef>
                  <a:spcPts val="32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э/п</a:t>
              </a:r>
            </a:p>
          </p:txBody>
        </p:sp>
        <p:sp>
          <p:nvSpPr>
            <p:cNvPr id="31" name="Rectangle 204"/>
            <p:cNvSpPr>
              <a:spLocks noChangeArrowheads="1"/>
            </p:cNvSpPr>
            <p:nvPr/>
          </p:nvSpPr>
          <p:spPr bwMode="auto">
            <a:xfrm>
              <a:off x="3442" y="1990"/>
              <a:ext cx="256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63500" indent="9525" eaLnBrk="0" fontAlgn="base" hangingPunct="0">
                <a:lnSpc>
                  <a:spcPts val="122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экспл. машин</a:t>
              </a:r>
            </a:p>
          </p:txBody>
        </p:sp>
        <p:sp>
          <p:nvSpPr>
            <p:cNvPr id="1266" name="Rectangle 203"/>
            <p:cNvSpPr>
              <a:spLocks noChangeArrowheads="1"/>
            </p:cNvSpPr>
            <p:nvPr/>
          </p:nvSpPr>
          <p:spPr bwMode="auto">
            <a:xfrm>
              <a:off x="3698" y="1990"/>
              <a:ext cx="202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lnSpc>
                  <a:spcPts val="1188"/>
                </a:lnSpc>
                <a:spcBef>
                  <a:spcPts val="3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з/п механ</a:t>
              </a:r>
            </a:p>
          </p:txBody>
        </p:sp>
        <p:sp>
          <p:nvSpPr>
            <p:cNvPr id="1267" name="Rectangle 202"/>
            <p:cNvSpPr>
              <a:spLocks noChangeArrowheads="1"/>
            </p:cNvSpPr>
            <p:nvPr/>
          </p:nvSpPr>
          <p:spPr bwMode="auto">
            <a:xfrm>
              <a:off x="4306" y="1990"/>
              <a:ext cx="371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68263" eaLnBrk="0" fontAlgn="base" hangingPunct="0">
                <a:lnSpc>
                  <a:spcPts val="1225"/>
                </a:lnSpc>
                <a:spcBef>
                  <a:spcPts val="38"/>
                </a:spcBef>
                <a:spcAft>
                  <a:spcPct val="0"/>
                </a:spcAft>
              </a:pPr>
              <a:r>
                <a:rPr lang="ru-RU" sz="800" i="1">
                  <a:latin typeface="Sylfaen"/>
                </a:rPr>
                <a:t>\ </a:t>
              </a:r>
              <a:r>
                <a:rPr lang="ru-RU" sz="800">
                  <a:latin typeface="Sylfaen"/>
                </a:rPr>
                <a:t>Осн. з/п</a:t>
              </a:r>
            </a:p>
          </p:txBody>
        </p:sp>
        <p:sp>
          <p:nvSpPr>
            <p:cNvPr id="1268" name="Rectangle 201"/>
            <p:cNvSpPr>
              <a:spLocks noChangeArrowheads="1"/>
            </p:cNvSpPr>
            <p:nvPr/>
          </p:nvSpPr>
          <p:spPr bwMode="auto">
            <a:xfrm>
              <a:off x="4677" y="1990"/>
              <a:ext cx="282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95250" lvl="1" eaLnBrk="0" fontAlgn="base" hangingPunct="0">
                <a:spcBef>
                  <a:spcPts val="463"/>
                </a:spcBef>
                <a:spcAft>
                  <a:spcPct val="0"/>
                </a:spcAft>
              </a:pPr>
              <a:r>
                <a:rPr lang="ru-RU" sz="600">
                  <a:latin typeface="Sylfaen"/>
                </a:rPr>
                <a:t>ЭКСПЛ.</a:t>
              </a:r>
            </a:p>
            <a:p>
              <a:pPr marL="87313" eaLnBrk="0" fontAlgn="base" hangingPunct="0">
                <a:spcBef>
                  <a:spcPts val="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машин</a:t>
              </a:r>
            </a:p>
          </p:txBody>
        </p:sp>
        <p:sp>
          <p:nvSpPr>
            <p:cNvPr id="1269" name="Rectangle 200"/>
            <p:cNvSpPr>
              <a:spLocks noChangeArrowheads="1"/>
            </p:cNvSpPr>
            <p:nvPr/>
          </p:nvSpPr>
          <p:spPr bwMode="auto">
            <a:xfrm>
              <a:off x="4959" y="1990"/>
              <a:ext cx="283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87313" eaLnBrk="0" fontAlgn="base" hangingPunct="0">
                <a:lnSpc>
                  <a:spcPts val="1225"/>
                </a:lnSpc>
                <a:spcBef>
                  <a:spcPts val="3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з/п механ.</a:t>
              </a:r>
            </a:p>
          </p:txBody>
        </p:sp>
        <p:sp>
          <p:nvSpPr>
            <p:cNvPr id="1270" name="Rectangle 199"/>
            <p:cNvSpPr>
              <a:spLocks noChangeArrowheads="1"/>
            </p:cNvSpPr>
            <p:nvPr/>
          </p:nvSpPr>
          <p:spPr bwMode="auto">
            <a:xfrm>
              <a:off x="5242" y="1990"/>
              <a:ext cx="218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19063" eaLnBrk="0" fontAlgn="base" hangingPunct="0">
                <a:spcBef>
                  <a:spcPts val="75"/>
                </a:spcBef>
                <a:spcAft>
                  <a:spcPct val="0"/>
                </a:spcAft>
              </a:pPr>
              <a:r>
                <a:rPr lang="ru-RU" sz="1000">
                  <a:latin typeface="Sylfaen"/>
                </a:rPr>
                <a:t>ед.</a:t>
              </a:r>
            </a:p>
          </p:txBody>
        </p:sp>
        <p:sp>
          <p:nvSpPr>
            <p:cNvPr id="1271" name="Rectangle 198"/>
            <p:cNvSpPr>
              <a:spLocks noChangeArrowheads="1"/>
            </p:cNvSpPr>
            <p:nvPr/>
          </p:nvSpPr>
          <p:spPr bwMode="auto">
            <a:xfrm>
              <a:off x="5460" y="1990"/>
              <a:ext cx="268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04775" eaLnBrk="0" fontAlgn="base" hangingPunct="0">
                <a:spcBef>
                  <a:spcPts val="28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всего</a:t>
              </a:r>
            </a:p>
          </p:txBody>
        </p:sp>
        <p:sp>
          <p:nvSpPr>
            <p:cNvPr id="1272" name="Rectangle 197"/>
            <p:cNvSpPr>
              <a:spLocks noChangeArrowheads="1"/>
            </p:cNvSpPr>
            <p:nvPr/>
          </p:nvSpPr>
          <p:spPr bwMode="auto">
            <a:xfrm>
              <a:off x="5728" y="1990"/>
              <a:ext cx="277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65100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1000">
                  <a:latin typeface="Sylfaen"/>
                </a:rPr>
                <a:t>ед.</a:t>
              </a:r>
            </a:p>
          </p:txBody>
        </p:sp>
        <p:sp>
          <p:nvSpPr>
            <p:cNvPr id="1273" name="Rectangle 196"/>
            <p:cNvSpPr>
              <a:spLocks noChangeArrowheads="1"/>
            </p:cNvSpPr>
            <p:nvPr/>
          </p:nvSpPr>
          <p:spPr bwMode="auto">
            <a:xfrm>
              <a:off x="6005" y="1990"/>
              <a:ext cx="305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23825" eaLnBrk="0" fontAlgn="base" hangingPunct="0">
                <a:spcBef>
                  <a:spcPts val="2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всего</a:t>
              </a:r>
            </a:p>
          </p:txBody>
        </p:sp>
        <p:sp>
          <p:nvSpPr>
            <p:cNvPr id="1274" name="Rectangle 195"/>
            <p:cNvSpPr>
              <a:spLocks noChangeArrowheads="1"/>
            </p:cNvSpPr>
            <p:nvPr/>
          </p:nvSpPr>
          <p:spPr bwMode="auto">
            <a:xfrm>
              <a:off x="323" y="2189"/>
              <a:ext cx="19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88"/>
                </a:spcBef>
                <a:spcAft>
                  <a:spcPct val="0"/>
                </a:spcAft>
              </a:pPr>
              <a:r>
                <a:rPr lang="ru-RU" sz="800" b="1">
                  <a:latin typeface="Sylfaen"/>
                </a:rPr>
                <a:t>1</a:t>
              </a:r>
            </a:p>
          </p:txBody>
        </p:sp>
        <p:sp>
          <p:nvSpPr>
            <p:cNvPr id="1275" name="Rectangle 194"/>
            <p:cNvSpPr>
              <a:spLocks noChangeArrowheads="1"/>
            </p:cNvSpPr>
            <p:nvPr/>
          </p:nvSpPr>
          <p:spPr bwMode="auto">
            <a:xfrm>
              <a:off x="518" y="2189"/>
              <a:ext cx="487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2</a:t>
              </a:r>
            </a:p>
          </p:txBody>
        </p:sp>
        <p:sp>
          <p:nvSpPr>
            <p:cNvPr id="1276" name="Rectangle 193"/>
            <p:cNvSpPr>
              <a:spLocks noChangeArrowheads="1"/>
            </p:cNvSpPr>
            <p:nvPr/>
          </p:nvSpPr>
          <p:spPr bwMode="auto">
            <a:xfrm>
              <a:off x="1005" y="2189"/>
              <a:ext cx="130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014413" eaLnBrk="0" fontAlgn="base" hangingPunct="0">
                <a:spcBef>
                  <a:spcPts val="213"/>
                </a:spcBef>
                <a:spcAft>
                  <a:spcPct val="0"/>
                </a:spcAft>
              </a:pPr>
              <a:r>
                <a:rPr lang="ru-RU" sz="800" b="1">
                  <a:latin typeface="Sylfaen"/>
                </a:rPr>
                <a:t>3</a:t>
              </a:r>
            </a:p>
          </p:txBody>
        </p:sp>
        <p:sp>
          <p:nvSpPr>
            <p:cNvPr id="1277" name="Rectangle 192"/>
            <p:cNvSpPr>
              <a:spLocks noChangeArrowheads="1"/>
            </p:cNvSpPr>
            <p:nvPr/>
          </p:nvSpPr>
          <p:spPr bwMode="auto">
            <a:xfrm>
              <a:off x="2313" y="2189"/>
              <a:ext cx="342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4</a:t>
              </a:r>
            </a:p>
          </p:txBody>
        </p:sp>
        <p:sp>
          <p:nvSpPr>
            <p:cNvPr id="1278" name="Rectangle 191"/>
            <p:cNvSpPr>
              <a:spLocks noChangeArrowheads="1"/>
            </p:cNvSpPr>
            <p:nvPr/>
          </p:nvSpPr>
          <p:spPr bwMode="auto">
            <a:xfrm>
              <a:off x="2655" y="2189"/>
              <a:ext cx="237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75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5</a:t>
              </a:r>
            </a:p>
          </p:txBody>
        </p:sp>
        <p:sp>
          <p:nvSpPr>
            <p:cNvPr id="1279" name="Rectangle 190"/>
            <p:cNvSpPr>
              <a:spLocks noChangeArrowheads="1"/>
            </p:cNvSpPr>
            <p:nvPr/>
          </p:nvSpPr>
          <p:spPr bwMode="auto">
            <a:xfrm>
              <a:off x="2892" y="2189"/>
              <a:ext cx="28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14313" eaLnBrk="0" fontAlgn="base" hangingPunct="0">
                <a:spcBef>
                  <a:spcPts val="21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6</a:t>
              </a:r>
            </a:p>
          </p:txBody>
        </p:sp>
        <p:sp>
          <p:nvSpPr>
            <p:cNvPr id="1024" name="Rectangle 189"/>
            <p:cNvSpPr>
              <a:spLocks noChangeArrowheads="1"/>
            </p:cNvSpPr>
            <p:nvPr/>
          </p:nvSpPr>
          <p:spPr bwMode="auto">
            <a:xfrm>
              <a:off x="3180" y="2189"/>
              <a:ext cx="262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1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7</a:t>
              </a:r>
            </a:p>
          </p:txBody>
        </p:sp>
        <p:sp>
          <p:nvSpPr>
            <p:cNvPr id="1025" name="Rectangle 188"/>
            <p:cNvSpPr>
              <a:spLocks noChangeArrowheads="1"/>
            </p:cNvSpPr>
            <p:nvPr/>
          </p:nvSpPr>
          <p:spPr bwMode="auto">
            <a:xfrm>
              <a:off x="3442" y="2189"/>
              <a:ext cx="256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87325" eaLnBrk="0" fontAlgn="base" hangingPunct="0">
                <a:spcBef>
                  <a:spcPts val="17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8</a:t>
              </a:r>
            </a:p>
          </p:txBody>
        </p:sp>
        <p:sp>
          <p:nvSpPr>
            <p:cNvPr id="1280" name="Rectangle 187"/>
            <p:cNvSpPr>
              <a:spLocks noChangeArrowheads="1"/>
            </p:cNvSpPr>
            <p:nvPr/>
          </p:nvSpPr>
          <p:spPr bwMode="auto">
            <a:xfrm>
              <a:off x="3698" y="2189"/>
              <a:ext cx="202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1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9</a:t>
              </a:r>
            </a:p>
          </p:txBody>
        </p:sp>
        <p:sp>
          <p:nvSpPr>
            <p:cNvPr id="1281" name="Rectangle 186"/>
            <p:cNvSpPr>
              <a:spLocks noChangeArrowheads="1"/>
            </p:cNvSpPr>
            <p:nvPr/>
          </p:nvSpPr>
          <p:spPr bwMode="auto">
            <a:xfrm>
              <a:off x="3900" y="2189"/>
              <a:ext cx="406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87338" eaLnBrk="0" fontAlgn="base" hangingPunct="0">
                <a:spcBef>
                  <a:spcPts val="21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10</a:t>
              </a:r>
            </a:p>
          </p:txBody>
        </p:sp>
        <p:sp>
          <p:nvSpPr>
            <p:cNvPr id="1282" name="Rectangle 185"/>
            <p:cNvSpPr>
              <a:spLocks noChangeArrowheads="1"/>
            </p:cNvSpPr>
            <p:nvPr/>
          </p:nvSpPr>
          <p:spPr bwMode="auto">
            <a:xfrm>
              <a:off x="4306" y="2189"/>
              <a:ext cx="371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60350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11</a:t>
              </a:r>
            </a:p>
          </p:txBody>
        </p:sp>
        <p:sp>
          <p:nvSpPr>
            <p:cNvPr id="1283" name="Rectangle 184"/>
            <p:cNvSpPr>
              <a:spLocks noChangeArrowheads="1"/>
            </p:cNvSpPr>
            <p:nvPr/>
          </p:nvSpPr>
          <p:spPr bwMode="auto">
            <a:xfrm>
              <a:off x="4677" y="2189"/>
              <a:ext cx="282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87325" eaLnBrk="0" fontAlgn="base" hangingPunct="0">
                <a:spcBef>
                  <a:spcPts val="213"/>
                </a:spcBef>
                <a:spcAft>
                  <a:spcPct val="0"/>
                </a:spcAft>
              </a:pPr>
              <a:r>
                <a:rPr lang="ru-RU" sz="800" b="1">
                  <a:latin typeface="Sylfaen"/>
                </a:rPr>
                <a:t>12</a:t>
              </a:r>
            </a:p>
          </p:txBody>
        </p:sp>
        <p:sp>
          <p:nvSpPr>
            <p:cNvPr id="1284" name="Rectangle 183"/>
            <p:cNvSpPr>
              <a:spLocks noChangeArrowheads="1"/>
            </p:cNvSpPr>
            <p:nvPr/>
          </p:nvSpPr>
          <p:spPr bwMode="auto">
            <a:xfrm>
              <a:off x="4959" y="2189"/>
              <a:ext cx="28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87325" eaLnBrk="0" fontAlgn="base" hangingPunct="0">
                <a:spcBef>
                  <a:spcPts val="21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13</a:t>
              </a:r>
            </a:p>
          </p:txBody>
        </p:sp>
        <p:sp>
          <p:nvSpPr>
            <p:cNvPr id="1285" name="Rectangle 182"/>
            <p:cNvSpPr>
              <a:spLocks noChangeArrowheads="1"/>
            </p:cNvSpPr>
            <p:nvPr/>
          </p:nvSpPr>
          <p:spPr bwMode="auto">
            <a:xfrm>
              <a:off x="5242" y="2189"/>
              <a:ext cx="21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36525" eaLnBrk="0" fontAlgn="base" hangingPunct="0">
                <a:spcBef>
                  <a:spcPts val="25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14</a:t>
              </a:r>
            </a:p>
          </p:txBody>
        </p:sp>
        <p:sp>
          <p:nvSpPr>
            <p:cNvPr id="1286" name="Rectangle 181"/>
            <p:cNvSpPr>
              <a:spLocks noChangeArrowheads="1"/>
            </p:cNvSpPr>
            <p:nvPr/>
          </p:nvSpPr>
          <p:spPr bwMode="auto">
            <a:xfrm>
              <a:off x="5460" y="2189"/>
              <a:ext cx="26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73038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15</a:t>
              </a:r>
            </a:p>
          </p:txBody>
        </p:sp>
        <p:sp>
          <p:nvSpPr>
            <p:cNvPr id="1287" name="Rectangle 180"/>
            <p:cNvSpPr>
              <a:spLocks noChangeArrowheads="1"/>
            </p:cNvSpPr>
            <p:nvPr/>
          </p:nvSpPr>
          <p:spPr bwMode="auto">
            <a:xfrm>
              <a:off x="5728" y="2189"/>
              <a:ext cx="277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82563" eaLnBrk="0" fontAlgn="base" hangingPunct="0">
                <a:spcBef>
                  <a:spcPts val="25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16</a:t>
              </a:r>
            </a:p>
          </p:txBody>
        </p:sp>
        <p:sp>
          <p:nvSpPr>
            <p:cNvPr id="1288" name="Rectangle 179"/>
            <p:cNvSpPr>
              <a:spLocks noChangeArrowheads="1"/>
            </p:cNvSpPr>
            <p:nvPr/>
          </p:nvSpPr>
          <p:spPr bwMode="auto">
            <a:xfrm>
              <a:off x="6005" y="2189"/>
              <a:ext cx="30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82563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1100">
                  <a:latin typeface="Sylfaen"/>
                </a:rPr>
                <a:t>17</a:t>
              </a:r>
            </a:p>
          </p:txBody>
        </p:sp>
        <p:sp>
          <p:nvSpPr>
            <p:cNvPr id="1289" name="Rectangle 178"/>
            <p:cNvSpPr>
              <a:spLocks noChangeArrowheads="1"/>
            </p:cNvSpPr>
            <p:nvPr/>
          </p:nvSpPr>
          <p:spPr bwMode="auto">
            <a:xfrm>
              <a:off x="323" y="2287"/>
              <a:ext cx="19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290" name="Rectangle 177"/>
            <p:cNvSpPr>
              <a:spLocks noChangeArrowheads="1"/>
            </p:cNvSpPr>
            <p:nvPr/>
          </p:nvSpPr>
          <p:spPr bwMode="auto">
            <a:xfrm>
              <a:off x="518" y="2287"/>
              <a:ext cx="2662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566738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Раздел 1. Монтажные работы автоматическая пожарная сигнализация</a:t>
              </a:r>
            </a:p>
          </p:txBody>
        </p:sp>
        <p:sp>
          <p:nvSpPr>
            <p:cNvPr id="1291" name="Rectangle 176"/>
            <p:cNvSpPr>
              <a:spLocks noChangeArrowheads="1"/>
            </p:cNvSpPr>
            <p:nvPr/>
          </p:nvSpPr>
          <p:spPr bwMode="auto">
            <a:xfrm>
              <a:off x="3180" y="2287"/>
              <a:ext cx="262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292" name="Rectangle 175"/>
            <p:cNvSpPr>
              <a:spLocks noChangeArrowheads="1"/>
            </p:cNvSpPr>
            <p:nvPr/>
          </p:nvSpPr>
          <p:spPr bwMode="auto">
            <a:xfrm>
              <a:off x="3442" y="2287"/>
              <a:ext cx="45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293" name="Rectangle 174"/>
            <p:cNvSpPr>
              <a:spLocks noChangeArrowheads="1"/>
            </p:cNvSpPr>
            <p:nvPr/>
          </p:nvSpPr>
          <p:spPr bwMode="auto">
            <a:xfrm>
              <a:off x="3900" y="2287"/>
              <a:ext cx="406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294" name="Rectangle 173"/>
            <p:cNvSpPr>
              <a:spLocks noChangeArrowheads="1"/>
            </p:cNvSpPr>
            <p:nvPr/>
          </p:nvSpPr>
          <p:spPr bwMode="auto">
            <a:xfrm>
              <a:off x="4306" y="2287"/>
              <a:ext cx="371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295" name="Rectangle 172"/>
            <p:cNvSpPr>
              <a:spLocks noChangeArrowheads="1"/>
            </p:cNvSpPr>
            <p:nvPr/>
          </p:nvSpPr>
          <p:spPr bwMode="auto">
            <a:xfrm>
              <a:off x="4677" y="2287"/>
              <a:ext cx="282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296" name="Rectangle 171"/>
            <p:cNvSpPr>
              <a:spLocks noChangeArrowheads="1"/>
            </p:cNvSpPr>
            <p:nvPr/>
          </p:nvSpPr>
          <p:spPr bwMode="auto">
            <a:xfrm>
              <a:off x="4959" y="2287"/>
              <a:ext cx="28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297" name="Rectangle 170"/>
            <p:cNvSpPr>
              <a:spLocks noChangeArrowheads="1"/>
            </p:cNvSpPr>
            <p:nvPr/>
          </p:nvSpPr>
          <p:spPr bwMode="auto">
            <a:xfrm>
              <a:off x="5242" y="2287"/>
              <a:ext cx="21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298" name="Rectangle 169"/>
            <p:cNvSpPr>
              <a:spLocks noChangeArrowheads="1"/>
            </p:cNvSpPr>
            <p:nvPr/>
          </p:nvSpPr>
          <p:spPr bwMode="auto">
            <a:xfrm>
              <a:off x="5460" y="2287"/>
              <a:ext cx="26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299" name="Rectangle 168"/>
            <p:cNvSpPr>
              <a:spLocks noChangeArrowheads="1"/>
            </p:cNvSpPr>
            <p:nvPr/>
          </p:nvSpPr>
          <p:spPr bwMode="auto">
            <a:xfrm>
              <a:off x="5728" y="2287"/>
              <a:ext cx="277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00" name="Rectangle 167"/>
            <p:cNvSpPr>
              <a:spLocks noChangeArrowheads="1"/>
            </p:cNvSpPr>
            <p:nvPr/>
          </p:nvSpPr>
          <p:spPr bwMode="auto">
            <a:xfrm>
              <a:off x="6005" y="2287"/>
              <a:ext cx="30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01" name="Rectangle 166"/>
            <p:cNvSpPr>
              <a:spLocks noChangeArrowheads="1"/>
            </p:cNvSpPr>
            <p:nvPr/>
          </p:nvSpPr>
          <p:spPr bwMode="auto">
            <a:xfrm>
              <a:off x="323" y="2385"/>
              <a:ext cx="195" cy="1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88"/>
                </a:spcBef>
                <a:spcAft>
                  <a:spcPct val="0"/>
                </a:spcAft>
              </a:pPr>
              <a:r>
                <a:rPr lang="ru-RU" sz="800" b="1">
                  <a:latin typeface="Sylfaen"/>
                </a:rPr>
                <a:t>1</a:t>
              </a:r>
            </a:p>
          </p:txBody>
        </p:sp>
        <p:sp>
          <p:nvSpPr>
            <p:cNvPr id="1302" name="Rectangle 165"/>
            <p:cNvSpPr>
              <a:spLocks noChangeArrowheads="1"/>
            </p:cNvSpPr>
            <p:nvPr/>
          </p:nvSpPr>
          <p:spPr bwMode="auto">
            <a:xfrm>
              <a:off x="518" y="2385"/>
              <a:ext cx="487" cy="1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lnSpc>
                  <a:spcPts val="1263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sz="800" b="1">
                  <a:latin typeface="Sylfaen"/>
                </a:rPr>
                <a:t>ТЕРм 10-08-001-02</a:t>
              </a:r>
            </a:p>
          </p:txBody>
        </p:sp>
        <p:sp>
          <p:nvSpPr>
            <p:cNvPr id="1303" name="Rectangle 164"/>
            <p:cNvSpPr>
              <a:spLocks noChangeArrowheads="1"/>
            </p:cNvSpPr>
            <p:nvPr/>
          </p:nvSpPr>
          <p:spPr bwMode="auto">
            <a:xfrm>
              <a:off x="1005" y="2385"/>
              <a:ext cx="1308" cy="1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6988" eaLnBrk="0" fontAlgn="base" hangingPunct="0">
                <a:lnSpc>
                  <a:spcPts val="1263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Приборы ПС приемно-контрольные, пусков. Концентратор: блок базов.</a:t>
              </a:r>
            </a:p>
          </p:txBody>
        </p:sp>
        <p:sp>
          <p:nvSpPr>
            <p:cNvPr id="1304" name="Rectangle 163"/>
            <p:cNvSpPr>
              <a:spLocks noChangeArrowheads="1"/>
            </p:cNvSpPr>
            <p:nvPr/>
          </p:nvSpPr>
          <p:spPr bwMode="auto">
            <a:xfrm>
              <a:off x="2313" y="2385"/>
              <a:ext cx="342" cy="1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150"/>
                </a:spcBef>
                <a:spcAft>
                  <a:spcPct val="0"/>
                </a:spcAft>
              </a:pPr>
              <a:r>
                <a:rPr lang="ru-RU" sz="1100">
                  <a:latin typeface="Sylfaen"/>
                </a:rPr>
                <a:t>шт.</a:t>
              </a:r>
            </a:p>
          </p:txBody>
        </p:sp>
        <p:sp>
          <p:nvSpPr>
            <p:cNvPr id="1305" name="Rectangle 162"/>
            <p:cNvSpPr>
              <a:spLocks noChangeArrowheads="1"/>
            </p:cNvSpPr>
            <p:nvPr/>
          </p:nvSpPr>
          <p:spPr bwMode="auto">
            <a:xfrm>
              <a:off x="2655" y="2385"/>
              <a:ext cx="237" cy="1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338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</a:t>
              </a:r>
            </a:p>
          </p:txBody>
        </p:sp>
        <p:sp>
          <p:nvSpPr>
            <p:cNvPr id="1306" name="Rectangle 161"/>
            <p:cNvSpPr>
              <a:spLocks noChangeArrowheads="1"/>
            </p:cNvSpPr>
            <p:nvPr/>
          </p:nvSpPr>
          <p:spPr bwMode="auto">
            <a:xfrm>
              <a:off x="2892" y="2385"/>
              <a:ext cx="288" cy="1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41288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 b="1">
                  <a:latin typeface="Sylfaen"/>
                </a:rPr>
                <a:t>569,04</a:t>
              </a:r>
            </a:p>
          </p:txBody>
        </p:sp>
        <p:sp>
          <p:nvSpPr>
            <p:cNvPr id="1307" name="Rectangle 160"/>
            <p:cNvSpPr>
              <a:spLocks noChangeArrowheads="1"/>
            </p:cNvSpPr>
            <p:nvPr/>
          </p:nvSpPr>
          <p:spPr bwMode="auto">
            <a:xfrm>
              <a:off x="3180" y="2385"/>
              <a:ext cx="262" cy="1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557,31</a:t>
              </a:r>
            </a:p>
          </p:txBody>
        </p:sp>
        <p:sp>
          <p:nvSpPr>
            <p:cNvPr id="1308" name="Rectangle 159"/>
            <p:cNvSpPr>
              <a:spLocks noChangeArrowheads="1"/>
            </p:cNvSpPr>
            <p:nvPr/>
          </p:nvSpPr>
          <p:spPr bwMode="auto">
            <a:xfrm>
              <a:off x="3442" y="2385"/>
              <a:ext cx="256" cy="1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 b="1">
                  <a:latin typeface="Sylfaen"/>
                </a:rPr>
                <a:t>0,27</a:t>
              </a:r>
            </a:p>
          </p:txBody>
        </p:sp>
        <p:sp>
          <p:nvSpPr>
            <p:cNvPr id="1309" name="Rectangle 158"/>
            <p:cNvSpPr>
              <a:spLocks noChangeArrowheads="1"/>
            </p:cNvSpPr>
            <p:nvPr/>
          </p:nvSpPr>
          <p:spPr bwMode="auto">
            <a:xfrm>
              <a:off x="3698" y="2385"/>
              <a:ext cx="202" cy="1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10" name="Rectangle 157"/>
            <p:cNvSpPr>
              <a:spLocks noChangeArrowheads="1"/>
            </p:cNvSpPr>
            <p:nvPr/>
          </p:nvSpPr>
          <p:spPr bwMode="auto">
            <a:xfrm>
              <a:off x="3900" y="2385"/>
              <a:ext cx="406" cy="1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23850" eaLnBrk="0" fontAlgn="base" hangingPunct="0">
                <a:spcBef>
                  <a:spcPts val="140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569,04</a:t>
              </a:r>
            </a:p>
          </p:txBody>
        </p:sp>
        <p:sp>
          <p:nvSpPr>
            <p:cNvPr id="1311" name="Rectangle 156"/>
            <p:cNvSpPr>
              <a:spLocks noChangeArrowheads="1"/>
            </p:cNvSpPr>
            <p:nvPr/>
          </p:nvSpPr>
          <p:spPr bwMode="auto">
            <a:xfrm>
              <a:off x="4306" y="2385"/>
              <a:ext cx="371" cy="1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79400" eaLnBrk="0" fontAlgn="base" hangingPunct="0">
                <a:spcBef>
                  <a:spcPts val="140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557,31</a:t>
              </a:r>
            </a:p>
          </p:txBody>
        </p:sp>
        <p:sp>
          <p:nvSpPr>
            <p:cNvPr id="1312" name="Rectangle 155"/>
            <p:cNvSpPr>
              <a:spLocks noChangeArrowheads="1"/>
            </p:cNvSpPr>
            <p:nvPr/>
          </p:nvSpPr>
          <p:spPr bwMode="auto">
            <a:xfrm>
              <a:off x="4677" y="2385"/>
              <a:ext cx="282" cy="1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42888" eaLnBrk="0" fontAlgn="base" hangingPunct="0">
                <a:spcBef>
                  <a:spcPts val="140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0,27</a:t>
              </a:r>
            </a:p>
          </p:txBody>
        </p:sp>
        <p:sp>
          <p:nvSpPr>
            <p:cNvPr id="1313" name="Rectangle 154"/>
            <p:cNvSpPr>
              <a:spLocks noChangeArrowheads="1"/>
            </p:cNvSpPr>
            <p:nvPr/>
          </p:nvSpPr>
          <p:spPr bwMode="auto">
            <a:xfrm>
              <a:off x="4959" y="2385"/>
              <a:ext cx="283" cy="1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14" name="Rectangle 153"/>
            <p:cNvSpPr>
              <a:spLocks noChangeArrowheads="1"/>
            </p:cNvSpPr>
            <p:nvPr/>
          </p:nvSpPr>
          <p:spPr bwMode="auto">
            <a:xfrm>
              <a:off x="5242" y="2385"/>
              <a:ext cx="218" cy="1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51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39</a:t>
              </a:r>
            </a:p>
          </p:txBody>
        </p:sp>
        <p:sp>
          <p:nvSpPr>
            <p:cNvPr id="1315" name="Rectangle 152"/>
            <p:cNvSpPr>
              <a:spLocks noChangeArrowheads="1"/>
            </p:cNvSpPr>
            <p:nvPr/>
          </p:nvSpPr>
          <p:spPr bwMode="auto">
            <a:xfrm>
              <a:off x="5460" y="2385"/>
              <a:ext cx="268" cy="1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01625" eaLnBrk="0" fontAlgn="base" hangingPunct="0">
                <a:spcBef>
                  <a:spcPts val="147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39</a:t>
              </a:r>
            </a:p>
          </p:txBody>
        </p:sp>
        <p:sp>
          <p:nvSpPr>
            <p:cNvPr id="1316" name="Rectangle 151"/>
            <p:cNvSpPr>
              <a:spLocks noChangeArrowheads="1"/>
            </p:cNvSpPr>
            <p:nvPr/>
          </p:nvSpPr>
          <p:spPr bwMode="auto">
            <a:xfrm>
              <a:off x="5728" y="2385"/>
              <a:ext cx="277" cy="1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17" name="Rectangle 150"/>
            <p:cNvSpPr>
              <a:spLocks noChangeArrowheads="1"/>
            </p:cNvSpPr>
            <p:nvPr/>
          </p:nvSpPr>
          <p:spPr bwMode="auto">
            <a:xfrm>
              <a:off x="6005" y="2385"/>
              <a:ext cx="305" cy="19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18" name="Rectangle 149"/>
            <p:cNvSpPr>
              <a:spLocks noChangeArrowheads="1"/>
            </p:cNvSpPr>
            <p:nvPr/>
          </p:nvSpPr>
          <p:spPr bwMode="auto">
            <a:xfrm>
              <a:off x="323" y="2580"/>
              <a:ext cx="195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8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2</a:t>
              </a:r>
            </a:p>
          </p:txBody>
        </p:sp>
        <p:sp>
          <p:nvSpPr>
            <p:cNvPr id="1319" name="Rectangle 148"/>
            <p:cNvSpPr>
              <a:spLocks noChangeArrowheads="1"/>
            </p:cNvSpPr>
            <p:nvPr/>
          </p:nvSpPr>
          <p:spPr bwMode="auto">
            <a:xfrm>
              <a:off x="518" y="2580"/>
              <a:ext cx="487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lnSpc>
                  <a:spcPts val="1188"/>
                </a:lnSpc>
                <a:spcBef>
                  <a:spcPts val="38"/>
                </a:spcBef>
                <a:spcAft>
                  <a:spcPct val="0"/>
                </a:spcAft>
              </a:pPr>
              <a:r>
                <a:rPr lang="ru-RU" sz="800" b="1">
                  <a:latin typeface="Sylfaen"/>
                </a:rPr>
                <a:t>ТЕРм 10-08-002-02</a:t>
              </a:r>
            </a:p>
          </p:txBody>
        </p:sp>
        <p:sp>
          <p:nvSpPr>
            <p:cNvPr id="1320" name="Rectangle 147"/>
            <p:cNvSpPr>
              <a:spLocks noChangeArrowheads="1"/>
            </p:cNvSpPr>
            <p:nvPr/>
          </p:nvSpPr>
          <p:spPr bwMode="auto">
            <a:xfrm>
              <a:off x="1005" y="2580"/>
              <a:ext cx="1308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2225" eaLnBrk="0" fontAlgn="base" hangingPunct="0">
                <a:lnSpc>
                  <a:spcPts val="122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Извещатели ПС автом. дымов, свет,.......в нормальном исполнении</a:t>
              </a:r>
            </a:p>
          </p:txBody>
        </p:sp>
        <p:sp>
          <p:nvSpPr>
            <p:cNvPr id="1321" name="Rectangle 146"/>
            <p:cNvSpPr>
              <a:spLocks noChangeArrowheads="1"/>
            </p:cNvSpPr>
            <p:nvPr/>
          </p:nvSpPr>
          <p:spPr bwMode="auto">
            <a:xfrm>
              <a:off x="2313" y="2580"/>
              <a:ext cx="342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150"/>
                </a:spcBef>
                <a:spcAft>
                  <a:spcPct val="0"/>
                </a:spcAft>
              </a:pPr>
              <a:r>
                <a:rPr lang="ru-RU" sz="1100">
                  <a:latin typeface="Sylfaen"/>
                </a:rPr>
                <a:t>шт.</a:t>
              </a:r>
            </a:p>
          </p:txBody>
        </p:sp>
        <p:sp>
          <p:nvSpPr>
            <p:cNvPr id="1322" name="Rectangle 145"/>
            <p:cNvSpPr>
              <a:spLocks noChangeArrowheads="1"/>
            </p:cNvSpPr>
            <p:nvPr/>
          </p:nvSpPr>
          <p:spPr bwMode="auto">
            <a:xfrm>
              <a:off x="2655" y="2580"/>
              <a:ext cx="237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338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72</a:t>
              </a:r>
            </a:p>
          </p:txBody>
        </p:sp>
        <p:sp>
          <p:nvSpPr>
            <p:cNvPr id="1323" name="Rectangle 144"/>
            <p:cNvSpPr>
              <a:spLocks noChangeArrowheads="1"/>
            </p:cNvSpPr>
            <p:nvPr/>
          </p:nvSpPr>
          <p:spPr bwMode="auto">
            <a:xfrm>
              <a:off x="2892" y="2580"/>
              <a:ext cx="288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92088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29,05</a:t>
              </a:r>
            </a:p>
          </p:txBody>
        </p:sp>
        <p:sp>
          <p:nvSpPr>
            <p:cNvPr id="1324" name="Rectangle 143"/>
            <p:cNvSpPr>
              <a:spLocks noChangeArrowheads="1"/>
            </p:cNvSpPr>
            <p:nvPr/>
          </p:nvSpPr>
          <p:spPr bwMode="auto">
            <a:xfrm>
              <a:off x="3180" y="2580"/>
              <a:ext cx="262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55575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27,36</a:t>
              </a:r>
            </a:p>
          </p:txBody>
        </p:sp>
        <p:sp>
          <p:nvSpPr>
            <p:cNvPr id="1325" name="Rectangle 142"/>
            <p:cNvSpPr>
              <a:spLocks noChangeArrowheads="1"/>
            </p:cNvSpPr>
            <p:nvPr/>
          </p:nvSpPr>
          <p:spPr bwMode="auto">
            <a:xfrm>
              <a:off x="3442" y="2580"/>
              <a:ext cx="256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0,27</a:t>
              </a:r>
            </a:p>
          </p:txBody>
        </p:sp>
        <p:sp>
          <p:nvSpPr>
            <p:cNvPr id="1326" name="Rectangle 141"/>
            <p:cNvSpPr>
              <a:spLocks noChangeArrowheads="1"/>
            </p:cNvSpPr>
            <p:nvPr/>
          </p:nvSpPr>
          <p:spPr bwMode="auto">
            <a:xfrm>
              <a:off x="3698" y="2580"/>
              <a:ext cx="202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27" name="Rectangle 140"/>
            <p:cNvSpPr>
              <a:spLocks noChangeArrowheads="1"/>
            </p:cNvSpPr>
            <p:nvPr/>
          </p:nvSpPr>
          <p:spPr bwMode="auto">
            <a:xfrm>
              <a:off x="3900" y="2580"/>
              <a:ext cx="406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23850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2091,6</a:t>
              </a:r>
            </a:p>
          </p:txBody>
        </p:sp>
        <p:sp>
          <p:nvSpPr>
            <p:cNvPr id="1328" name="Rectangle 139"/>
            <p:cNvSpPr>
              <a:spLocks noChangeArrowheads="1"/>
            </p:cNvSpPr>
            <p:nvPr/>
          </p:nvSpPr>
          <p:spPr bwMode="auto">
            <a:xfrm>
              <a:off x="4306" y="2580"/>
              <a:ext cx="371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28600" eaLnBrk="0" fontAlgn="base" hangingPunct="0">
                <a:spcBef>
                  <a:spcPts val="140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1969,92</a:t>
              </a:r>
            </a:p>
          </p:txBody>
        </p:sp>
        <p:sp>
          <p:nvSpPr>
            <p:cNvPr id="1329" name="Rectangle 138"/>
            <p:cNvSpPr>
              <a:spLocks noChangeArrowheads="1"/>
            </p:cNvSpPr>
            <p:nvPr/>
          </p:nvSpPr>
          <p:spPr bwMode="auto">
            <a:xfrm>
              <a:off x="4677" y="2580"/>
              <a:ext cx="282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92088" eaLnBrk="0" fontAlgn="base" hangingPunct="0">
                <a:spcBef>
                  <a:spcPts val="140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19,44</a:t>
              </a:r>
            </a:p>
          </p:txBody>
        </p:sp>
        <p:sp>
          <p:nvSpPr>
            <p:cNvPr id="1330" name="Rectangle 137"/>
            <p:cNvSpPr>
              <a:spLocks noChangeArrowheads="1"/>
            </p:cNvSpPr>
            <p:nvPr/>
          </p:nvSpPr>
          <p:spPr bwMode="auto">
            <a:xfrm>
              <a:off x="4959" y="2580"/>
              <a:ext cx="283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31" name="Rectangle 136"/>
            <p:cNvSpPr>
              <a:spLocks noChangeArrowheads="1"/>
            </p:cNvSpPr>
            <p:nvPr/>
          </p:nvSpPr>
          <p:spPr bwMode="auto">
            <a:xfrm>
              <a:off x="5242" y="2580"/>
              <a:ext cx="218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51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2</a:t>
              </a:r>
            </a:p>
          </p:txBody>
        </p:sp>
        <p:sp>
          <p:nvSpPr>
            <p:cNvPr id="1332" name="Rectangle 135"/>
            <p:cNvSpPr>
              <a:spLocks noChangeArrowheads="1"/>
            </p:cNvSpPr>
            <p:nvPr/>
          </p:nvSpPr>
          <p:spPr bwMode="auto">
            <a:xfrm>
              <a:off x="5460" y="2580"/>
              <a:ext cx="268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50825" eaLnBrk="0" fontAlgn="base" hangingPunct="0">
                <a:spcBef>
                  <a:spcPts val="1513"/>
                </a:spcBef>
                <a:spcAft>
                  <a:spcPct val="0"/>
                </a:spcAft>
              </a:pPr>
              <a:r>
                <a:rPr lang="ru-RU" sz="800" b="1">
                  <a:latin typeface="Sylfaen"/>
                </a:rPr>
                <a:t>144</a:t>
              </a:r>
            </a:p>
          </p:txBody>
        </p:sp>
        <p:sp>
          <p:nvSpPr>
            <p:cNvPr id="1333" name="Rectangle 134"/>
            <p:cNvSpPr>
              <a:spLocks noChangeArrowheads="1"/>
            </p:cNvSpPr>
            <p:nvPr/>
          </p:nvSpPr>
          <p:spPr bwMode="auto">
            <a:xfrm>
              <a:off x="5728" y="2580"/>
              <a:ext cx="277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34" name="Rectangle 133"/>
            <p:cNvSpPr>
              <a:spLocks noChangeArrowheads="1"/>
            </p:cNvSpPr>
            <p:nvPr/>
          </p:nvSpPr>
          <p:spPr bwMode="auto">
            <a:xfrm>
              <a:off x="6005" y="2580"/>
              <a:ext cx="305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35" name="Rectangle 132"/>
            <p:cNvSpPr>
              <a:spLocks noChangeArrowheads="1"/>
            </p:cNvSpPr>
            <p:nvPr/>
          </p:nvSpPr>
          <p:spPr bwMode="auto">
            <a:xfrm>
              <a:off x="323" y="2776"/>
              <a:ext cx="195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8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3</a:t>
              </a:r>
            </a:p>
          </p:txBody>
        </p:sp>
        <p:sp>
          <p:nvSpPr>
            <p:cNvPr id="1336" name="Rectangle 131"/>
            <p:cNvSpPr>
              <a:spLocks noChangeArrowheads="1"/>
            </p:cNvSpPr>
            <p:nvPr/>
          </p:nvSpPr>
          <p:spPr bwMode="auto">
            <a:xfrm>
              <a:off x="518" y="2776"/>
              <a:ext cx="487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lnSpc>
                  <a:spcPts val="1225"/>
                </a:lnSpc>
                <a:spcBef>
                  <a:spcPts val="38"/>
                </a:spcBef>
                <a:spcAft>
                  <a:spcPct val="0"/>
                </a:spcAft>
              </a:pPr>
              <a:r>
                <a:rPr lang="ru-RU" sz="800" b="1">
                  <a:latin typeface="Sylfaen"/>
                </a:rPr>
                <a:t>ТЕРм 08-01-121-01</a:t>
              </a:r>
            </a:p>
          </p:txBody>
        </p:sp>
        <p:sp>
          <p:nvSpPr>
            <p:cNvPr id="1337" name="Rectangle 130"/>
            <p:cNvSpPr>
              <a:spLocks noChangeArrowheads="1"/>
            </p:cNvSpPr>
            <p:nvPr/>
          </p:nvSpPr>
          <p:spPr bwMode="auto">
            <a:xfrm>
              <a:off x="1005" y="2776"/>
              <a:ext cx="1308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4288" eaLnBrk="0" fontAlgn="base" hangingPunct="0">
                <a:lnSpc>
                  <a:spcPts val="122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Аккумуляторы кислотные стационарн тип С-1, СК-1</a:t>
              </a:r>
            </a:p>
          </p:txBody>
        </p:sp>
        <p:sp>
          <p:nvSpPr>
            <p:cNvPr id="1338" name="Rectangle 129"/>
            <p:cNvSpPr>
              <a:spLocks noChangeArrowheads="1"/>
            </p:cNvSpPr>
            <p:nvPr/>
          </p:nvSpPr>
          <p:spPr bwMode="auto">
            <a:xfrm>
              <a:off x="2313" y="2776"/>
              <a:ext cx="342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188"/>
                </a:spcBef>
                <a:spcAft>
                  <a:spcPct val="0"/>
                </a:spcAft>
              </a:pPr>
              <a:r>
                <a:rPr lang="ru-RU" sz="1100">
                  <a:latin typeface="Sylfaen"/>
                </a:rPr>
                <a:t>шт.</a:t>
              </a:r>
            </a:p>
          </p:txBody>
        </p:sp>
        <p:sp>
          <p:nvSpPr>
            <p:cNvPr id="1339" name="Rectangle 128"/>
            <p:cNvSpPr>
              <a:spLocks noChangeArrowheads="1"/>
            </p:cNvSpPr>
            <p:nvPr/>
          </p:nvSpPr>
          <p:spPr bwMode="auto">
            <a:xfrm>
              <a:off x="2655" y="2776"/>
              <a:ext cx="237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43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2</a:t>
              </a:r>
            </a:p>
          </p:txBody>
        </p:sp>
        <p:sp>
          <p:nvSpPr>
            <p:cNvPr id="1340" name="Rectangle 127"/>
            <p:cNvSpPr>
              <a:spLocks noChangeArrowheads="1"/>
            </p:cNvSpPr>
            <p:nvPr/>
          </p:nvSpPr>
          <p:spPr bwMode="auto">
            <a:xfrm>
              <a:off x="2892" y="2776"/>
              <a:ext cx="288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87325" eaLnBrk="0" fontAlgn="base" hangingPunct="0">
                <a:spcBef>
                  <a:spcPts val="140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44,64</a:t>
              </a:r>
            </a:p>
          </p:txBody>
        </p:sp>
        <p:sp>
          <p:nvSpPr>
            <p:cNvPr id="1341" name="Rectangle 126"/>
            <p:cNvSpPr>
              <a:spLocks noChangeArrowheads="1"/>
            </p:cNvSpPr>
            <p:nvPr/>
          </p:nvSpPr>
          <p:spPr bwMode="auto">
            <a:xfrm>
              <a:off x="3180" y="2776"/>
              <a:ext cx="262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50813" eaLnBrk="0" fontAlgn="base" hangingPunct="0">
                <a:spcBef>
                  <a:spcPts val="140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28,18</a:t>
              </a:r>
            </a:p>
          </p:txBody>
        </p:sp>
        <p:sp>
          <p:nvSpPr>
            <p:cNvPr id="1342" name="Rectangle 125"/>
            <p:cNvSpPr>
              <a:spLocks noChangeArrowheads="1"/>
            </p:cNvSpPr>
            <p:nvPr/>
          </p:nvSpPr>
          <p:spPr bwMode="auto">
            <a:xfrm>
              <a:off x="3442" y="2776"/>
              <a:ext cx="256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47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0</a:t>
              </a:r>
            </a:p>
          </p:txBody>
        </p:sp>
        <p:sp>
          <p:nvSpPr>
            <p:cNvPr id="1343" name="Rectangle 124"/>
            <p:cNvSpPr>
              <a:spLocks noChangeArrowheads="1"/>
            </p:cNvSpPr>
            <p:nvPr/>
          </p:nvSpPr>
          <p:spPr bwMode="auto">
            <a:xfrm>
              <a:off x="3698" y="2776"/>
              <a:ext cx="202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44" name="Rectangle 123"/>
            <p:cNvSpPr>
              <a:spLocks noChangeArrowheads="1"/>
            </p:cNvSpPr>
            <p:nvPr/>
          </p:nvSpPr>
          <p:spPr bwMode="auto">
            <a:xfrm>
              <a:off x="3900" y="2776"/>
              <a:ext cx="406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74650" eaLnBrk="0" fontAlgn="base" hangingPunct="0">
                <a:spcBef>
                  <a:spcPts val="140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89,28</a:t>
              </a:r>
            </a:p>
          </p:txBody>
        </p:sp>
        <p:sp>
          <p:nvSpPr>
            <p:cNvPr id="1345" name="Rectangle 122"/>
            <p:cNvSpPr>
              <a:spLocks noChangeArrowheads="1"/>
            </p:cNvSpPr>
            <p:nvPr/>
          </p:nvSpPr>
          <p:spPr bwMode="auto">
            <a:xfrm>
              <a:off x="4306" y="2776"/>
              <a:ext cx="371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28613" eaLnBrk="0" fontAlgn="base" hangingPunct="0">
                <a:spcBef>
                  <a:spcPts val="143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56,36</a:t>
              </a:r>
            </a:p>
          </p:txBody>
        </p:sp>
        <p:sp>
          <p:nvSpPr>
            <p:cNvPr id="1346" name="Rectangle 121"/>
            <p:cNvSpPr>
              <a:spLocks noChangeArrowheads="1"/>
            </p:cNvSpPr>
            <p:nvPr/>
          </p:nvSpPr>
          <p:spPr bwMode="auto">
            <a:xfrm>
              <a:off x="4677" y="2776"/>
              <a:ext cx="282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74650" eaLnBrk="0" fontAlgn="base" hangingPunct="0">
                <a:spcBef>
                  <a:spcPts val="147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0</a:t>
              </a:r>
            </a:p>
          </p:txBody>
        </p:sp>
        <p:sp>
          <p:nvSpPr>
            <p:cNvPr id="1347" name="Rectangle 120"/>
            <p:cNvSpPr>
              <a:spLocks noChangeArrowheads="1"/>
            </p:cNvSpPr>
            <p:nvPr/>
          </p:nvSpPr>
          <p:spPr bwMode="auto">
            <a:xfrm>
              <a:off x="4959" y="2776"/>
              <a:ext cx="283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48" name="Rectangle 119"/>
            <p:cNvSpPr>
              <a:spLocks noChangeArrowheads="1"/>
            </p:cNvSpPr>
            <p:nvPr/>
          </p:nvSpPr>
          <p:spPr bwMode="auto">
            <a:xfrm>
              <a:off x="5242" y="2776"/>
              <a:ext cx="218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51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6</a:t>
              </a:r>
            </a:p>
          </p:txBody>
        </p:sp>
        <p:sp>
          <p:nvSpPr>
            <p:cNvPr id="1349" name="Rectangle 118"/>
            <p:cNvSpPr>
              <a:spLocks noChangeArrowheads="1"/>
            </p:cNvSpPr>
            <p:nvPr/>
          </p:nvSpPr>
          <p:spPr bwMode="auto">
            <a:xfrm>
              <a:off x="5460" y="2776"/>
              <a:ext cx="268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01625" eaLnBrk="0" fontAlgn="base" hangingPunct="0">
                <a:spcBef>
                  <a:spcPts val="151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12</a:t>
              </a:r>
            </a:p>
          </p:txBody>
        </p:sp>
        <p:sp>
          <p:nvSpPr>
            <p:cNvPr id="1350" name="Rectangle 117"/>
            <p:cNvSpPr>
              <a:spLocks noChangeArrowheads="1"/>
            </p:cNvSpPr>
            <p:nvPr/>
          </p:nvSpPr>
          <p:spPr bwMode="auto">
            <a:xfrm>
              <a:off x="5728" y="2776"/>
              <a:ext cx="277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51" name="Rectangle 116"/>
            <p:cNvSpPr>
              <a:spLocks noChangeArrowheads="1"/>
            </p:cNvSpPr>
            <p:nvPr/>
          </p:nvSpPr>
          <p:spPr bwMode="auto">
            <a:xfrm>
              <a:off x="6005" y="2776"/>
              <a:ext cx="305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52" name="Rectangle 115"/>
            <p:cNvSpPr>
              <a:spLocks noChangeArrowheads="1"/>
            </p:cNvSpPr>
            <p:nvPr/>
          </p:nvSpPr>
          <p:spPr bwMode="auto">
            <a:xfrm>
              <a:off x="323" y="2975"/>
              <a:ext cx="195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8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4</a:t>
              </a:r>
            </a:p>
          </p:txBody>
        </p:sp>
        <p:sp>
          <p:nvSpPr>
            <p:cNvPr id="1353" name="Rectangle 114"/>
            <p:cNvSpPr>
              <a:spLocks noChangeArrowheads="1"/>
            </p:cNvSpPr>
            <p:nvPr/>
          </p:nvSpPr>
          <p:spPr bwMode="auto">
            <a:xfrm>
              <a:off x="518" y="2975"/>
              <a:ext cx="487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lnSpc>
                  <a:spcPts val="122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sz="800" b="1">
                  <a:latin typeface="Sylfaen"/>
                </a:rPr>
                <a:t>ДЕРМ 08-03-593-10</a:t>
              </a:r>
            </a:p>
          </p:txBody>
        </p:sp>
        <p:sp>
          <p:nvSpPr>
            <p:cNvPr id="1354" name="Rectangle 113"/>
            <p:cNvSpPr>
              <a:spLocks noChangeArrowheads="1"/>
            </p:cNvSpPr>
            <p:nvPr/>
          </p:nvSpPr>
          <p:spPr bwMode="auto">
            <a:xfrm>
              <a:off x="1005" y="2975"/>
              <a:ext cx="1308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2225" eaLnBrk="0" fontAlgn="base" hangingPunct="0">
                <a:spcBef>
                  <a:spcPts val="25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Световые настенные указатели.</a:t>
              </a:r>
            </a:p>
          </p:txBody>
        </p:sp>
        <p:sp>
          <p:nvSpPr>
            <p:cNvPr id="1355" name="Rectangle 112"/>
            <p:cNvSpPr>
              <a:spLocks noChangeArrowheads="1"/>
            </p:cNvSpPr>
            <p:nvPr/>
          </p:nvSpPr>
          <p:spPr bwMode="auto">
            <a:xfrm>
              <a:off x="2313" y="2975"/>
              <a:ext cx="342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100шт.</a:t>
              </a:r>
            </a:p>
          </p:txBody>
        </p:sp>
        <p:sp>
          <p:nvSpPr>
            <p:cNvPr id="1356" name="Rectangle 111"/>
            <p:cNvSpPr>
              <a:spLocks noChangeArrowheads="1"/>
            </p:cNvSpPr>
            <p:nvPr/>
          </p:nvSpPr>
          <p:spPr bwMode="auto">
            <a:xfrm>
              <a:off x="2655" y="2975"/>
              <a:ext cx="237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0,13</a:t>
              </a:r>
            </a:p>
          </p:txBody>
        </p:sp>
        <p:sp>
          <p:nvSpPr>
            <p:cNvPr id="1357" name="Rectangle 110"/>
            <p:cNvSpPr>
              <a:spLocks noChangeArrowheads="1"/>
            </p:cNvSpPr>
            <p:nvPr/>
          </p:nvSpPr>
          <p:spPr bwMode="auto">
            <a:xfrm>
              <a:off x="2892" y="2975"/>
              <a:ext cx="288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77788" eaLnBrk="0" fontAlgn="base" hangingPunct="0">
                <a:spcBef>
                  <a:spcPts val="140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3262,57</a:t>
              </a:r>
            </a:p>
          </p:txBody>
        </p:sp>
        <p:sp>
          <p:nvSpPr>
            <p:cNvPr id="1358" name="Rectangle 109"/>
            <p:cNvSpPr>
              <a:spLocks noChangeArrowheads="1"/>
            </p:cNvSpPr>
            <p:nvPr/>
          </p:nvSpPr>
          <p:spPr bwMode="auto">
            <a:xfrm>
              <a:off x="3180" y="2975"/>
              <a:ext cx="262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1383,64</a:t>
              </a:r>
            </a:p>
          </p:txBody>
        </p:sp>
        <p:sp>
          <p:nvSpPr>
            <p:cNvPr id="1359" name="Rectangle 108"/>
            <p:cNvSpPr>
              <a:spLocks noChangeArrowheads="1"/>
            </p:cNvSpPr>
            <p:nvPr/>
          </p:nvSpPr>
          <p:spPr bwMode="auto">
            <a:xfrm>
              <a:off x="3442" y="2975"/>
              <a:ext cx="256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518,27</a:t>
              </a:r>
            </a:p>
          </p:txBody>
        </p:sp>
        <p:sp>
          <p:nvSpPr>
            <p:cNvPr id="1360" name="Rectangle 107"/>
            <p:cNvSpPr>
              <a:spLocks noChangeArrowheads="1"/>
            </p:cNvSpPr>
            <p:nvPr/>
          </p:nvSpPr>
          <p:spPr bwMode="auto">
            <a:xfrm>
              <a:off x="3698" y="2975"/>
              <a:ext cx="202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61" name="Rectangle 106"/>
            <p:cNvSpPr>
              <a:spLocks noChangeArrowheads="1"/>
            </p:cNvSpPr>
            <p:nvPr/>
          </p:nvSpPr>
          <p:spPr bwMode="auto">
            <a:xfrm>
              <a:off x="3900" y="2975"/>
              <a:ext cx="406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09550" eaLnBrk="0" fontAlgn="base" hangingPunct="0">
                <a:spcBef>
                  <a:spcPts val="140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424,1341</a:t>
              </a:r>
            </a:p>
          </p:txBody>
        </p:sp>
        <p:sp>
          <p:nvSpPr>
            <p:cNvPr id="1362" name="Rectangle 105"/>
            <p:cNvSpPr>
              <a:spLocks noChangeArrowheads="1"/>
            </p:cNvSpPr>
            <p:nvPr/>
          </p:nvSpPr>
          <p:spPr bwMode="auto">
            <a:xfrm>
              <a:off x="4306" y="2975"/>
              <a:ext cx="371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69863" eaLnBrk="0" fontAlgn="base" hangingPunct="0">
                <a:spcBef>
                  <a:spcPts val="143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179,8732</a:t>
              </a:r>
            </a:p>
          </p:txBody>
        </p:sp>
        <p:sp>
          <p:nvSpPr>
            <p:cNvPr id="1363" name="Rectangle 104"/>
            <p:cNvSpPr>
              <a:spLocks noChangeArrowheads="1"/>
            </p:cNvSpPr>
            <p:nvPr/>
          </p:nvSpPr>
          <p:spPr bwMode="auto">
            <a:xfrm>
              <a:off x="4677" y="2975"/>
              <a:ext cx="282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73025" eaLnBrk="0" fontAlgn="base" hangingPunct="0">
                <a:spcBef>
                  <a:spcPts val="140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67,3751</a:t>
              </a:r>
            </a:p>
          </p:txBody>
        </p:sp>
        <p:sp>
          <p:nvSpPr>
            <p:cNvPr id="1364" name="Rectangle 103"/>
            <p:cNvSpPr>
              <a:spLocks noChangeArrowheads="1"/>
            </p:cNvSpPr>
            <p:nvPr/>
          </p:nvSpPr>
          <p:spPr bwMode="auto">
            <a:xfrm>
              <a:off x="4959" y="2975"/>
              <a:ext cx="283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65" name="Rectangle 102"/>
            <p:cNvSpPr>
              <a:spLocks noChangeArrowheads="1"/>
            </p:cNvSpPr>
            <p:nvPr/>
          </p:nvSpPr>
          <p:spPr bwMode="auto">
            <a:xfrm>
              <a:off x="5242" y="2975"/>
              <a:ext cx="218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400"/>
                </a:spcBef>
                <a:spcAft>
                  <a:spcPct val="0"/>
                </a:spcAft>
              </a:pPr>
              <a:r>
                <a:rPr lang="ru-RU" sz="900" b="1">
                  <a:latin typeface="Sylfaen"/>
                </a:rPr>
                <a:t>1</a:t>
              </a:r>
            </a:p>
          </p:txBody>
        </p:sp>
        <p:sp>
          <p:nvSpPr>
            <p:cNvPr id="1366" name="Rectangle 101"/>
            <p:cNvSpPr>
              <a:spLocks noChangeArrowheads="1"/>
            </p:cNvSpPr>
            <p:nvPr/>
          </p:nvSpPr>
          <p:spPr bwMode="auto">
            <a:xfrm>
              <a:off x="5460" y="2975"/>
              <a:ext cx="268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14313" eaLnBrk="0" fontAlgn="base" hangingPunct="0">
                <a:spcBef>
                  <a:spcPts val="143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0,13</a:t>
              </a:r>
            </a:p>
          </p:txBody>
        </p:sp>
        <p:sp>
          <p:nvSpPr>
            <p:cNvPr id="1367" name="Rectangle 100"/>
            <p:cNvSpPr>
              <a:spLocks noChangeArrowheads="1"/>
            </p:cNvSpPr>
            <p:nvPr/>
          </p:nvSpPr>
          <p:spPr bwMode="auto">
            <a:xfrm>
              <a:off x="5728" y="2975"/>
              <a:ext cx="277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68" name="Rectangle 99"/>
            <p:cNvSpPr>
              <a:spLocks noChangeArrowheads="1"/>
            </p:cNvSpPr>
            <p:nvPr/>
          </p:nvSpPr>
          <p:spPr bwMode="auto">
            <a:xfrm>
              <a:off x="6005" y="2975"/>
              <a:ext cx="305" cy="1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69" name="Rectangle 98"/>
            <p:cNvSpPr>
              <a:spLocks noChangeArrowheads="1"/>
            </p:cNvSpPr>
            <p:nvPr/>
          </p:nvSpPr>
          <p:spPr bwMode="auto">
            <a:xfrm>
              <a:off x="323" y="3174"/>
              <a:ext cx="195" cy="2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5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5</a:t>
              </a:r>
            </a:p>
          </p:txBody>
        </p:sp>
        <p:sp>
          <p:nvSpPr>
            <p:cNvPr id="1370" name="Rectangle 97"/>
            <p:cNvSpPr>
              <a:spLocks noChangeArrowheads="1"/>
            </p:cNvSpPr>
            <p:nvPr/>
          </p:nvSpPr>
          <p:spPr bwMode="auto">
            <a:xfrm>
              <a:off x="518" y="3174"/>
              <a:ext cx="487" cy="2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sz="800" b="1">
                  <a:latin typeface="Sylfaen"/>
                </a:rPr>
                <a:t>ТЕРм 10-08-005-2</a:t>
              </a:r>
            </a:p>
          </p:txBody>
        </p:sp>
        <p:sp>
          <p:nvSpPr>
            <p:cNvPr id="1371" name="Rectangle 96"/>
            <p:cNvSpPr>
              <a:spLocks noChangeArrowheads="1"/>
            </p:cNvSpPr>
            <p:nvPr/>
          </p:nvSpPr>
          <p:spPr bwMode="auto">
            <a:xfrm>
              <a:off x="1005" y="3174"/>
              <a:ext cx="1308" cy="2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9050" eaLnBrk="0" fontAlgn="base" hangingPunct="0">
                <a:lnSpc>
                  <a:spcPts val="122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Провод двух- и трехжильный с раздел, основанием по стенам и потолкам, прокладываемые по основаниям кирп.</a:t>
              </a:r>
            </a:p>
          </p:txBody>
        </p:sp>
        <p:sp>
          <p:nvSpPr>
            <p:cNvPr id="1372" name="Rectangle 95"/>
            <p:cNvSpPr>
              <a:spLocks noChangeArrowheads="1"/>
            </p:cNvSpPr>
            <p:nvPr/>
          </p:nvSpPr>
          <p:spPr bwMode="auto">
            <a:xfrm>
              <a:off x="2313" y="3174"/>
              <a:ext cx="342" cy="2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62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100 м.</a:t>
              </a:r>
            </a:p>
          </p:txBody>
        </p:sp>
        <p:sp>
          <p:nvSpPr>
            <p:cNvPr id="1373" name="Rectangle 94"/>
            <p:cNvSpPr>
              <a:spLocks noChangeArrowheads="1"/>
            </p:cNvSpPr>
            <p:nvPr/>
          </p:nvSpPr>
          <p:spPr bwMode="auto">
            <a:xfrm>
              <a:off x="2655" y="3174"/>
              <a:ext cx="237" cy="2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6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10</a:t>
              </a:r>
            </a:p>
          </p:txBody>
        </p:sp>
        <p:sp>
          <p:nvSpPr>
            <p:cNvPr id="1374" name="Rectangle 93"/>
            <p:cNvSpPr>
              <a:spLocks noChangeArrowheads="1"/>
            </p:cNvSpPr>
            <p:nvPr/>
          </p:nvSpPr>
          <p:spPr bwMode="auto">
            <a:xfrm>
              <a:off x="2892" y="3174"/>
              <a:ext cx="288" cy="2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82550" eaLnBrk="0" fontAlgn="base" hangingPunct="0">
                <a:spcBef>
                  <a:spcPts val="262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1204,32</a:t>
              </a:r>
            </a:p>
          </p:txBody>
        </p:sp>
        <p:sp>
          <p:nvSpPr>
            <p:cNvPr id="1375" name="Rectangle 92"/>
            <p:cNvSpPr>
              <a:spLocks noChangeArrowheads="1"/>
            </p:cNvSpPr>
            <p:nvPr/>
          </p:nvSpPr>
          <p:spPr bwMode="auto">
            <a:xfrm>
              <a:off x="3180" y="3174"/>
              <a:ext cx="262" cy="2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62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388,02</a:t>
              </a:r>
            </a:p>
          </p:txBody>
        </p:sp>
        <p:sp>
          <p:nvSpPr>
            <p:cNvPr id="1376" name="Rectangle 91"/>
            <p:cNvSpPr>
              <a:spLocks noChangeArrowheads="1"/>
            </p:cNvSpPr>
            <p:nvPr/>
          </p:nvSpPr>
          <p:spPr bwMode="auto">
            <a:xfrm>
              <a:off x="3442" y="3174"/>
              <a:ext cx="256" cy="2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262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9,68</a:t>
              </a:r>
            </a:p>
          </p:txBody>
        </p:sp>
        <p:sp>
          <p:nvSpPr>
            <p:cNvPr id="1377" name="Rectangle 90"/>
            <p:cNvSpPr>
              <a:spLocks noChangeArrowheads="1"/>
            </p:cNvSpPr>
            <p:nvPr/>
          </p:nvSpPr>
          <p:spPr bwMode="auto">
            <a:xfrm>
              <a:off x="3698" y="3174"/>
              <a:ext cx="202" cy="2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78" name="Rectangle 89"/>
            <p:cNvSpPr>
              <a:spLocks noChangeArrowheads="1"/>
            </p:cNvSpPr>
            <p:nvPr/>
          </p:nvSpPr>
          <p:spPr bwMode="auto">
            <a:xfrm>
              <a:off x="3900" y="3174"/>
              <a:ext cx="406" cy="2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69875" eaLnBrk="0" fontAlgn="base" hangingPunct="0">
                <a:spcBef>
                  <a:spcPts val="262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12043,2</a:t>
              </a:r>
            </a:p>
          </p:txBody>
        </p:sp>
        <p:sp>
          <p:nvSpPr>
            <p:cNvPr id="1379" name="Rectangle 88"/>
            <p:cNvSpPr>
              <a:spLocks noChangeArrowheads="1"/>
            </p:cNvSpPr>
            <p:nvPr/>
          </p:nvSpPr>
          <p:spPr bwMode="auto">
            <a:xfrm>
              <a:off x="4306" y="3174"/>
              <a:ext cx="371" cy="2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74638" eaLnBrk="0" fontAlgn="base" hangingPunct="0">
                <a:spcBef>
                  <a:spcPts val="26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3880,2</a:t>
              </a:r>
            </a:p>
          </p:txBody>
        </p:sp>
        <p:sp>
          <p:nvSpPr>
            <p:cNvPr id="1380" name="Rectangle 87"/>
            <p:cNvSpPr>
              <a:spLocks noChangeArrowheads="1"/>
            </p:cNvSpPr>
            <p:nvPr/>
          </p:nvSpPr>
          <p:spPr bwMode="auto">
            <a:xfrm>
              <a:off x="4677" y="3174"/>
              <a:ext cx="282" cy="2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38125" eaLnBrk="0" fontAlgn="base" hangingPunct="0">
                <a:spcBef>
                  <a:spcPts val="262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96,8</a:t>
              </a:r>
            </a:p>
          </p:txBody>
        </p:sp>
        <p:sp>
          <p:nvSpPr>
            <p:cNvPr id="1381" name="Rectangle 86"/>
            <p:cNvSpPr>
              <a:spLocks noChangeArrowheads="1"/>
            </p:cNvSpPr>
            <p:nvPr/>
          </p:nvSpPr>
          <p:spPr bwMode="auto">
            <a:xfrm>
              <a:off x="4959" y="3174"/>
              <a:ext cx="283" cy="2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82" name="Rectangle 85"/>
            <p:cNvSpPr>
              <a:spLocks noChangeArrowheads="1"/>
            </p:cNvSpPr>
            <p:nvPr/>
          </p:nvSpPr>
          <p:spPr bwMode="auto">
            <a:xfrm>
              <a:off x="5242" y="3174"/>
              <a:ext cx="218" cy="2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273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29</a:t>
              </a:r>
            </a:p>
          </p:txBody>
        </p:sp>
        <p:sp>
          <p:nvSpPr>
            <p:cNvPr id="1383" name="Rectangle 84"/>
            <p:cNvSpPr>
              <a:spLocks noChangeArrowheads="1"/>
            </p:cNvSpPr>
            <p:nvPr/>
          </p:nvSpPr>
          <p:spPr bwMode="auto">
            <a:xfrm>
              <a:off x="5460" y="3174"/>
              <a:ext cx="268" cy="2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38125" eaLnBrk="0" fontAlgn="base" hangingPunct="0">
                <a:spcBef>
                  <a:spcPts val="273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290</a:t>
              </a:r>
            </a:p>
          </p:txBody>
        </p:sp>
        <p:sp>
          <p:nvSpPr>
            <p:cNvPr id="1384" name="Rectangle 83"/>
            <p:cNvSpPr>
              <a:spLocks noChangeArrowheads="1"/>
            </p:cNvSpPr>
            <p:nvPr/>
          </p:nvSpPr>
          <p:spPr bwMode="auto">
            <a:xfrm>
              <a:off x="5728" y="3174"/>
              <a:ext cx="277" cy="2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85" name="Rectangle 82"/>
            <p:cNvSpPr>
              <a:spLocks noChangeArrowheads="1"/>
            </p:cNvSpPr>
            <p:nvPr/>
          </p:nvSpPr>
          <p:spPr bwMode="auto">
            <a:xfrm>
              <a:off x="6005" y="3174"/>
              <a:ext cx="305" cy="2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86" name="Rectangle 81"/>
            <p:cNvSpPr>
              <a:spLocks noChangeArrowheads="1"/>
            </p:cNvSpPr>
            <p:nvPr/>
          </p:nvSpPr>
          <p:spPr bwMode="auto">
            <a:xfrm>
              <a:off x="323" y="3470"/>
              <a:ext cx="195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8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6</a:t>
              </a:r>
            </a:p>
          </p:txBody>
        </p:sp>
        <p:sp>
          <p:nvSpPr>
            <p:cNvPr id="1387" name="Rectangle 80"/>
            <p:cNvSpPr>
              <a:spLocks noChangeArrowheads="1"/>
            </p:cNvSpPr>
            <p:nvPr/>
          </p:nvSpPr>
          <p:spPr bwMode="auto">
            <a:xfrm>
              <a:off x="518" y="3470"/>
              <a:ext cx="487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lnSpc>
                  <a:spcPts val="1263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sz="800" b="1">
                  <a:latin typeface="Sylfaen"/>
                </a:rPr>
                <a:t>ТЕРм 8-02-422-3</a:t>
              </a:r>
            </a:p>
          </p:txBody>
        </p:sp>
        <p:sp>
          <p:nvSpPr>
            <p:cNvPr id="1388" name="Rectangle 79"/>
            <p:cNvSpPr>
              <a:spLocks noChangeArrowheads="1"/>
            </p:cNvSpPr>
            <p:nvPr/>
          </p:nvSpPr>
          <p:spPr bwMode="auto">
            <a:xfrm>
              <a:off x="1005" y="3470"/>
              <a:ext cx="1308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9050" eaLnBrk="0" fontAlgn="base" hangingPunct="0">
                <a:lnSpc>
                  <a:spcPts val="1150"/>
                </a:lnSpc>
                <a:spcBef>
                  <a:spcPts val="3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Затягивание проводов в электротехн. плинтус два сечением до 2*2,5 мм2</a:t>
              </a:r>
            </a:p>
          </p:txBody>
        </p:sp>
        <p:sp>
          <p:nvSpPr>
            <p:cNvPr id="1389" name="Rectangle 78"/>
            <p:cNvSpPr>
              <a:spLocks noChangeArrowheads="1"/>
            </p:cNvSpPr>
            <p:nvPr/>
          </p:nvSpPr>
          <p:spPr bwMode="auto">
            <a:xfrm>
              <a:off x="2313" y="3470"/>
              <a:ext cx="342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lnSpc>
                  <a:spcPts val="122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100м. двухпров</a:t>
              </a:r>
            </a:p>
            <a:p>
              <a:pPr marL="342900" indent="-342900" algn="ctr" eaLnBrk="0" fontAlgn="base" hangingPunct="0">
                <a:lnSpc>
                  <a:spcPts val="1225"/>
                </a:lnSpc>
                <a:spcBef>
                  <a:spcPts val="3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линии</a:t>
              </a:r>
            </a:p>
          </p:txBody>
        </p:sp>
        <p:sp>
          <p:nvSpPr>
            <p:cNvPr id="1390" name="Rectangle 77"/>
            <p:cNvSpPr>
              <a:spLocks noChangeArrowheads="1"/>
            </p:cNvSpPr>
            <p:nvPr/>
          </p:nvSpPr>
          <p:spPr bwMode="auto">
            <a:xfrm>
              <a:off x="2655" y="3470"/>
              <a:ext cx="237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70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2</a:t>
              </a:r>
            </a:p>
          </p:txBody>
        </p:sp>
        <p:sp>
          <p:nvSpPr>
            <p:cNvPr id="1391" name="Rectangle 76"/>
            <p:cNvSpPr>
              <a:spLocks noChangeArrowheads="1"/>
            </p:cNvSpPr>
            <p:nvPr/>
          </p:nvSpPr>
          <p:spPr bwMode="auto">
            <a:xfrm>
              <a:off x="2892" y="3470"/>
              <a:ext cx="288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28588" eaLnBrk="0" fontAlgn="base" hangingPunct="0">
                <a:spcBef>
                  <a:spcPts val="262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891,58</a:t>
              </a:r>
            </a:p>
          </p:txBody>
        </p:sp>
        <p:sp>
          <p:nvSpPr>
            <p:cNvPr id="1392" name="Rectangle 75"/>
            <p:cNvSpPr>
              <a:spLocks noChangeArrowheads="1"/>
            </p:cNvSpPr>
            <p:nvPr/>
          </p:nvSpPr>
          <p:spPr bwMode="auto">
            <a:xfrm>
              <a:off x="3180" y="3470"/>
              <a:ext cx="262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62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381,84</a:t>
              </a:r>
            </a:p>
          </p:txBody>
        </p:sp>
        <p:sp>
          <p:nvSpPr>
            <p:cNvPr id="1393" name="Rectangle 74"/>
            <p:cNvSpPr>
              <a:spLocks noChangeArrowheads="1"/>
            </p:cNvSpPr>
            <p:nvPr/>
          </p:nvSpPr>
          <p:spPr bwMode="auto">
            <a:xfrm>
              <a:off x="3442" y="3470"/>
              <a:ext cx="256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262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4,63</a:t>
              </a:r>
            </a:p>
          </p:txBody>
        </p:sp>
        <p:sp>
          <p:nvSpPr>
            <p:cNvPr id="1394" name="Rectangle 73"/>
            <p:cNvSpPr>
              <a:spLocks noChangeArrowheads="1"/>
            </p:cNvSpPr>
            <p:nvPr/>
          </p:nvSpPr>
          <p:spPr bwMode="auto">
            <a:xfrm>
              <a:off x="3698" y="3470"/>
              <a:ext cx="202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04775" eaLnBrk="0" fontAlgn="base" hangingPunct="0">
                <a:spcBef>
                  <a:spcPts val="26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0,37</a:t>
              </a:r>
            </a:p>
          </p:txBody>
        </p:sp>
        <p:sp>
          <p:nvSpPr>
            <p:cNvPr id="1395" name="Rectangle 72"/>
            <p:cNvSpPr>
              <a:spLocks noChangeArrowheads="1"/>
            </p:cNvSpPr>
            <p:nvPr/>
          </p:nvSpPr>
          <p:spPr bwMode="auto">
            <a:xfrm>
              <a:off x="3900" y="3470"/>
              <a:ext cx="406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60350" eaLnBrk="0" fontAlgn="base" hangingPunct="0">
                <a:spcBef>
                  <a:spcPts val="262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1783,16</a:t>
              </a:r>
            </a:p>
          </p:txBody>
        </p:sp>
        <p:sp>
          <p:nvSpPr>
            <p:cNvPr id="1396" name="Rectangle 71"/>
            <p:cNvSpPr>
              <a:spLocks noChangeArrowheads="1"/>
            </p:cNvSpPr>
            <p:nvPr/>
          </p:nvSpPr>
          <p:spPr bwMode="auto">
            <a:xfrm>
              <a:off x="4306" y="3470"/>
              <a:ext cx="371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65113" eaLnBrk="0" fontAlgn="base" hangingPunct="0">
                <a:spcBef>
                  <a:spcPts val="26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763,68</a:t>
              </a:r>
            </a:p>
          </p:txBody>
        </p:sp>
        <p:sp>
          <p:nvSpPr>
            <p:cNvPr id="1397" name="Rectangle 70"/>
            <p:cNvSpPr>
              <a:spLocks noChangeArrowheads="1"/>
            </p:cNvSpPr>
            <p:nvPr/>
          </p:nvSpPr>
          <p:spPr bwMode="auto">
            <a:xfrm>
              <a:off x="4677" y="3470"/>
              <a:ext cx="282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33363" eaLnBrk="0" fontAlgn="base" hangingPunct="0">
                <a:spcBef>
                  <a:spcPts val="262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9,26</a:t>
              </a:r>
            </a:p>
          </p:txBody>
        </p:sp>
        <p:sp>
          <p:nvSpPr>
            <p:cNvPr id="1398" name="Rectangle 69"/>
            <p:cNvSpPr>
              <a:spLocks noChangeArrowheads="1"/>
            </p:cNvSpPr>
            <p:nvPr/>
          </p:nvSpPr>
          <p:spPr bwMode="auto">
            <a:xfrm>
              <a:off x="4959" y="3470"/>
              <a:ext cx="283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28600" eaLnBrk="0" fontAlgn="base" hangingPunct="0">
                <a:spcBef>
                  <a:spcPts val="26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0,74</a:t>
              </a:r>
            </a:p>
          </p:txBody>
        </p:sp>
        <p:sp>
          <p:nvSpPr>
            <p:cNvPr id="1399" name="Rectangle 68"/>
            <p:cNvSpPr>
              <a:spLocks noChangeArrowheads="1"/>
            </p:cNvSpPr>
            <p:nvPr/>
          </p:nvSpPr>
          <p:spPr bwMode="auto">
            <a:xfrm>
              <a:off x="5242" y="3470"/>
              <a:ext cx="218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26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27,1</a:t>
              </a:r>
            </a:p>
          </p:txBody>
        </p:sp>
        <p:sp>
          <p:nvSpPr>
            <p:cNvPr id="1400" name="Rectangle 67"/>
            <p:cNvSpPr>
              <a:spLocks noChangeArrowheads="1"/>
            </p:cNvSpPr>
            <p:nvPr/>
          </p:nvSpPr>
          <p:spPr bwMode="auto">
            <a:xfrm>
              <a:off x="5460" y="3470"/>
              <a:ext cx="268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09550" eaLnBrk="0" fontAlgn="base" hangingPunct="0">
                <a:spcBef>
                  <a:spcPts val="26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54,2</a:t>
              </a:r>
            </a:p>
          </p:txBody>
        </p:sp>
        <p:sp>
          <p:nvSpPr>
            <p:cNvPr id="1401" name="Rectangle 66"/>
            <p:cNvSpPr>
              <a:spLocks noChangeArrowheads="1"/>
            </p:cNvSpPr>
            <p:nvPr/>
          </p:nvSpPr>
          <p:spPr bwMode="auto">
            <a:xfrm>
              <a:off x="5728" y="3470"/>
              <a:ext cx="277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23838" eaLnBrk="0" fontAlgn="base" hangingPunct="0">
                <a:spcBef>
                  <a:spcPts val="26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0,04</a:t>
              </a:r>
            </a:p>
          </p:txBody>
        </p:sp>
        <p:sp>
          <p:nvSpPr>
            <p:cNvPr id="1402" name="Rectangle 65"/>
            <p:cNvSpPr>
              <a:spLocks noChangeArrowheads="1"/>
            </p:cNvSpPr>
            <p:nvPr/>
          </p:nvSpPr>
          <p:spPr bwMode="auto">
            <a:xfrm>
              <a:off x="6005" y="3470"/>
              <a:ext cx="305" cy="3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47650" eaLnBrk="0" fontAlgn="base" hangingPunct="0">
                <a:spcBef>
                  <a:spcPts val="270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0,08</a:t>
              </a:r>
            </a:p>
          </p:txBody>
        </p:sp>
        <p:sp>
          <p:nvSpPr>
            <p:cNvPr id="1403" name="Rectangle 64"/>
            <p:cNvSpPr>
              <a:spLocks noChangeArrowheads="1"/>
            </p:cNvSpPr>
            <p:nvPr/>
          </p:nvSpPr>
          <p:spPr bwMode="auto">
            <a:xfrm>
              <a:off x="323" y="3770"/>
              <a:ext cx="195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5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7</a:t>
              </a:r>
            </a:p>
          </p:txBody>
        </p:sp>
        <p:sp>
          <p:nvSpPr>
            <p:cNvPr id="1404" name="Rectangle 63"/>
            <p:cNvSpPr>
              <a:spLocks noChangeArrowheads="1"/>
            </p:cNvSpPr>
            <p:nvPr/>
          </p:nvSpPr>
          <p:spPr bwMode="auto">
            <a:xfrm>
              <a:off x="518" y="3770"/>
              <a:ext cx="487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lnSpc>
                  <a:spcPts val="122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sz="800" b="1">
                  <a:latin typeface="Sylfaen"/>
                </a:rPr>
                <a:t>ТЕРм 10-01-055-02</a:t>
              </a:r>
            </a:p>
          </p:txBody>
        </p:sp>
        <p:sp>
          <p:nvSpPr>
            <p:cNvPr id="1405" name="Rectangle 62"/>
            <p:cNvSpPr>
              <a:spLocks noChangeArrowheads="1"/>
            </p:cNvSpPr>
            <p:nvPr/>
          </p:nvSpPr>
          <p:spPr bwMode="auto">
            <a:xfrm>
              <a:off x="1005" y="3770"/>
              <a:ext cx="1308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46050" eaLnBrk="0" fontAlgn="base" hangingPunct="0">
                <a:lnSpc>
                  <a:spcPts val="122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Прокладка кабеля и провода постенам Кабель, масса 1 м. до 1 кг.по стене кирп</a:t>
              </a:r>
            </a:p>
          </p:txBody>
        </p:sp>
        <p:sp>
          <p:nvSpPr>
            <p:cNvPr id="1406" name="Rectangle 61"/>
            <p:cNvSpPr>
              <a:spLocks noChangeArrowheads="1"/>
            </p:cNvSpPr>
            <p:nvPr/>
          </p:nvSpPr>
          <p:spPr bwMode="auto">
            <a:xfrm>
              <a:off x="2313" y="3770"/>
              <a:ext cx="342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100 м</a:t>
              </a:r>
            </a:p>
            <a:p>
              <a:pPr marL="342900" indent="-342900" algn="ctr" eaLnBrk="0" fontAlgn="base" hangingPunct="0">
                <a:spcBef>
                  <a:spcPts val="25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кабеля</a:t>
              </a:r>
            </a:p>
          </p:txBody>
        </p:sp>
        <p:sp>
          <p:nvSpPr>
            <p:cNvPr id="1407" name="Rectangle 60"/>
            <p:cNvSpPr>
              <a:spLocks noChangeArrowheads="1"/>
            </p:cNvSpPr>
            <p:nvPr/>
          </p:nvSpPr>
          <p:spPr bwMode="auto">
            <a:xfrm>
              <a:off x="2655" y="3770"/>
              <a:ext cx="237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40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0,3</a:t>
              </a:r>
            </a:p>
          </p:txBody>
        </p:sp>
        <p:sp>
          <p:nvSpPr>
            <p:cNvPr id="1408" name="Rectangle 59"/>
            <p:cNvSpPr>
              <a:spLocks noChangeArrowheads="1"/>
            </p:cNvSpPr>
            <p:nvPr/>
          </p:nvSpPr>
          <p:spPr bwMode="auto">
            <a:xfrm>
              <a:off x="2892" y="3770"/>
              <a:ext cx="288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77788" eaLnBrk="0" fontAlgn="base" hangingPunct="0">
                <a:spcBef>
                  <a:spcPts val="133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1075,65</a:t>
              </a:r>
            </a:p>
          </p:txBody>
        </p:sp>
        <p:sp>
          <p:nvSpPr>
            <p:cNvPr id="1409" name="Rectangle 58"/>
            <p:cNvSpPr>
              <a:spLocks noChangeArrowheads="1"/>
            </p:cNvSpPr>
            <p:nvPr/>
          </p:nvSpPr>
          <p:spPr bwMode="auto">
            <a:xfrm>
              <a:off x="3180" y="3770"/>
              <a:ext cx="262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33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479,33</a:t>
              </a:r>
            </a:p>
          </p:txBody>
        </p:sp>
        <p:sp>
          <p:nvSpPr>
            <p:cNvPr id="1410" name="Rectangle 57"/>
            <p:cNvSpPr>
              <a:spLocks noChangeArrowheads="1"/>
            </p:cNvSpPr>
            <p:nvPr/>
          </p:nvSpPr>
          <p:spPr bwMode="auto">
            <a:xfrm>
              <a:off x="3442" y="3770"/>
              <a:ext cx="256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33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148,5</a:t>
              </a:r>
            </a:p>
          </p:txBody>
        </p:sp>
        <p:sp>
          <p:nvSpPr>
            <p:cNvPr id="1411" name="Rectangle 56"/>
            <p:cNvSpPr>
              <a:spLocks noChangeArrowheads="1"/>
            </p:cNvSpPr>
            <p:nvPr/>
          </p:nvSpPr>
          <p:spPr bwMode="auto">
            <a:xfrm>
              <a:off x="3698" y="3770"/>
              <a:ext cx="202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20,93</a:t>
              </a:r>
            </a:p>
          </p:txBody>
        </p:sp>
        <p:sp>
          <p:nvSpPr>
            <p:cNvPr id="1412" name="Rectangle 55"/>
            <p:cNvSpPr>
              <a:spLocks noChangeArrowheads="1"/>
            </p:cNvSpPr>
            <p:nvPr/>
          </p:nvSpPr>
          <p:spPr bwMode="auto">
            <a:xfrm>
              <a:off x="3900" y="3770"/>
              <a:ext cx="406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65125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322,7</a:t>
              </a:r>
            </a:p>
          </p:txBody>
        </p:sp>
        <p:sp>
          <p:nvSpPr>
            <p:cNvPr id="1413" name="Rectangle 54"/>
            <p:cNvSpPr>
              <a:spLocks noChangeArrowheads="1"/>
            </p:cNvSpPr>
            <p:nvPr/>
          </p:nvSpPr>
          <p:spPr bwMode="auto">
            <a:xfrm>
              <a:off x="4306" y="3770"/>
              <a:ext cx="371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14313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143,799</a:t>
              </a:r>
            </a:p>
          </p:txBody>
        </p:sp>
        <p:sp>
          <p:nvSpPr>
            <p:cNvPr id="1414" name="Rectangle 53"/>
            <p:cNvSpPr>
              <a:spLocks noChangeArrowheads="1"/>
            </p:cNvSpPr>
            <p:nvPr/>
          </p:nvSpPr>
          <p:spPr bwMode="auto">
            <a:xfrm>
              <a:off x="4677" y="3770"/>
              <a:ext cx="282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73038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44,55</a:t>
              </a:r>
            </a:p>
          </p:txBody>
        </p:sp>
        <p:sp>
          <p:nvSpPr>
            <p:cNvPr id="1415" name="Rectangle 52"/>
            <p:cNvSpPr>
              <a:spLocks noChangeArrowheads="1"/>
            </p:cNvSpPr>
            <p:nvPr/>
          </p:nvSpPr>
          <p:spPr bwMode="auto">
            <a:xfrm>
              <a:off x="4959" y="3770"/>
              <a:ext cx="283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73038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6,279</a:t>
              </a:r>
            </a:p>
          </p:txBody>
        </p:sp>
        <p:sp>
          <p:nvSpPr>
            <p:cNvPr id="1416" name="Rectangle 51"/>
            <p:cNvSpPr>
              <a:spLocks noChangeArrowheads="1"/>
            </p:cNvSpPr>
            <p:nvPr/>
          </p:nvSpPr>
          <p:spPr bwMode="auto">
            <a:xfrm>
              <a:off x="5242" y="3770"/>
              <a:ext cx="218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40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27,1</a:t>
              </a:r>
            </a:p>
          </p:txBody>
        </p:sp>
        <p:sp>
          <p:nvSpPr>
            <p:cNvPr id="1417" name="Rectangle 50"/>
            <p:cNvSpPr>
              <a:spLocks noChangeArrowheads="1"/>
            </p:cNvSpPr>
            <p:nvPr/>
          </p:nvSpPr>
          <p:spPr bwMode="auto">
            <a:xfrm>
              <a:off x="5460" y="3770"/>
              <a:ext cx="268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09550" eaLnBrk="0" fontAlgn="base" hangingPunct="0">
                <a:spcBef>
                  <a:spcPts val="140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8,13</a:t>
              </a:r>
            </a:p>
          </p:txBody>
        </p:sp>
        <p:sp>
          <p:nvSpPr>
            <p:cNvPr id="1418" name="Rectangle 49"/>
            <p:cNvSpPr>
              <a:spLocks noChangeArrowheads="1"/>
            </p:cNvSpPr>
            <p:nvPr/>
          </p:nvSpPr>
          <p:spPr bwMode="auto">
            <a:xfrm>
              <a:off x="5728" y="3770"/>
              <a:ext cx="277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23838" eaLnBrk="0" fontAlgn="base" hangingPunct="0">
                <a:spcBef>
                  <a:spcPts val="140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0,04</a:t>
              </a:r>
            </a:p>
          </p:txBody>
        </p:sp>
        <p:sp>
          <p:nvSpPr>
            <p:cNvPr id="1419" name="Rectangle 48"/>
            <p:cNvSpPr>
              <a:spLocks noChangeArrowheads="1"/>
            </p:cNvSpPr>
            <p:nvPr/>
          </p:nvSpPr>
          <p:spPr bwMode="auto">
            <a:xfrm>
              <a:off x="6005" y="3770"/>
              <a:ext cx="305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92088" eaLnBrk="0" fontAlgn="base" hangingPunct="0">
                <a:spcBef>
                  <a:spcPts val="140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0,012</a:t>
              </a:r>
            </a:p>
          </p:txBody>
        </p:sp>
        <p:sp>
          <p:nvSpPr>
            <p:cNvPr id="1420" name="Rectangle 47"/>
            <p:cNvSpPr>
              <a:spLocks noChangeArrowheads="1"/>
            </p:cNvSpPr>
            <p:nvPr/>
          </p:nvSpPr>
          <p:spPr bwMode="auto">
            <a:xfrm>
              <a:off x="323" y="3966"/>
              <a:ext cx="3577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21" name="Rectangle 46"/>
            <p:cNvSpPr>
              <a:spLocks noChangeArrowheads="1"/>
            </p:cNvSpPr>
            <p:nvPr/>
          </p:nvSpPr>
          <p:spPr bwMode="auto">
            <a:xfrm>
              <a:off x="3900" y="3966"/>
              <a:ext cx="406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19063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17233,83</a:t>
              </a:r>
            </a:p>
          </p:txBody>
        </p:sp>
        <p:sp>
          <p:nvSpPr>
            <p:cNvPr id="1422" name="Rectangle 45"/>
            <p:cNvSpPr>
              <a:spLocks noChangeArrowheads="1"/>
            </p:cNvSpPr>
            <p:nvPr/>
          </p:nvSpPr>
          <p:spPr bwMode="auto">
            <a:xfrm>
              <a:off x="4306" y="3966"/>
              <a:ext cx="371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09550" eaLnBrk="0" fontAlgn="base" hangingPunct="0">
                <a:spcBef>
                  <a:spcPts val="17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7551,14</a:t>
              </a:r>
            </a:p>
          </p:txBody>
        </p:sp>
        <p:sp>
          <p:nvSpPr>
            <p:cNvPr id="1423" name="Rectangle 44"/>
            <p:cNvSpPr>
              <a:spLocks noChangeArrowheads="1"/>
            </p:cNvSpPr>
            <p:nvPr/>
          </p:nvSpPr>
          <p:spPr bwMode="auto">
            <a:xfrm>
              <a:off x="4677" y="3966"/>
              <a:ext cx="282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73025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237,70</a:t>
              </a:r>
            </a:p>
          </p:txBody>
        </p:sp>
        <p:sp>
          <p:nvSpPr>
            <p:cNvPr id="1424" name="Rectangle 43"/>
            <p:cNvSpPr>
              <a:spLocks noChangeArrowheads="1"/>
            </p:cNvSpPr>
            <p:nvPr/>
          </p:nvSpPr>
          <p:spPr bwMode="auto">
            <a:xfrm>
              <a:off x="4959" y="3966"/>
              <a:ext cx="28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95250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7,019</a:t>
              </a:r>
            </a:p>
          </p:txBody>
        </p:sp>
        <p:sp>
          <p:nvSpPr>
            <p:cNvPr id="1425" name="Rectangle 42"/>
            <p:cNvSpPr>
              <a:spLocks noChangeArrowheads="1"/>
            </p:cNvSpPr>
            <p:nvPr/>
          </p:nvSpPr>
          <p:spPr bwMode="auto">
            <a:xfrm>
              <a:off x="5242" y="3966"/>
              <a:ext cx="21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26" name="Rectangle 41"/>
            <p:cNvSpPr>
              <a:spLocks noChangeArrowheads="1"/>
            </p:cNvSpPr>
            <p:nvPr/>
          </p:nvSpPr>
          <p:spPr bwMode="auto">
            <a:xfrm>
              <a:off x="5460" y="3966"/>
              <a:ext cx="26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63500" eaLnBrk="0" fontAlgn="base" hangingPunct="0">
                <a:spcBef>
                  <a:spcPts val="17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547,46</a:t>
              </a:r>
            </a:p>
          </p:txBody>
        </p:sp>
        <p:sp>
          <p:nvSpPr>
            <p:cNvPr id="1427" name="Rectangle 40"/>
            <p:cNvSpPr>
              <a:spLocks noChangeArrowheads="1"/>
            </p:cNvSpPr>
            <p:nvPr/>
          </p:nvSpPr>
          <p:spPr bwMode="auto">
            <a:xfrm>
              <a:off x="5728" y="3966"/>
              <a:ext cx="277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28" name="Rectangle 39"/>
            <p:cNvSpPr>
              <a:spLocks noChangeArrowheads="1"/>
            </p:cNvSpPr>
            <p:nvPr/>
          </p:nvSpPr>
          <p:spPr bwMode="auto">
            <a:xfrm>
              <a:off x="6005" y="3966"/>
              <a:ext cx="30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29" name="Rectangle 38"/>
            <p:cNvSpPr>
              <a:spLocks noChangeArrowheads="1"/>
            </p:cNvSpPr>
            <p:nvPr/>
          </p:nvSpPr>
          <p:spPr bwMode="auto">
            <a:xfrm>
              <a:off x="323" y="4064"/>
              <a:ext cx="2332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1750" eaLnBrk="0" fontAlgn="base" hangingPunct="0">
                <a:lnSpc>
                  <a:spcPts val="122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Перевод цен с учетом инфляционного коэффициента 3 квартал 2008г, ОЗП ЭМ ЗПМ 6,104 3,433</a:t>
              </a:r>
            </a:p>
          </p:txBody>
        </p:sp>
        <p:sp>
          <p:nvSpPr>
            <p:cNvPr id="1430" name="Rectangle 37"/>
            <p:cNvSpPr>
              <a:spLocks noChangeArrowheads="1"/>
            </p:cNvSpPr>
            <p:nvPr/>
          </p:nvSpPr>
          <p:spPr bwMode="auto">
            <a:xfrm>
              <a:off x="2655" y="4064"/>
              <a:ext cx="237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95250" eaLnBrk="0" fontAlgn="base" hangingPunct="0">
                <a:spcBef>
                  <a:spcPts val="1338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6,104</a:t>
              </a:r>
            </a:p>
          </p:txBody>
        </p:sp>
        <p:sp>
          <p:nvSpPr>
            <p:cNvPr id="1431" name="Rectangle 36"/>
            <p:cNvSpPr>
              <a:spLocks noChangeArrowheads="1"/>
            </p:cNvSpPr>
            <p:nvPr/>
          </p:nvSpPr>
          <p:spPr bwMode="auto">
            <a:xfrm>
              <a:off x="2892" y="4064"/>
              <a:ext cx="288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82563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4,375</a:t>
              </a:r>
            </a:p>
          </p:txBody>
        </p:sp>
        <p:sp>
          <p:nvSpPr>
            <p:cNvPr id="1432" name="Rectangle 35"/>
            <p:cNvSpPr>
              <a:spLocks noChangeArrowheads="1"/>
            </p:cNvSpPr>
            <p:nvPr/>
          </p:nvSpPr>
          <p:spPr bwMode="auto">
            <a:xfrm>
              <a:off x="3180" y="4064"/>
              <a:ext cx="262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33" name="Rectangle 34"/>
            <p:cNvSpPr>
              <a:spLocks noChangeArrowheads="1"/>
            </p:cNvSpPr>
            <p:nvPr/>
          </p:nvSpPr>
          <p:spPr bwMode="auto">
            <a:xfrm>
              <a:off x="3442" y="4064"/>
              <a:ext cx="458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34" name="Rectangle 33"/>
            <p:cNvSpPr>
              <a:spLocks noChangeArrowheads="1"/>
            </p:cNvSpPr>
            <p:nvPr/>
          </p:nvSpPr>
          <p:spPr bwMode="auto">
            <a:xfrm>
              <a:off x="3900" y="4064"/>
              <a:ext cx="406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01613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88230,02</a:t>
              </a:r>
            </a:p>
          </p:txBody>
        </p:sp>
        <p:sp>
          <p:nvSpPr>
            <p:cNvPr id="1435" name="Rectangle 32"/>
            <p:cNvSpPr>
              <a:spLocks noChangeArrowheads="1"/>
            </p:cNvSpPr>
            <p:nvPr/>
          </p:nvSpPr>
          <p:spPr bwMode="auto">
            <a:xfrm>
              <a:off x="4306" y="4064"/>
              <a:ext cx="371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60338" eaLnBrk="0" fontAlgn="base" hangingPunct="0">
                <a:spcBef>
                  <a:spcPts val="140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46092,17</a:t>
              </a:r>
            </a:p>
          </p:txBody>
        </p:sp>
        <p:sp>
          <p:nvSpPr>
            <p:cNvPr id="1436" name="Rectangle 31"/>
            <p:cNvSpPr>
              <a:spLocks noChangeArrowheads="1"/>
            </p:cNvSpPr>
            <p:nvPr/>
          </p:nvSpPr>
          <p:spPr bwMode="auto">
            <a:xfrm>
              <a:off x="4677" y="4064"/>
              <a:ext cx="282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73038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816,0</a:t>
              </a:r>
            </a:p>
          </p:txBody>
        </p:sp>
        <p:sp>
          <p:nvSpPr>
            <p:cNvPr id="1437" name="Rectangle 30"/>
            <p:cNvSpPr>
              <a:spLocks noChangeArrowheads="1"/>
            </p:cNvSpPr>
            <p:nvPr/>
          </p:nvSpPr>
          <p:spPr bwMode="auto">
            <a:xfrm>
              <a:off x="4959" y="4064"/>
              <a:ext cx="283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19063" eaLnBrk="0" fontAlgn="base" hangingPunct="0">
                <a:spcBef>
                  <a:spcPts val="136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42,844</a:t>
              </a:r>
            </a:p>
          </p:txBody>
        </p:sp>
        <p:sp>
          <p:nvSpPr>
            <p:cNvPr id="1438" name="Rectangle 29"/>
            <p:cNvSpPr>
              <a:spLocks noChangeArrowheads="1"/>
            </p:cNvSpPr>
            <p:nvPr/>
          </p:nvSpPr>
          <p:spPr bwMode="auto">
            <a:xfrm>
              <a:off x="5242" y="4064"/>
              <a:ext cx="218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39" name="Rectangle 28"/>
            <p:cNvSpPr>
              <a:spLocks noChangeArrowheads="1"/>
            </p:cNvSpPr>
            <p:nvPr/>
          </p:nvSpPr>
          <p:spPr bwMode="auto">
            <a:xfrm>
              <a:off x="5460" y="4064"/>
              <a:ext cx="268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40" name="Rectangle 27"/>
            <p:cNvSpPr>
              <a:spLocks noChangeArrowheads="1"/>
            </p:cNvSpPr>
            <p:nvPr/>
          </p:nvSpPr>
          <p:spPr bwMode="auto">
            <a:xfrm>
              <a:off x="5728" y="4064"/>
              <a:ext cx="277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41" name="Rectangle 26"/>
            <p:cNvSpPr>
              <a:spLocks noChangeArrowheads="1"/>
            </p:cNvSpPr>
            <p:nvPr/>
          </p:nvSpPr>
          <p:spPr bwMode="auto">
            <a:xfrm>
              <a:off x="6005" y="4064"/>
              <a:ext cx="305" cy="1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42" name="Rectangle 25"/>
            <p:cNvSpPr>
              <a:spLocks noChangeArrowheads="1"/>
            </p:cNvSpPr>
            <p:nvPr/>
          </p:nvSpPr>
          <p:spPr bwMode="auto">
            <a:xfrm>
              <a:off x="323" y="4260"/>
              <a:ext cx="195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5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Итого</a:t>
              </a:r>
            </a:p>
          </p:txBody>
        </p:sp>
        <p:sp>
          <p:nvSpPr>
            <p:cNvPr id="1443" name="Rectangle 24"/>
            <p:cNvSpPr>
              <a:spLocks noChangeArrowheads="1"/>
            </p:cNvSpPr>
            <p:nvPr/>
          </p:nvSpPr>
          <p:spPr bwMode="auto">
            <a:xfrm>
              <a:off x="518" y="4260"/>
              <a:ext cx="487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1750" eaLnBrk="0" fontAlgn="base" hangingPunct="0">
                <a:spcBef>
                  <a:spcPts val="25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ФОТ</a:t>
              </a:r>
            </a:p>
          </p:txBody>
        </p:sp>
        <p:sp>
          <p:nvSpPr>
            <p:cNvPr id="1444" name="Rectangle 23"/>
            <p:cNvSpPr>
              <a:spLocks noChangeArrowheads="1"/>
            </p:cNvSpPr>
            <p:nvPr/>
          </p:nvSpPr>
          <p:spPr bwMode="auto">
            <a:xfrm>
              <a:off x="1005" y="4260"/>
              <a:ext cx="1308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45" name="Rectangle 22"/>
            <p:cNvSpPr>
              <a:spLocks noChangeArrowheads="1"/>
            </p:cNvSpPr>
            <p:nvPr/>
          </p:nvSpPr>
          <p:spPr bwMode="auto">
            <a:xfrm>
              <a:off x="2313" y="4260"/>
              <a:ext cx="342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46" name="Rectangle 21"/>
            <p:cNvSpPr>
              <a:spLocks noChangeArrowheads="1"/>
            </p:cNvSpPr>
            <p:nvPr/>
          </p:nvSpPr>
          <p:spPr bwMode="auto">
            <a:xfrm>
              <a:off x="2655" y="4260"/>
              <a:ext cx="237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47" name="Rectangle 20"/>
            <p:cNvSpPr>
              <a:spLocks noChangeArrowheads="1"/>
            </p:cNvSpPr>
            <p:nvPr/>
          </p:nvSpPr>
          <p:spPr bwMode="auto">
            <a:xfrm>
              <a:off x="2892" y="4260"/>
              <a:ext cx="288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48" name="Rectangle 19"/>
            <p:cNvSpPr>
              <a:spLocks noChangeArrowheads="1"/>
            </p:cNvSpPr>
            <p:nvPr/>
          </p:nvSpPr>
          <p:spPr bwMode="auto">
            <a:xfrm>
              <a:off x="3180" y="4260"/>
              <a:ext cx="262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49" name="Rectangle 18"/>
            <p:cNvSpPr>
              <a:spLocks noChangeArrowheads="1"/>
            </p:cNvSpPr>
            <p:nvPr/>
          </p:nvSpPr>
          <p:spPr bwMode="auto">
            <a:xfrm>
              <a:off x="3442" y="4260"/>
              <a:ext cx="458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50" name="Rectangle 17"/>
            <p:cNvSpPr>
              <a:spLocks noChangeArrowheads="1"/>
            </p:cNvSpPr>
            <p:nvPr/>
          </p:nvSpPr>
          <p:spPr bwMode="auto">
            <a:xfrm>
              <a:off x="3900" y="4260"/>
              <a:ext cx="406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01613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46135,02</a:t>
              </a:r>
            </a:p>
          </p:txBody>
        </p:sp>
        <p:sp>
          <p:nvSpPr>
            <p:cNvPr id="1451" name="Rectangle 16"/>
            <p:cNvSpPr>
              <a:spLocks noChangeArrowheads="1"/>
            </p:cNvSpPr>
            <p:nvPr/>
          </p:nvSpPr>
          <p:spPr bwMode="auto">
            <a:xfrm>
              <a:off x="4306" y="4260"/>
              <a:ext cx="371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52" name="Rectangle 15"/>
            <p:cNvSpPr>
              <a:spLocks noChangeArrowheads="1"/>
            </p:cNvSpPr>
            <p:nvPr/>
          </p:nvSpPr>
          <p:spPr bwMode="auto">
            <a:xfrm>
              <a:off x="4677" y="4260"/>
              <a:ext cx="282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53" name="Rectangle 14"/>
            <p:cNvSpPr>
              <a:spLocks noChangeArrowheads="1"/>
            </p:cNvSpPr>
            <p:nvPr/>
          </p:nvSpPr>
          <p:spPr bwMode="auto">
            <a:xfrm>
              <a:off x="4959" y="4260"/>
              <a:ext cx="283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54" name="Rectangle 13"/>
            <p:cNvSpPr>
              <a:spLocks noChangeArrowheads="1"/>
            </p:cNvSpPr>
            <p:nvPr/>
          </p:nvSpPr>
          <p:spPr bwMode="auto">
            <a:xfrm>
              <a:off x="5242" y="4260"/>
              <a:ext cx="218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55" name="Rectangle 12"/>
            <p:cNvSpPr>
              <a:spLocks noChangeArrowheads="1"/>
            </p:cNvSpPr>
            <p:nvPr/>
          </p:nvSpPr>
          <p:spPr bwMode="auto">
            <a:xfrm>
              <a:off x="5460" y="4260"/>
              <a:ext cx="268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56" name="Rectangle 11"/>
            <p:cNvSpPr>
              <a:spLocks noChangeArrowheads="1"/>
            </p:cNvSpPr>
            <p:nvPr/>
          </p:nvSpPr>
          <p:spPr bwMode="auto">
            <a:xfrm>
              <a:off x="5728" y="4260"/>
              <a:ext cx="277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57" name="Rectangle 10"/>
            <p:cNvSpPr>
              <a:spLocks noChangeArrowheads="1"/>
            </p:cNvSpPr>
            <p:nvPr/>
          </p:nvSpPr>
          <p:spPr bwMode="auto">
            <a:xfrm>
              <a:off x="6005" y="4260"/>
              <a:ext cx="305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58" name="Rectangle 9"/>
            <p:cNvSpPr>
              <a:spLocks noChangeArrowheads="1"/>
            </p:cNvSpPr>
            <p:nvPr/>
          </p:nvSpPr>
          <p:spPr bwMode="auto">
            <a:xfrm>
              <a:off x="323" y="4357"/>
              <a:ext cx="1990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6513" eaLnBrk="0" fontAlgn="base" hangingPunct="0">
                <a:spcBef>
                  <a:spcPts val="21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Накладные расходы от ФОТ (80,00%*0,94)</a:t>
              </a:r>
            </a:p>
          </p:txBody>
        </p:sp>
        <p:sp>
          <p:nvSpPr>
            <p:cNvPr id="1459" name="Rectangle 8"/>
            <p:cNvSpPr>
              <a:spLocks noChangeArrowheads="1"/>
            </p:cNvSpPr>
            <p:nvPr/>
          </p:nvSpPr>
          <p:spPr bwMode="auto">
            <a:xfrm>
              <a:off x="2313" y="4357"/>
              <a:ext cx="342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15913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75%</a:t>
              </a:r>
            </a:p>
          </p:txBody>
        </p:sp>
        <p:sp>
          <p:nvSpPr>
            <p:cNvPr id="1460" name="Rectangle 7"/>
            <p:cNvSpPr>
              <a:spLocks noChangeArrowheads="1"/>
            </p:cNvSpPr>
            <p:nvPr/>
          </p:nvSpPr>
          <p:spPr bwMode="auto">
            <a:xfrm>
              <a:off x="2655" y="4357"/>
              <a:ext cx="237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61" name="Rectangle 6"/>
            <p:cNvSpPr>
              <a:spLocks noChangeArrowheads="1"/>
            </p:cNvSpPr>
            <p:nvPr/>
          </p:nvSpPr>
          <p:spPr bwMode="auto">
            <a:xfrm>
              <a:off x="2892" y="4357"/>
              <a:ext cx="288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62" name="Rectangle 5"/>
            <p:cNvSpPr>
              <a:spLocks noChangeArrowheads="1"/>
            </p:cNvSpPr>
            <p:nvPr/>
          </p:nvSpPr>
          <p:spPr bwMode="auto">
            <a:xfrm>
              <a:off x="3180" y="4357"/>
              <a:ext cx="262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63" name="Rectangle 4"/>
            <p:cNvSpPr>
              <a:spLocks noChangeArrowheads="1"/>
            </p:cNvSpPr>
            <p:nvPr/>
          </p:nvSpPr>
          <p:spPr bwMode="auto">
            <a:xfrm>
              <a:off x="3442" y="4357"/>
              <a:ext cx="458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64" name="Rectangle 3"/>
            <p:cNvSpPr>
              <a:spLocks noChangeArrowheads="1"/>
            </p:cNvSpPr>
            <p:nvPr/>
          </p:nvSpPr>
          <p:spPr bwMode="auto">
            <a:xfrm>
              <a:off x="3900" y="4357"/>
              <a:ext cx="2410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6513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34693,53201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403</Words>
  <Application>Microsoft Office PowerPoint</Application>
  <PresentationFormat>Произвольный</PresentationFormat>
  <Paragraphs>186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takaeva</dc:creator>
  <cp:lastModifiedBy>takaeva</cp:lastModifiedBy>
  <cp:revision>1</cp:revision>
  <dcterms:created xsi:type="dcterms:W3CDTF">2008-09-11T08:24:37Z</dcterms:created>
  <dcterms:modified xsi:type="dcterms:W3CDTF">2008-09-11T08:28:05Z</dcterms:modified>
</cp:coreProperties>
</file>