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564813" cy="7685088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84" y="-90"/>
      </p:cViewPr>
      <p:guideLst>
        <p:guide orient="horz" pos="2420"/>
        <p:guide pos="332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2362" y="2387360"/>
            <a:ext cx="8980091" cy="16473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84723" y="4354883"/>
            <a:ext cx="7395369" cy="19639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1C26-5C3E-444F-BBA6-D63D157599D2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9E2-3C72-423B-93B8-C81DD6D02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1C26-5C3E-444F-BBA6-D63D157599D2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9E2-3C72-423B-93B8-C81DD6D02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49866" y="307762"/>
            <a:ext cx="2745750" cy="655723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10780" y="307762"/>
            <a:ext cx="8063007" cy="655723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1C26-5C3E-444F-BBA6-D63D157599D2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9E2-3C72-423B-93B8-C81DD6D02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1C26-5C3E-444F-BBA6-D63D157599D2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9E2-3C72-423B-93B8-C81DD6D02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4548" y="4938382"/>
            <a:ext cx="8980091" cy="152634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4548" y="3257269"/>
            <a:ext cx="8980091" cy="16811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1C26-5C3E-444F-BBA6-D63D157599D2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9E2-3C72-423B-93B8-C81DD6D02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0779" y="1793189"/>
            <a:ext cx="5403462" cy="5071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0322" y="1793189"/>
            <a:ext cx="5405295" cy="5071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1C26-5C3E-444F-BBA6-D63D157599D2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9E2-3C72-423B-93B8-C81DD6D02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241" y="307760"/>
            <a:ext cx="9508332" cy="128084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8241" y="1720250"/>
            <a:ext cx="4667960" cy="7169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241" y="2437169"/>
            <a:ext cx="4667960" cy="44278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66779" y="1720250"/>
            <a:ext cx="4669794" cy="71691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66779" y="2437169"/>
            <a:ext cx="4669794" cy="442782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1C26-5C3E-444F-BBA6-D63D157599D2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9E2-3C72-423B-93B8-C81DD6D02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1C26-5C3E-444F-BBA6-D63D157599D2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9E2-3C72-423B-93B8-C81DD6D02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1C26-5C3E-444F-BBA6-D63D157599D2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9E2-3C72-423B-93B8-C81DD6D02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242" y="305981"/>
            <a:ext cx="3475751" cy="130219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0548" y="305982"/>
            <a:ext cx="5906024" cy="65590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8242" y="1608178"/>
            <a:ext cx="3475751" cy="52568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1C26-5C3E-444F-BBA6-D63D157599D2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9E2-3C72-423B-93B8-C81DD6D02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0777" y="5379561"/>
            <a:ext cx="6338888" cy="635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70777" y="686677"/>
            <a:ext cx="6338888" cy="4611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70777" y="6014649"/>
            <a:ext cx="6338888" cy="9019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D1C26-5C3E-444F-BBA6-D63D157599D2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169E2-3C72-423B-93B8-C81DD6D023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241" y="307760"/>
            <a:ext cx="9508332" cy="1280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8241" y="1793189"/>
            <a:ext cx="9508332" cy="5071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8242" y="7122940"/>
            <a:ext cx="2465123" cy="409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D1C26-5C3E-444F-BBA6-D63D157599D2}" type="datetimeFigureOut">
              <a:rPr lang="ru-RU" smtClean="0"/>
              <a:t>11.09.2008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09645" y="7122940"/>
            <a:ext cx="3345524" cy="409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571450" y="7122940"/>
            <a:ext cx="2465123" cy="409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169E2-3C72-423B-93B8-C81DD6D023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7" name="AutoShape 263"/>
          <p:cNvSpPr>
            <a:spLocks noChangeArrowheads="1"/>
          </p:cNvSpPr>
          <p:nvPr/>
        </p:nvSpPr>
        <p:spPr bwMode="auto">
          <a:xfrm>
            <a:off x="508000" y="520700"/>
            <a:ext cx="1962150" cy="557213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lnSpc>
                <a:spcPts val="1225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900">
                <a:latin typeface="Sylfaen"/>
              </a:rPr>
              <a:t>Сметная прибыль от ФОТ (60,00%*0,9) Итого; НДС 18% </a:t>
            </a:r>
            <a:r>
              <a:rPr lang="ru-RU" sz="900" b="1">
                <a:latin typeface="Sylfaen"/>
              </a:rPr>
              <a:t>Итого с НДС 18%</a:t>
            </a:r>
          </a:p>
        </p:txBody>
      </p:sp>
      <p:sp>
        <p:nvSpPr>
          <p:cNvPr id="1286" name="AutoShape 262"/>
          <p:cNvSpPr>
            <a:spLocks noChangeArrowheads="1"/>
          </p:cNvSpPr>
          <p:nvPr/>
        </p:nvSpPr>
        <p:spPr bwMode="auto">
          <a:xfrm>
            <a:off x="3990975" y="525463"/>
            <a:ext cx="196850" cy="82550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>
                <a:latin typeface="Sylfaen"/>
              </a:rPr>
              <a:t>54%</a:t>
            </a:r>
          </a:p>
        </p:txBody>
      </p:sp>
      <p:sp>
        <p:nvSpPr>
          <p:cNvPr id="1285" name="AutoShape 261"/>
          <p:cNvSpPr>
            <a:spLocks noChangeArrowheads="1"/>
          </p:cNvSpPr>
          <p:nvPr/>
        </p:nvSpPr>
        <p:spPr bwMode="auto">
          <a:xfrm>
            <a:off x="6218238" y="515938"/>
            <a:ext cx="603250" cy="557212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r" eaLnBrk="0" fontAlgn="base" hangingPunct="0">
              <a:lnSpc>
                <a:spcPts val="1225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900">
                <a:latin typeface="Sylfaen"/>
              </a:rPr>
              <a:t>24912,91</a:t>
            </a:r>
          </a:p>
          <a:p>
            <a:pPr algn="r" eaLnBrk="0" fontAlgn="base" hangingPunct="0">
              <a:lnSpc>
                <a:spcPts val="1225"/>
              </a:lnSpc>
              <a:spcBef>
                <a:spcPts val="38"/>
              </a:spcBef>
              <a:spcAft>
                <a:spcPct val="0"/>
              </a:spcAft>
            </a:pPr>
            <a:r>
              <a:rPr lang="ru-RU" sz="900">
                <a:latin typeface="Sylfaen"/>
              </a:rPr>
              <a:t>147836,46</a:t>
            </a:r>
          </a:p>
          <a:p>
            <a:pPr algn="r" eaLnBrk="0" fontAlgn="base" hangingPunct="0">
              <a:lnSpc>
                <a:spcPts val="1225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900">
                <a:latin typeface="Sylfaen"/>
              </a:rPr>
              <a:t>26610,56262</a:t>
            </a:r>
          </a:p>
          <a:p>
            <a:pPr algn="r" eaLnBrk="0" fontAlgn="base" hangingPunct="0">
              <a:lnSpc>
                <a:spcPts val="1225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900" b="1">
                <a:latin typeface="Sylfaen"/>
              </a:rPr>
              <a:t>174447,02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471488" y="1293813"/>
            <a:ext cx="9555162" cy="2332037"/>
            <a:chOff x="297" y="815"/>
            <a:chExt cx="6019" cy="1469"/>
          </a:xfrm>
        </p:grpSpPr>
        <p:sp>
          <p:nvSpPr>
            <p:cNvPr id="3" name="Rectangle 260"/>
            <p:cNvSpPr>
              <a:spLocks noChangeArrowheads="1"/>
            </p:cNvSpPr>
            <p:nvPr/>
          </p:nvSpPr>
          <p:spPr bwMode="auto">
            <a:xfrm>
              <a:off x="297" y="815"/>
              <a:ext cx="198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4" name="Rectangle 259"/>
            <p:cNvSpPr>
              <a:spLocks noChangeArrowheads="1"/>
            </p:cNvSpPr>
            <p:nvPr/>
          </p:nvSpPr>
          <p:spPr bwMode="auto">
            <a:xfrm>
              <a:off x="495" y="815"/>
              <a:ext cx="490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Раздел. 2</a:t>
              </a:r>
            </a:p>
          </p:txBody>
        </p:sp>
        <p:sp>
          <p:nvSpPr>
            <p:cNvPr id="5" name="Rectangle 258"/>
            <p:cNvSpPr>
              <a:spLocks noChangeArrowheads="1"/>
            </p:cNvSpPr>
            <p:nvPr/>
          </p:nvSpPr>
          <p:spPr bwMode="auto">
            <a:xfrm>
              <a:off x="985" y="815"/>
              <a:ext cx="1662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69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Материальные ресурсы, (не учтенные в ценнике):</a:t>
              </a:r>
            </a:p>
          </p:txBody>
        </p:sp>
        <p:sp>
          <p:nvSpPr>
            <p:cNvPr id="6" name="Rectangle 257"/>
            <p:cNvSpPr>
              <a:spLocks noChangeArrowheads="1"/>
            </p:cNvSpPr>
            <p:nvPr/>
          </p:nvSpPr>
          <p:spPr bwMode="auto">
            <a:xfrm>
              <a:off x="2647" y="815"/>
              <a:ext cx="239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7" name="Rectangle 256"/>
            <p:cNvSpPr>
              <a:spLocks noChangeArrowheads="1"/>
            </p:cNvSpPr>
            <p:nvPr/>
          </p:nvSpPr>
          <p:spPr bwMode="auto">
            <a:xfrm>
              <a:off x="2886" y="815"/>
              <a:ext cx="294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8" name="Rectangle 255"/>
            <p:cNvSpPr>
              <a:spLocks noChangeArrowheads="1"/>
            </p:cNvSpPr>
            <p:nvPr/>
          </p:nvSpPr>
          <p:spPr bwMode="auto">
            <a:xfrm>
              <a:off x="3180" y="815"/>
              <a:ext cx="267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9" name="Rectangle 254"/>
            <p:cNvSpPr>
              <a:spLocks noChangeArrowheads="1"/>
            </p:cNvSpPr>
            <p:nvPr/>
          </p:nvSpPr>
          <p:spPr bwMode="auto">
            <a:xfrm>
              <a:off x="3447" y="815"/>
              <a:ext cx="260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0" name="Rectangle 253"/>
            <p:cNvSpPr>
              <a:spLocks noChangeArrowheads="1"/>
            </p:cNvSpPr>
            <p:nvPr/>
          </p:nvSpPr>
          <p:spPr bwMode="auto">
            <a:xfrm>
              <a:off x="3707" y="815"/>
              <a:ext cx="198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1" name="Rectangle 252"/>
            <p:cNvSpPr>
              <a:spLocks noChangeArrowheads="1"/>
            </p:cNvSpPr>
            <p:nvPr/>
          </p:nvSpPr>
          <p:spPr bwMode="auto">
            <a:xfrm>
              <a:off x="3905" y="815"/>
              <a:ext cx="401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" name="Rectangle 251"/>
            <p:cNvSpPr>
              <a:spLocks noChangeArrowheads="1"/>
            </p:cNvSpPr>
            <p:nvPr/>
          </p:nvSpPr>
          <p:spPr bwMode="auto">
            <a:xfrm>
              <a:off x="4306" y="815"/>
              <a:ext cx="383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" name="Rectangle 250"/>
            <p:cNvSpPr>
              <a:spLocks noChangeArrowheads="1"/>
            </p:cNvSpPr>
            <p:nvPr/>
          </p:nvSpPr>
          <p:spPr bwMode="auto">
            <a:xfrm>
              <a:off x="4689" y="815"/>
              <a:ext cx="282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" name="Rectangle 249"/>
            <p:cNvSpPr>
              <a:spLocks noChangeArrowheads="1"/>
            </p:cNvSpPr>
            <p:nvPr/>
          </p:nvSpPr>
          <p:spPr bwMode="auto">
            <a:xfrm>
              <a:off x="4971" y="815"/>
              <a:ext cx="285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5" name="Rectangle 248"/>
            <p:cNvSpPr>
              <a:spLocks noChangeArrowheads="1"/>
            </p:cNvSpPr>
            <p:nvPr/>
          </p:nvSpPr>
          <p:spPr bwMode="auto">
            <a:xfrm>
              <a:off x="5256" y="815"/>
              <a:ext cx="219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6" name="Rectangle 247"/>
            <p:cNvSpPr>
              <a:spLocks noChangeArrowheads="1"/>
            </p:cNvSpPr>
            <p:nvPr/>
          </p:nvSpPr>
          <p:spPr bwMode="auto">
            <a:xfrm>
              <a:off x="5475" y="815"/>
              <a:ext cx="265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7" name="Rectangle 246"/>
            <p:cNvSpPr>
              <a:spLocks noChangeArrowheads="1"/>
            </p:cNvSpPr>
            <p:nvPr/>
          </p:nvSpPr>
          <p:spPr bwMode="auto">
            <a:xfrm>
              <a:off x="5740" y="815"/>
              <a:ext cx="273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8" name="Rectangle 245"/>
            <p:cNvSpPr>
              <a:spLocks noChangeArrowheads="1"/>
            </p:cNvSpPr>
            <p:nvPr/>
          </p:nvSpPr>
          <p:spPr bwMode="auto">
            <a:xfrm>
              <a:off x="6013" y="815"/>
              <a:ext cx="303" cy="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9" name="Rectangle 244"/>
            <p:cNvSpPr>
              <a:spLocks noChangeArrowheads="1"/>
            </p:cNvSpPr>
            <p:nvPr/>
          </p:nvSpPr>
          <p:spPr bwMode="auto">
            <a:xfrm>
              <a:off x="297" y="887"/>
              <a:ext cx="198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8</a:t>
              </a:r>
            </a:p>
          </p:txBody>
        </p:sp>
        <p:sp>
          <p:nvSpPr>
            <p:cNvPr id="20" name="Rectangle 243"/>
            <p:cNvSpPr>
              <a:spLocks noChangeArrowheads="1"/>
            </p:cNvSpPr>
            <p:nvPr/>
          </p:nvSpPr>
          <p:spPr bwMode="auto">
            <a:xfrm>
              <a:off x="495" y="887"/>
              <a:ext cx="490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21" name="Rectangle 242"/>
            <p:cNvSpPr>
              <a:spLocks noChangeArrowheads="1"/>
            </p:cNvSpPr>
            <p:nvPr/>
          </p:nvSpPr>
          <p:spPr bwMode="auto">
            <a:xfrm>
              <a:off x="985" y="887"/>
              <a:ext cx="132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6988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Пульт контроля и урп, ВЭРС-ПК-16</a:t>
              </a:r>
            </a:p>
          </p:txBody>
        </p:sp>
        <p:sp>
          <p:nvSpPr>
            <p:cNvPr id="22" name="Rectangle 241"/>
            <p:cNvSpPr>
              <a:spLocks noChangeArrowheads="1"/>
            </p:cNvSpPr>
            <p:nvPr/>
          </p:nvSpPr>
          <p:spPr bwMode="auto">
            <a:xfrm>
              <a:off x="2310" y="887"/>
              <a:ext cx="337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0161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>
                  <a:latin typeface="Sylfaen"/>
                </a:rPr>
                <a:t>шт.</a:t>
              </a:r>
            </a:p>
          </p:txBody>
        </p:sp>
        <p:sp>
          <p:nvSpPr>
            <p:cNvPr id="23" name="Rectangle 240"/>
            <p:cNvSpPr>
              <a:spLocks noChangeArrowheads="1"/>
            </p:cNvSpPr>
            <p:nvPr/>
          </p:nvSpPr>
          <p:spPr bwMode="auto">
            <a:xfrm>
              <a:off x="2647" y="887"/>
              <a:ext cx="239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</a:t>
              </a:r>
            </a:p>
          </p:txBody>
        </p:sp>
        <p:sp>
          <p:nvSpPr>
            <p:cNvPr id="24" name="Rectangle 239"/>
            <p:cNvSpPr>
              <a:spLocks noChangeArrowheads="1"/>
            </p:cNvSpPr>
            <p:nvPr/>
          </p:nvSpPr>
          <p:spPr bwMode="auto">
            <a:xfrm>
              <a:off x="2886" y="887"/>
              <a:ext cx="294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3000,00</a:t>
              </a:r>
            </a:p>
          </p:txBody>
        </p:sp>
        <p:sp>
          <p:nvSpPr>
            <p:cNvPr id="25" name="Rectangle 238"/>
            <p:cNvSpPr>
              <a:spLocks noChangeArrowheads="1"/>
            </p:cNvSpPr>
            <p:nvPr/>
          </p:nvSpPr>
          <p:spPr bwMode="auto">
            <a:xfrm>
              <a:off x="3180" y="887"/>
              <a:ext cx="267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26" name="Rectangle 237"/>
            <p:cNvSpPr>
              <a:spLocks noChangeArrowheads="1"/>
            </p:cNvSpPr>
            <p:nvPr/>
          </p:nvSpPr>
          <p:spPr bwMode="auto">
            <a:xfrm>
              <a:off x="3447" y="887"/>
              <a:ext cx="260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27" name="Rectangle 236"/>
            <p:cNvSpPr>
              <a:spLocks noChangeArrowheads="1"/>
            </p:cNvSpPr>
            <p:nvPr/>
          </p:nvSpPr>
          <p:spPr bwMode="auto">
            <a:xfrm>
              <a:off x="3707" y="887"/>
              <a:ext cx="198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28" name="Rectangle 235"/>
            <p:cNvSpPr>
              <a:spLocks noChangeArrowheads="1"/>
            </p:cNvSpPr>
            <p:nvPr/>
          </p:nvSpPr>
          <p:spPr bwMode="auto">
            <a:xfrm>
              <a:off x="3905" y="887"/>
              <a:ext cx="401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3000,00</a:t>
              </a:r>
            </a:p>
          </p:txBody>
        </p:sp>
        <p:sp>
          <p:nvSpPr>
            <p:cNvPr id="29" name="Rectangle 234"/>
            <p:cNvSpPr>
              <a:spLocks noChangeArrowheads="1"/>
            </p:cNvSpPr>
            <p:nvPr/>
          </p:nvSpPr>
          <p:spPr bwMode="auto">
            <a:xfrm>
              <a:off x="4306" y="887"/>
              <a:ext cx="38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30" name="Rectangle 233"/>
            <p:cNvSpPr>
              <a:spLocks noChangeArrowheads="1"/>
            </p:cNvSpPr>
            <p:nvPr/>
          </p:nvSpPr>
          <p:spPr bwMode="auto">
            <a:xfrm>
              <a:off x="4689" y="887"/>
              <a:ext cx="282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31" name="Rectangle 232"/>
            <p:cNvSpPr>
              <a:spLocks noChangeArrowheads="1"/>
            </p:cNvSpPr>
            <p:nvPr/>
          </p:nvSpPr>
          <p:spPr bwMode="auto">
            <a:xfrm>
              <a:off x="4971" y="887"/>
              <a:ext cx="28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024" name="Rectangle 231"/>
            <p:cNvSpPr>
              <a:spLocks noChangeArrowheads="1"/>
            </p:cNvSpPr>
            <p:nvPr/>
          </p:nvSpPr>
          <p:spPr bwMode="auto">
            <a:xfrm>
              <a:off x="5256" y="887"/>
              <a:ext cx="219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025" name="Rectangle 230"/>
            <p:cNvSpPr>
              <a:spLocks noChangeArrowheads="1"/>
            </p:cNvSpPr>
            <p:nvPr/>
          </p:nvSpPr>
          <p:spPr bwMode="auto">
            <a:xfrm>
              <a:off x="5475" y="887"/>
              <a:ext cx="26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88" name="Rectangle 229"/>
            <p:cNvSpPr>
              <a:spLocks noChangeArrowheads="1"/>
            </p:cNvSpPr>
            <p:nvPr/>
          </p:nvSpPr>
          <p:spPr bwMode="auto">
            <a:xfrm>
              <a:off x="5740" y="887"/>
              <a:ext cx="27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89" name="Rectangle 228"/>
            <p:cNvSpPr>
              <a:spLocks noChangeArrowheads="1"/>
            </p:cNvSpPr>
            <p:nvPr/>
          </p:nvSpPr>
          <p:spPr bwMode="auto">
            <a:xfrm>
              <a:off x="6013" y="887"/>
              <a:ext cx="30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0" name="Rectangle 227"/>
            <p:cNvSpPr>
              <a:spLocks noChangeArrowheads="1"/>
            </p:cNvSpPr>
            <p:nvPr/>
          </p:nvSpPr>
          <p:spPr bwMode="auto">
            <a:xfrm>
              <a:off x="297" y="988"/>
              <a:ext cx="198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'9</a:t>
              </a:r>
            </a:p>
          </p:txBody>
        </p:sp>
        <p:sp>
          <p:nvSpPr>
            <p:cNvPr id="1291" name="Rectangle 226"/>
            <p:cNvSpPr>
              <a:spLocks noChangeArrowheads="1"/>
            </p:cNvSpPr>
            <p:nvPr/>
          </p:nvSpPr>
          <p:spPr bwMode="auto">
            <a:xfrm>
              <a:off x="495" y="988"/>
              <a:ext cx="490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1292" name="Rectangle 225"/>
            <p:cNvSpPr>
              <a:spLocks noChangeArrowheads="1"/>
            </p:cNvSpPr>
            <p:nvPr/>
          </p:nvSpPr>
          <p:spPr bwMode="auto">
            <a:xfrm>
              <a:off x="985" y="988"/>
              <a:ext cx="132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225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Аккумулятор 17А/Ч</a:t>
              </a:r>
            </a:p>
          </p:txBody>
        </p:sp>
        <p:sp>
          <p:nvSpPr>
            <p:cNvPr id="1293" name="Rectangle 224"/>
            <p:cNvSpPr>
              <a:spLocks noChangeArrowheads="1"/>
            </p:cNvSpPr>
            <p:nvPr/>
          </p:nvSpPr>
          <p:spPr bwMode="auto">
            <a:xfrm>
              <a:off x="2310" y="988"/>
              <a:ext cx="337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0637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>
                  <a:latin typeface="Sylfaen"/>
                </a:rPr>
                <a:t>шт.</a:t>
              </a:r>
            </a:p>
          </p:txBody>
        </p:sp>
        <p:sp>
          <p:nvSpPr>
            <p:cNvPr id="1294" name="Rectangle 223"/>
            <p:cNvSpPr>
              <a:spLocks noChangeArrowheads="1"/>
            </p:cNvSpPr>
            <p:nvPr/>
          </p:nvSpPr>
          <p:spPr bwMode="auto">
            <a:xfrm>
              <a:off x="2647" y="988"/>
              <a:ext cx="239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2</a:t>
              </a:r>
            </a:p>
          </p:txBody>
        </p:sp>
        <p:sp>
          <p:nvSpPr>
            <p:cNvPr id="1295" name="Rectangle 222"/>
            <p:cNvSpPr>
              <a:spLocks noChangeArrowheads="1"/>
            </p:cNvSpPr>
            <p:nvPr/>
          </p:nvSpPr>
          <p:spPr bwMode="auto">
            <a:xfrm>
              <a:off x="2886" y="988"/>
              <a:ext cx="294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450,00</a:t>
              </a:r>
            </a:p>
          </p:txBody>
        </p:sp>
        <p:sp>
          <p:nvSpPr>
            <p:cNvPr id="1296" name="Rectangle 221"/>
            <p:cNvSpPr>
              <a:spLocks noChangeArrowheads="1"/>
            </p:cNvSpPr>
            <p:nvPr/>
          </p:nvSpPr>
          <p:spPr bwMode="auto">
            <a:xfrm>
              <a:off x="3180" y="988"/>
              <a:ext cx="267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7" name="Rectangle 220"/>
            <p:cNvSpPr>
              <a:spLocks noChangeArrowheads="1"/>
            </p:cNvSpPr>
            <p:nvPr/>
          </p:nvSpPr>
          <p:spPr bwMode="auto">
            <a:xfrm>
              <a:off x="3447" y="988"/>
              <a:ext cx="260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8" name="Rectangle 219"/>
            <p:cNvSpPr>
              <a:spLocks noChangeArrowheads="1"/>
            </p:cNvSpPr>
            <p:nvPr/>
          </p:nvSpPr>
          <p:spPr bwMode="auto">
            <a:xfrm>
              <a:off x="3707" y="988"/>
              <a:ext cx="198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299" name="Rectangle 218"/>
            <p:cNvSpPr>
              <a:spLocks noChangeArrowheads="1"/>
            </p:cNvSpPr>
            <p:nvPr/>
          </p:nvSpPr>
          <p:spPr bwMode="auto">
            <a:xfrm>
              <a:off x="3905" y="988"/>
              <a:ext cx="401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900,00</a:t>
              </a:r>
            </a:p>
          </p:txBody>
        </p:sp>
        <p:sp>
          <p:nvSpPr>
            <p:cNvPr id="1300" name="Rectangle 217"/>
            <p:cNvSpPr>
              <a:spLocks noChangeArrowheads="1"/>
            </p:cNvSpPr>
            <p:nvPr/>
          </p:nvSpPr>
          <p:spPr bwMode="auto">
            <a:xfrm>
              <a:off x="4306" y="988"/>
              <a:ext cx="38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01" name="Rectangle 216"/>
            <p:cNvSpPr>
              <a:spLocks noChangeArrowheads="1"/>
            </p:cNvSpPr>
            <p:nvPr/>
          </p:nvSpPr>
          <p:spPr bwMode="auto">
            <a:xfrm>
              <a:off x="4689" y="988"/>
              <a:ext cx="282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02" name="Rectangle 215"/>
            <p:cNvSpPr>
              <a:spLocks noChangeArrowheads="1"/>
            </p:cNvSpPr>
            <p:nvPr/>
          </p:nvSpPr>
          <p:spPr bwMode="auto">
            <a:xfrm>
              <a:off x="4971" y="988"/>
              <a:ext cx="28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03" name="Rectangle 214"/>
            <p:cNvSpPr>
              <a:spLocks noChangeArrowheads="1"/>
            </p:cNvSpPr>
            <p:nvPr/>
          </p:nvSpPr>
          <p:spPr bwMode="auto">
            <a:xfrm>
              <a:off x="5256" y="988"/>
              <a:ext cx="219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04" name="Rectangle 213"/>
            <p:cNvSpPr>
              <a:spLocks noChangeArrowheads="1"/>
            </p:cNvSpPr>
            <p:nvPr/>
          </p:nvSpPr>
          <p:spPr bwMode="auto">
            <a:xfrm>
              <a:off x="5475" y="988"/>
              <a:ext cx="26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05" name="Rectangle 212"/>
            <p:cNvSpPr>
              <a:spLocks noChangeArrowheads="1"/>
            </p:cNvSpPr>
            <p:nvPr/>
          </p:nvSpPr>
          <p:spPr bwMode="auto">
            <a:xfrm>
              <a:off x="5740" y="988"/>
              <a:ext cx="27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06" name="Rectangle 211"/>
            <p:cNvSpPr>
              <a:spLocks noChangeArrowheads="1"/>
            </p:cNvSpPr>
            <p:nvPr/>
          </p:nvSpPr>
          <p:spPr bwMode="auto">
            <a:xfrm>
              <a:off x="6013" y="988"/>
              <a:ext cx="30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07" name="Rectangle 210"/>
            <p:cNvSpPr>
              <a:spLocks noChangeArrowheads="1"/>
            </p:cNvSpPr>
            <p:nvPr/>
          </p:nvSpPr>
          <p:spPr bwMode="auto">
            <a:xfrm>
              <a:off x="297" y="1089"/>
              <a:ext cx="198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10</a:t>
              </a:r>
            </a:p>
          </p:txBody>
        </p:sp>
        <p:sp>
          <p:nvSpPr>
            <p:cNvPr id="1308" name="Rectangle 209"/>
            <p:cNvSpPr>
              <a:spLocks noChangeArrowheads="1"/>
            </p:cNvSpPr>
            <p:nvPr/>
          </p:nvSpPr>
          <p:spPr bwMode="auto">
            <a:xfrm>
              <a:off x="495" y="1089"/>
              <a:ext cx="490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1309" name="Rectangle 208"/>
            <p:cNvSpPr>
              <a:spLocks noChangeArrowheads="1"/>
            </p:cNvSpPr>
            <p:nvPr/>
          </p:nvSpPr>
          <p:spPr bwMode="auto">
            <a:xfrm>
              <a:off x="985" y="1089"/>
              <a:ext cx="1325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6988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Извещатель пож. дымовой ДИП-ИС</a:t>
              </a:r>
            </a:p>
          </p:txBody>
        </p:sp>
        <p:sp>
          <p:nvSpPr>
            <p:cNvPr id="1310" name="Rectangle 207"/>
            <p:cNvSpPr>
              <a:spLocks noChangeArrowheads="1"/>
            </p:cNvSpPr>
            <p:nvPr/>
          </p:nvSpPr>
          <p:spPr bwMode="auto">
            <a:xfrm>
              <a:off x="2310" y="1089"/>
              <a:ext cx="337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0161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>
                  <a:latin typeface="Sylfaen"/>
                </a:rPr>
                <a:t>шт.</a:t>
              </a:r>
            </a:p>
          </p:txBody>
        </p:sp>
        <p:sp>
          <p:nvSpPr>
            <p:cNvPr id="1311" name="Rectangle 206"/>
            <p:cNvSpPr>
              <a:spLocks noChangeArrowheads="1"/>
            </p:cNvSpPr>
            <p:nvPr/>
          </p:nvSpPr>
          <p:spPr bwMode="auto">
            <a:xfrm>
              <a:off x="2647" y="1089"/>
              <a:ext cx="239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72</a:t>
              </a:r>
            </a:p>
          </p:txBody>
        </p:sp>
        <p:sp>
          <p:nvSpPr>
            <p:cNvPr id="1312" name="Rectangle 205"/>
            <p:cNvSpPr>
              <a:spLocks noChangeArrowheads="1"/>
            </p:cNvSpPr>
            <p:nvPr/>
          </p:nvSpPr>
          <p:spPr bwMode="auto">
            <a:xfrm>
              <a:off x="2886" y="1089"/>
              <a:ext cx="294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200,00</a:t>
              </a:r>
            </a:p>
          </p:txBody>
        </p:sp>
        <p:sp>
          <p:nvSpPr>
            <p:cNvPr id="1313" name="Rectangle 204"/>
            <p:cNvSpPr>
              <a:spLocks noChangeArrowheads="1"/>
            </p:cNvSpPr>
            <p:nvPr/>
          </p:nvSpPr>
          <p:spPr bwMode="auto">
            <a:xfrm>
              <a:off x="3180" y="1089"/>
              <a:ext cx="267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14" name="Rectangle 203"/>
            <p:cNvSpPr>
              <a:spLocks noChangeArrowheads="1"/>
            </p:cNvSpPr>
            <p:nvPr/>
          </p:nvSpPr>
          <p:spPr bwMode="auto">
            <a:xfrm>
              <a:off x="3447" y="1089"/>
              <a:ext cx="260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15" name="Rectangle 202"/>
            <p:cNvSpPr>
              <a:spLocks noChangeArrowheads="1"/>
            </p:cNvSpPr>
            <p:nvPr/>
          </p:nvSpPr>
          <p:spPr bwMode="auto">
            <a:xfrm>
              <a:off x="3707" y="1089"/>
              <a:ext cx="198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16" name="Rectangle 201"/>
            <p:cNvSpPr>
              <a:spLocks noChangeArrowheads="1"/>
            </p:cNvSpPr>
            <p:nvPr/>
          </p:nvSpPr>
          <p:spPr bwMode="auto">
            <a:xfrm>
              <a:off x="3905" y="1089"/>
              <a:ext cx="401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14400,00</a:t>
              </a:r>
            </a:p>
          </p:txBody>
        </p:sp>
        <p:sp>
          <p:nvSpPr>
            <p:cNvPr id="1317" name="Rectangle 200"/>
            <p:cNvSpPr>
              <a:spLocks noChangeArrowheads="1"/>
            </p:cNvSpPr>
            <p:nvPr/>
          </p:nvSpPr>
          <p:spPr bwMode="auto">
            <a:xfrm>
              <a:off x="4306" y="1089"/>
              <a:ext cx="383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18" name="Rectangle 199"/>
            <p:cNvSpPr>
              <a:spLocks noChangeArrowheads="1"/>
            </p:cNvSpPr>
            <p:nvPr/>
          </p:nvSpPr>
          <p:spPr bwMode="auto">
            <a:xfrm>
              <a:off x="4689" y="1089"/>
              <a:ext cx="282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19" name="Rectangle 198"/>
            <p:cNvSpPr>
              <a:spLocks noChangeArrowheads="1"/>
            </p:cNvSpPr>
            <p:nvPr/>
          </p:nvSpPr>
          <p:spPr bwMode="auto">
            <a:xfrm>
              <a:off x="4971" y="1089"/>
              <a:ext cx="285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20" name="Rectangle 197"/>
            <p:cNvSpPr>
              <a:spLocks noChangeArrowheads="1"/>
            </p:cNvSpPr>
            <p:nvPr/>
          </p:nvSpPr>
          <p:spPr bwMode="auto">
            <a:xfrm>
              <a:off x="5256" y="1089"/>
              <a:ext cx="219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21" name="Rectangle 196"/>
            <p:cNvSpPr>
              <a:spLocks noChangeArrowheads="1"/>
            </p:cNvSpPr>
            <p:nvPr/>
          </p:nvSpPr>
          <p:spPr bwMode="auto">
            <a:xfrm>
              <a:off x="5475" y="1089"/>
              <a:ext cx="265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22" name="Rectangle 195"/>
            <p:cNvSpPr>
              <a:spLocks noChangeArrowheads="1"/>
            </p:cNvSpPr>
            <p:nvPr/>
          </p:nvSpPr>
          <p:spPr bwMode="auto">
            <a:xfrm>
              <a:off x="5740" y="1089"/>
              <a:ext cx="273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23" name="Rectangle 194"/>
            <p:cNvSpPr>
              <a:spLocks noChangeArrowheads="1"/>
            </p:cNvSpPr>
            <p:nvPr/>
          </p:nvSpPr>
          <p:spPr bwMode="auto">
            <a:xfrm>
              <a:off x="6013" y="1089"/>
              <a:ext cx="303" cy="1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24" name="Rectangle 193"/>
            <p:cNvSpPr>
              <a:spLocks noChangeArrowheads="1"/>
            </p:cNvSpPr>
            <p:nvPr/>
          </p:nvSpPr>
          <p:spPr bwMode="auto">
            <a:xfrm>
              <a:off x="297" y="1189"/>
              <a:ext cx="19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11</a:t>
              </a:r>
            </a:p>
          </p:txBody>
        </p:sp>
        <p:sp>
          <p:nvSpPr>
            <p:cNvPr id="1325" name="Rectangle 192"/>
            <p:cNvSpPr>
              <a:spLocks noChangeArrowheads="1"/>
            </p:cNvSpPr>
            <p:nvPr/>
          </p:nvSpPr>
          <p:spPr bwMode="auto">
            <a:xfrm>
              <a:off x="495" y="1189"/>
              <a:ext cx="490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1326" name="Rectangle 191"/>
            <p:cNvSpPr>
              <a:spLocks noChangeArrowheads="1"/>
            </p:cNvSpPr>
            <p:nvPr/>
          </p:nvSpPr>
          <p:spPr bwMode="auto">
            <a:xfrm>
              <a:off x="985" y="1189"/>
              <a:ext cx="132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6988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Иэвещатель пож. ручной ИПР-И</a:t>
              </a:r>
            </a:p>
          </p:txBody>
        </p:sp>
        <p:sp>
          <p:nvSpPr>
            <p:cNvPr id="1327" name="Rectangle 190"/>
            <p:cNvSpPr>
              <a:spLocks noChangeArrowheads="1"/>
            </p:cNvSpPr>
            <p:nvPr/>
          </p:nvSpPr>
          <p:spPr bwMode="auto">
            <a:xfrm>
              <a:off x="2310" y="1189"/>
              <a:ext cx="33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0161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 i="1">
                  <a:latin typeface="Sylfaen"/>
                </a:rPr>
                <a:t>шт.</a:t>
              </a:r>
            </a:p>
          </p:txBody>
        </p:sp>
        <p:sp>
          <p:nvSpPr>
            <p:cNvPr id="1328" name="Rectangle 189"/>
            <p:cNvSpPr>
              <a:spLocks noChangeArrowheads="1"/>
            </p:cNvSpPr>
            <p:nvPr/>
          </p:nvSpPr>
          <p:spPr bwMode="auto">
            <a:xfrm>
              <a:off x="2647" y="1189"/>
              <a:ext cx="239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8</a:t>
              </a:r>
            </a:p>
          </p:txBody>
        </p:sp>
        <p:sp>
          <p:nvSpPr>
            <p:cNvPr id="1329" name="Rectangle 188"/>
            <p:cNvSpPr>
              <a:spLocks noChangeArrowheads="1"/>
            </p:cNvSpPr>
            <p:nvPr/>
          </p:nvSpPr>
          <p:spPr bwMode="auto">
            <a:xfrm>
              <a:off x="2886" y="1189"/>
              <a:ext cx="294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180,00</a:t>
              </a:r>
            </a:p>
          </p:txBody>
        </p:sp>
        <p:sp>
          <p:nvSpPr>
            <p:cNvPr id="1330" name="Rectangle 187"/>
            <p:cNvSpPr>
              <a:spLocks noChangeArrowheads="1"/>
            </p:cNvSpPr>
            <p:nvPr/>
          </p:nvSpPr>
          <p:spPr bwMode="auto">
            <a:xfrm>
              <a:off x="3180" y="1189"/>
              <a:ext cx="26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31" name="Rectangle 186"/>
            <p:cNvSpPr>
              <a:spLocks noChangeArrowheads="1"/>
            </p:cNvSpPr>
            <p:nvPr/>
          </p:nvSpPr>
          <p:spPr bwMode="auto">
            <a:xfrm>
              <a:off x="3447" y="1189"/>
              <a:ext cx="260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32" name="Rectangle 185"/>
            <p:cNvSpPr>
              <a:spLocks noChangeArrowheads="1"/>
            </p:cNvSpPr>
            <p:nvPr/>
          </p:nvSpPr>
          <p:spPr bwMode="auto">
            <a:xfrm>
              <a:off x="3707" y="1189"/>
              <a:ext cx="19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33" name="Rectangle 184"/>
            <p:cNvSpPr>
              <a:spLocks noChangeArrowheads="1"/>
            </p:cNvSpPr>
            <p:nvPr/>
          </p:nvSpPr>
          <p:spPr bwMode="auto">
            <a:xfrm>
              <a:off x="3905" y="1189"/>
              <a:ext cx="401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1440,00</a:t>
              </a:r>
            </a:p>
          </p:txBody>
        </p:sp>
        <p:sp>
          <p:nvSpPr>
            <p:cNvPr id="1334" name="Rectangle 183"/>
            <p:cNvSpPr>
              <a:spLocks noChangeArrowheads="1"/>
            </p:cNvSpPr>
            <p:nvPr/>
          </p:nvSpPr>
          <p:spPr bwMode="auto">
            <a:xfrm>
              <a:off x="4306" y="1189"/>
              <a:ext cx="38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35" name="Rectangle 182"/>
            <p:cNvSpPr>
              <a:spLocks noChangeArrowheads="1"/>
            </p:cNvSpPr>
            <p:nvPr/>
          </p:nvSpPr>
          <p:spPr bwMode="auto">
            <a:xfrm>
              <a:off x="4689" y="1189"/>
              <a:ext cx="28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36" name="Rectangle 181"/>
            <p:cNvSpPr>
              <a:spLocks noChangeArrowheads="1"/>
            </p:cNvSpPr>
            <p:nvPr/>
          </p:nvSpPr>
          <p:spPr bwMode="auto">
            <a:xfrm>
              <a:off x="4971" y="1189"/>
              <a:ext cx="28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37" name="Rectangle 180"/>
            <p:cNvSpPr>
              <a:spLocks noChangeArrowheads="1"/>
            </p:cNvSpPr>
            <p:nvPr/>
          </p:nvSpPr>
          <p:spPr bwMode="auto">
            <a:xfrm>
              <a:off x="5256" y="1189"/>
              <a:ext cx="219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38" name="Rectangle 179"/>
            <p:cNvSpPr>
              <a:spLocks noChangeArrowheads="1"/>
            </p:cNvSpPr>
            <p:nvPr/>
          </p:nvSpPr>
          <p:spPr bwMode="auto">
            <a:xfrm>
              <a:off x="5475" y="1189"/>
              <a:ext cx="26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39" name="Rectangle 178"/>
            <p:cNvSpPr>
              <a:spLocks noChangeArrowheads="1"/>
            </p:cNvSpPr>
            <p:nvPr/>
          </p:nvSpPr>
          <p:spPr bwMode="auto">
            <a:xfrm>
              <a:off x="5740" y="1189"/>
              <a:ext cx="27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40" name="Rectangle 177"/>
            <p:cNvSpPr>
              <a:spLocks noChangeArrowheads="1"/>
            </p:cNvSpPr>
            <p:nvPr/>
          </p:nvSpPr>
          <p:spPr bwMode="auto">
            <a:xfrm>
              <a:off x="6013" y="1189"/>
              <a:ext cx="30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41" name="Rectangle 176"/>
            <p:cNvSpPr>
              <a:spLocks noChangeArrowheads="1"/>
            </p:cNvSpPr>
            <p:nvPr/>
          </p:nvSpPr>
          <p:spPr bwMode="auto">
            <a:xfrm>
              <a:off x="297" y="1287"/>
              <a:ext cx="198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12</a:t>
              </a:r>
            </a:p>
          </p:txBody>
        </p:sp>
        <p:sp>
          <p:nvSpPr>
            <p:cNvPr id="1342" name="Rectangle 175"/>
            <p:cNvSpPr>
              <a:spLocks noChangeArrowheads="1"/>
            </p:cNvSpPr>
            <p:nvPr/>
          </p:nvSpPr>
          <p:spPr bwMode="auto">
            <a:xfrm>
              <a:off x="495" y="1287"/>
              <a:ext cx="490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1343" name="Rectangle 174"/>
            <p:cNvSpPr>
              <a:spLocks noChangeArrowheads="1"/>
            </p:cNvSpPr>
            <p:nvPr/>
          </p:nvSpPr>
          <p:spPr bwMode="auto">
            <a:xfrm>
              <a:off x="985" y="1287"/>
              <a:ext cx="132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9050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Табло "ВЫХОД" Молния-12</a:t>
              </a:r>
            </a:p>
          </p:txBody>
        </p:sp>
        <p:sp>
          <p:nvSpPr>
            <p:cNvPr id="1344" name="Rectangle 173"/>
            <p:cNvSpPr>
              <a:spLocks noChangeArrowheads="1"/>
            </p:cNvSpPr>
            <p:nvPr/>
          </p:nvSpPr>
          <p:spPr bwMode="auto">
            <a:xfrm>
              <a:off x="2310" y="1287"/>
              <a:ext cx="337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01613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>
                  <a:latin typeface="Sylfaen"/>
                </a:rPr>
                <a:t>шт.</a:t>
              </a:r>
            </a:p>
          </p:txBody>
        </p:sp>
        <p:sp>
          <p:nvSpPr>
            <p:cNvPr id="1345" name="Rectangle 172"/>
            <p:cNvSpPr>
              <a:spLocks noChangeArrowheads="1"/>
            </p:cNvSpPr>
            <p:nvPr/>
          </p:nvSpPr>
          <p:spPr bwMode="auto">
            <a:xfrm>
              <a:off x="2647" y="1287"/>
              <a:ext cx="239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13</a:t>
              </a:r>
            </a:p>
          </p:txBody>
        </p:sp>
        <p:sp>
          <p:nvSpPr>
            <p:cNvPr id="1346" name="Rectangle 171"/>
            <p:cNvSpPr>
              <a:spLocks noChangeArrowheads="1"/>
            </p:cNvSpPr>
            <p:nvPr/>
          </p:nvSpPr>
          <p:spPr bwMode="auto">
            <a:xfrm>
              <a:off x="2886" y="1287"/>
              <a:ext cx="294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110,00</a:t>
              </a:r>
            </a:p>
          </p:txBody>
        </p:sp>
        <p:sp>
          <p:nvSpPr>
            <p:cNvPr id="1347" name="Rectangle 170"/>
            <p:cNvSpPr>
              <a:spLocks noChangeArrowheads="1"/>
            </p:cNvSpPr>
            <p:nvPr/>
          </p:nvSpPr>
          <p:spPr bwMode="auto">
            <a:xfrm>
              <a:off x="3180" y="1287"/>
              <a:ext cx="267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48" name="Rectangle 169"/>
            <p:cNvSpPr>
              <a:spLocks noChangeArrowheads="1"/>
            </p:cNvSpPr>
            <p:nvPr/>
          </p:nvSpPr>
          <p:spPr bwMode="auto">
            <a:xfrm>
              <a:off x="3447" y="1287"/>
              <a:ext cx="260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49" name="Rectangle 168"/>
            <p:cNvSpPr>
              <a:spLocks noChangeArrowheads="1"/>
            </p:cNvSpPr>
            <p:nvPr/>
          </p:nvSpPr>
          <p:spPr bwMode="auto">
            <a:xfrm>
              <a:off x="3707" y="1287"/>
              <a:ext cx="198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50" name="Rectangle 167"/>
            <p:cNvSpPr>
              <a:spLocks noChangeArrowheads="1"/>
            </p:cNvSpPr>
            <p:nvPr/>
          </p:nvSpPr>
          <p:spPr bwMode="auto">
            <a:xfrm>
              <a:off x="3905" y="1287"/>
              <a:ext cx="401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1430,00</a:t>
              </a:r>
            </a:p>
          </p:txBody>
        </p:sp>
        <p:sp>
          <p:nvSpPr>
            <p:cNvPr id="1351" name="Rectangle 166"/>
            <p:cNvSpPr>
              <a:spLocks noChangeArrowheads="1"/>
            </p:cNvSpPr>
            <p:nvPr/>
          </p:nvSpPr>
          <p:spPr bwMode="auto">
            <a:xfrm>
              <a:off x="4306" y="1287"/>
              <a:ext cx="38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52" name="Rectangle 165"/>
            <p:cNvSpPr>
              <a:spLocks noChangeArrowheads="1"/>
            </p:cNvSpPr>
            <p:nvPr/>
          </p:nvSpPr>
          <p:spPr bwMode="auto">
            <a:xfrm>
              <a:off x="4689" y="1287"/>
              <a:ext cx="282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53" name="Rectangle 164"/>
            <p:cNvSpPr>
              <a:spLocks noChangeArrowheads="1"/>
            </p:cNvSpPr>
            <p:nvPr/>
          </p:nvSpPr>
          <p:spPr bwMode="auto">
            <a:xfrm>
              <a:off x="4971" y="1287"/>
              <a:ext cx="28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54" name="Rectangle 163"/>
            <p:cNvSpPr>
              <a:spLocks noChangeArrowheads="1"/>
            </p:cNvSpPr>
            <p:nvPr/>
          </p:nvSpPr>
          <p:spPr bwMode="auto">
            <a:xfrm>
              <a:off x="5256" y="1287"/>
              <a:ext cx="219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55" name="Rectangle 162"/>
            <p:cNvSpPr>
              <a:spLocks noChangeArrowheads="1"/>
            </p:cNvSpPr>
            <p:nvPr/>
          </p:nvSpPr>
          <p:spPr bwMode="auto">
            <a:xfrm>
              <a:off x="5475" y="1287"/>
              <a:ext cx="26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56" name="Rectangle 161"/>
            <p:cNvSpPr>
              <a:spLocks noChangeArrowheads="1"/>
            </p:cNvSpPr>
            <p:nvPr/>
          </p:nvSpPr>
          <p:spPr bwMode="auto">
            <a:xfrm>
              <a:off x="5740" y="1287"/>
              <a:ext cx="27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57" name="Rectangle 160"/>
            <p:cNvSpPr>
              <a:spLocks noChangeArrowheads="1"/>
            </p:cNvSpPr>
            <p:nvPr/>
          </p:nvSpPr>
          <p:spPr bwMode="auto">
            <a:xfrm>
              <a:off x="6013" y="1287"/>
              <a:ext cx="30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58" name="Rectangle 159"/>
            <p:cNvSpPr>
              <a:spLocks noChangeArrowheads="1"/>
            </p:cNvSpPr>
            <p:nvPr/>
          </p:nvSpPr>
          <p:spPr bwMode="auto">
            <a:xfrm>
              <a:off x="297" y="1388"/>
              <a:ext cx="198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13</a:t>
              </a:r>
            </a:p>
          </p:txBody>
        </p:sp>
        <p:sp>
          <p:nvSpPr>
            <p:cNvPr id="1359" name="Rectangle 158"/>
            <p:cNvSpPr>
              <a:spLocks noChangeArrowheads="1"/>
            </p:cNvSpPr>
            <p:nvPr/>
          </p:nvSpPr>
          <p:spPr bwMode="auto">
            <a:xfrm>
              <a:off x="495" y="1388"/>
              <a:ext cx="490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1360" name="Rectangle 157"/>
            <p:cNvSpPr>
              <a:spLocks noChangeArrowheads="1"/>
            </p:cNvSpPr>
            <p:nvPr/>
          </p:nvSpPr>
          <p:spPr bwMode="auto">
            <a:xfrm>
              <a:off x="985" y="1388"/>
              <a:ext cx="132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6988" eaLnBrk="0" fontAlgn="base" hangingPunct="0">
                <a:spcBef>
                  <a:spcPts val="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Кабель КСГ\В 2*0,5</a:t>
              </a:r>
            </a:p>
          </p:txBody>
        </p:sp>
        <p:sp>
          <p:nvSpPr>
            <p:cNvPr id="1361" name="Rectangle 156"/>
            <p:cNvSpPr>
              <a:spLocks noChangeArrowheads="1"/>
            </p:cNvSpPr>
            <p:nvPr/>
          </p:nvSpPr>
          <p:spPr bwMode="auto">
            <a:xfrm>
              <a:off x="2310" y="1388"/>
              <a:ext cx="337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428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>
                  <a:latin typeface="Sylfaen"/>
                </a:rPr>
                <a:t>м</a:t>
              </a:r>
            </a:p>
          </p:txBody>
        </p:sp>
        <p:sp>
          <p:nvSpPr>
            <p:cNvPr id="1362" name="Rectangle 155"/>
            <p:cNvSpPr>
              <a:spLocks noChangeArrowheads="1"/>
            </p:cNvSpPr>
            <p:nvPr/>
          </p:nvSpPr>
          <p:spPr bwMode="auto">
            <a:xfrm>
              <a:off x="2647" y="1388"/>
              <a:ext cx="239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1000</a:t>
              </a:r>
            </a:p>
          </p:txBody>
        </p:sp>
        <p:sp>
          <p:nvSpPr>
            <p:cNvPr id="1363" name="Rectangle 154"/>
            <p:cNvSpPr>
              <a:spLocks noChangeArrowheads="1"/>
            </p:cNvSpPr>
            <p:nvPr/>
          </p:nvSpPr>
          <p:spPr bwMode="auto">
            <a:xfrm>
              <a:off x="2886" y="1388"/>
              <a:ext cx="294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3,20</a:t>
              </a:r>
            </a:p>
          </p:txBody>
        </p:sp>
        <p:sp>
          <p:nvSpPr>
            <p:cNvPr id="1364" name="Rectangle 153"/>
            <p:cNvSpPr>
              <a:spLocks noChangeArrowheads="1"/>
            </p:cNvSpPr>
            <p:nvPr/>
          </p:nvSpPr>
          <p:spPr bwMode="auto">
            <a:xfrm>
              <a:off x="3180" y="1388"/>
              <a:ext cx="267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65" name="Rectangle 152"/>
            <p:cNvSpPr>
              <a:spLocks noChangeArrowheads="1"/>
            </p:cNvSpPr>
            <p:nvPr/>
          </p:nvSpPr>
          <p:spPr bwMode="auto">
            <a:xfrm>
              <a:off x="3447" y="1388"/>
              <a:ext cx="260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66" name="Rectangle 151"/>
            <p:cNvSpPr>
              <a:spLocks noChangeArrowheads="1"/>
            </p:cNvSpPr>
            <p:nvPr/>
          </p:nvSpPr>
          <p:spPr bwMode="auto">
            <a:xfrm>
              <a:off x="3707" y="1388"/>
              <a:ext cx="198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67" name="Rectangle 150"/>
            <p:cNvSpPr>
              <a:spLocks noChangeArrowheads="1"/>
            </p:cNvSpPr>
            <p:nvPr/>
          </p:nvSpPr>
          <p:spPr bwMode="auto">
            <a:xfrm>
              <a:off x="3905" y="1388"/>
              <a:ext cx="401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3200,00</a:t>
              </a:r>
            </a:p>
          </p:txBody>
        </p:sp>
        <p:sp>
          <p:nvSpPr>
            <p:cNvPr id="1368" name="Rectangle 149"/>
            <p:cNvSpPr>
              <a:spLocks noChangeArrowheads="1"/>
            </p:cNvSpPr>
            <p:nvPr/>
          </p:nvSpPr>
          <p:spPr bwMode="auto">
            <a:xfrm>
              <a:off x="4306" y="1388"/>
              <a:ext cx="38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69" name="Rectangle 148"/>
            <p:cNvSpPr>
              <a:spLocks noChangeArrowheads="1"/>
            </p:cNvSpPr>
            <p:nvPr/>
          </p:nvSpPr>
          <p:spPr bwMode="auto">
            <a:xfrm>
              <a:off x="4689" y="1388"/>
              <a:ext cx="282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70" name="Rectangle 147"/>
            <p:cNvSpPr>
              <a:spLocks noChangeArrowheads="1"/>
            </p:cNvSpPr>
            <p:nvPr/>
          </p:nvSpPr>
          <p:spPr bwMode="auto">
            <a:xfrm>
              <a:off x="4971" y="1388"/>
              <a:ext cx="28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71" name="Rectangle 146"/>
            <p:cNvSpPr>
              <a:spLocks noChangeArrowheads="1"/>
            </p:cNvSpPr>
            <p:nvPr/>
          </p:nvSpPr>
          <p:spPr bwMode="auto">
            <a:xfrm>
              <a:off x="5256" y="1388"/>
              <a:ext cx="219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72" name="Rectangle 145"/>
            <p:cNvSpPr>
              <a:spLocks noChangeArrowheads="1"/>
            </p:cNvSpPr>
            <p:nvPr/>
          </p:nvSpPr>
          <p:spPr bwMode="auto">
            <a:xfrm>
              <a:off x="5475" y="1388"/>
              <a:ext cx="26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73" name="Rectangle 144"/>
            <p:cNvSpPr>
              <a:spLocks noChangeArrowheads="1"/>
            </p:cNvSpPr>
            <p:nvPr/>
          </p:nvSpPr>
          <p:spPr bwMode="auto">
            <a:xfrm>
              <a:off x="5740" y="1388"/>
              <a:ext cx="27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74" name="Rectangle 143"/>
            <p:cNvSpPr>
              <a:spLocks noChangeArrowheads="1"/>
            </p:cNvSpPr>
            <p:nvPr/>
          </p:nvSpPr>
          <p:spPr bwMode="auto">
            <a:xfrm>
              <a:off x="6013" y="1388"/>
              <a:ext cx="30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75" name="Rectangle 142"/>
            <p:cNvSpPr>
              <a:spLocks noChangeArrowheads="1"/>
            </p:cNvSpPr>
            <p:nvPr/>
          </p:nvSpPr>
          <p:spPr bwMode="auto">
            <a:xfrm>
              <a:off x="297" y="1489"/>
              <a:ext cx="19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14</a:t>
              </a:r>
            </a:p>
          </p:txBody>
        </p:sp>
        <p:sp>
          <p:nvSpPr>
            <p:cNvPr id="1376" name="Rectangle 141"/>
            <p:cNvSpPr>
              <a:spLocks noChangeArrowheads="1"/>
            </p:cNvSpPr>
            <p:nvPr/>
          </p:nvSpPr>
          <p:spPr bwMode="auto">
            <a:xfrm>
              <a:off x="495" y="1489"/>
              <a:ext cx="490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1377" name="Rectangle 140"/>
            <p:cNvSpPr>
              <a:spLocks noChangeArrowheads="1"/>
            </p:cNvSpPr>
            <p:nvPr/>
          </p:nvSpPr>
          <p:spPr bwMode="auto">
            <a:xfrm>
              <a:off x="985" y="1489"/>
              <a:ext cx="132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698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Провод ШВВП 2x0,75</a:t>
              </a:r>
            </a:p>
          </p:txBody>
        </p:sp>
        <p:sp>
          <p:nvSpPr>
            <p:cNvPr id="1378" name="Rectangle 139"/>
            <p:cNvSpPr>
              <a:spLocks noChangeArrowheads="1"/>
            </p:cNvSpPr>
            <p:nvPr/>
          </p:nvSpPr>
          <p:spPr bwMode="auto">
            <a:xfrm>
              <a:off x="2310" y="1489"/>
              <a:ext cx="33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86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>
                  <a:latin typeface="Sylfaen"/>
                </a:rPr>
                <a:t>м.</a:t>
              </a:r>
            </a:p>
          </p:txBody>
        </p:sp>
        <p:sp>
          <p:nvSpPr>
            <p:cNvPr id="1379" name="Rectangle 138"/>
            <p:cNvSpPr>
              <a:spLocks noChangeArrowheads="1"/>
            </p:cNvSpPr>
            <p:nvPr/>
          </p:nvSpPr>
          <p:spPr bwMode="auto">
            <a:xfrm>
              <a:off x="2647" y="1489"/>
              <a:ext cx="239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200</a:t>
              </a:r>
            </a:p>
          </p:txBody>
        </p:sp>
        <p:sp>
          <p:nvSpPr>
            <p:cNvPr id="1380" name="Rectangle 137"/>
            <p:cNvSpPr>
              <a:spLocks noChangeArrowheads="1"/>
            </p:cNvSpPr>
            <p:nvPr/>
          </p:nvSpPr>
          <p:spPr bwMode="auto">
            <a:xfrm>
              <a:off x="2886" y="1489"/>
              <a:ext cx="294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8,70</a:t>
              </a:r>
            </a:p>
          </p:txBody>
        </p:sp>
        <p:sp>
          <p:nvSpPr>
            <p:cNvPr id="1381" name="Rectangle 136"/>
            <p:cNvSpPr>
              <a:spLocks noChangeArrowheads="1"/>
            </p:cNvSpPr>
            <p:nvPr/>
          </p:nvSpPr>
          <p:spPr bwMode="auto">
            <a:xfrm>
              <a:off x="3180" y="1489"/>
              <a:ext cx="26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82" name="Rectangle 135"/>
            <p:cNvSpPr>
              <a:spLocks noChangeArrowheads="1"/>
            </p:cNvSpPr>
            <p:nvPr/>
          </p:nvSpPr>
          <p:spPr bwMode="auto">
            <a:xfrm>
              <a:off x="3447" y="1489"/>
              <a:ext cx="260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83" name="Rectangle 134"/>
            <p:cNvSpPr>
              <a:spLocks noChangeArrowheads="1"/>
            </p:cNvSpPr>
            <p:nvPr/>
          </p:nvSpPr>
          <p:spPr bwMode="auto">
            <a:xfrm>
              <a:off x="3707" y="1489"/>
              <a:ext cx="19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84" name="Rectangle 133"/>
            <p:cNvSpPr>
              <a:spLocks noChangeArrowheads="1"/>
            </p:cNvSpPr>
            <p:nvPr/>
          </p:nvSpPr>
          <p:spPr bwMode="auto">
            <a:xfrm>
              <a:off x="3905" y="1489"/>
              <a:ext cx="401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1740,00</a:t>
              </a:r>
            </a:p>
          </p:txBody>
        </p:sp>
        <p:sp>
          <p:nvSpPr>
            <p:cNvPr id="1385" name="Rectangle 132"/>
            <p:cNvSpPr>
              <a:spLocks noChangeArrowheads="1"/>
            </p:cNvSpPr>
            <p:nvPr/>
          </p:nvSpPr>
          <p:spPr bwMode="auto">
            <a:xfrm>
              <a:off x="4306" y="1489"/>
              <a:ext cx="38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86" name="Rectangle 131"/>
            <p:cNvSpPr>
              <a:spLocks noChangeArrowheads="1"/>
            </p:cNvSpPr>
            <p:nvPr/>
          </p:nvSpPr>
          <p:spPr bwMode="auto">
            <a:xfrm>
              <a:off x="4689" y="1489"/>
              <a:ext cx="28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87" name="Rectangle 130"/>
            <p:cNvSpPr>
              <a:spLocks noChangeArrowheads="1"/>
            </p:cNvSpPr>
            <p:nvPr/>
          </p:nvSpPr>
          <p:spPr bwMode="auto">
            <a:xfrm>
              <a:off x="4971" y="1489"/>
              <a:ext cx="28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88" name="Rectangle 129"/>
            <p:cNvSpPr>
              <a:spLocks noChangeArrowheads="1"/>
            </p:cNvSpPr>
            <p:nvPr/>
          </p:nvSpPr>
          <p:spPr bwMode="auto">
            <a:xfrm>
              <a:off x="5256" y="1489"/>
              <a:ext cx="219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89" name="Rectangle 128"/>
            <p:cNvSpPr>
              <a:spLocks noChangeArrowheads="1"/>
            </p:cNvSpPr>
            <p:nvPr/>
          </p:nvSpPr>
          <p:spPr bwMode="auto">
            <a:xfrm>
              <a:off x="5475" y="1489"/>
              <a:ext cx="26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90" name="Rectangle 127"/>
            <p:cNvSpPr>
              <a:spLocks noChangeArrowheads="1"/>
            </p:cNvSpPr>
            <p:nvPr/>
          </p:nvSpPr>
          <p:spPr bwMode="auto">
            <a:xfrm>
              <a:off x="5740" y="1489"/>
              <a:ext cx="27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91" name="Rectangle 126"/>
            <p:cNvSpPr>
              <a:spLocks noChangeArrowheads="1"/>
            </p:cNvSpPr>
            <p:nvPr/>
          </p:nvSpPr>
          <p:spPr bwMode="auto">
            <a:xfrm>
              <a:off x="6013" y="1489"/>
              <a:ext cx="30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92" name="Rectangle 125"/>
            <p:cNvSpPr>
              <a:spLocks noChangeArrowheads="1"/>
            </p:cNvSpPr>
            <p:nvPr/>
          </p:nvSpPr>
          <p:spPr bwMode="auto">
            <a:xfrm>
              <a:off x="297" y="1587"/>
              <a:ext cx="198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15</a:t>
              </a:r>
            </a:p>
          </p:txBody>
        </p:sp>
        <p:sp>
          <p:nvSpPr>
            <p:cNvPr id="1393" name="Rectangle 124"/>
            <p:cNvSpPr>
              <a:spLocks noChangeArrowheads="1"/>
            </p:cNvSpPr>
            <p:nvPr/>
          </p:nvSpPr>
          <p:spPr bwMode="auto">
            <a:xfrm>
              <a:off x="495" y="1587"/>
              <a:ext cx="490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1394" name="Rectangle 123"/>
            <p:cNvSpPr>
              <a:spLocks noChangeArrowheads="1"/>
            </p:cNvSpPr>
            <p:nvPr/>
          </p:nvSpPr>
          <p:spPr bwMode="auto">
            <a:xfrm>
              <a:off x="985" y="1587"/>
              <a:ext cx="132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225" eaLnBrk="0" fontAlgn="base" hangingPunct="0">
                <a:spcBef>
                  <a:spcPts val="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Кабель ЛВС 3*1</a:t>
              </a:r>
            </a:p>
          </p:txBody>
        </p:sp>
        <p:sp>
          <p:nvSpPr>
            <p:cNvPr id="1395" name="Rectangle 122"/>
            <p:cNvSpPr>
              <a:spLocks noChangeArrowheads="1"/>
            </p:cNvSpPr>
            <p:nvPr/>
          </p:nvSpPr>
          <p:spPr bwMode="auto">
            <a:xfrm>
              <a:off x="2310" y="1587"/>
              <a:ext cx="337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383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>
                  <a:latin typeface="Sylfaen"/>
                </a:rPr>
                <a:t>м.</a:t>
              </a:r>
            </a:p>
          </p:txBody>
        </p:sp>
        <p:sp>
          <p:nvSpPr>
            <p:cNvPr id="1396" name="Rectangle 121"/>
            <p:cNvSpPr>
              <a:spLocks noChangeArrowheads="1"/>
            </p:cNvSpPr>
            <p:nvPr/>
          </p:nvSpPr>
          <p:spPr bwMode="auto">
            <a:xfrm>
              <a:off x="2647" y="1587"/>
              <a:ext cx="239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30</a:t>
              </a:r>
            </a:p>
          </p:txBody>
        </p:sp>
        <p:sp>
          <p:nvSpPr>
            <p:cNvPr id="1397" name="Rectangle 120"/>
            <p:cNvSpPr>
              <a:spLocks noChangeArrowheads="1"/>
            </p:cNvSpPr>
            <p:nvPr/>
          </p:nvSpPr>
          <p:spPr bwMode="auto">
            <a:xfrm>
              <a:off x="2886" y="1587"/>
              <a:ext cx="294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19,80</a:t>
              </a:r>
            </a:p>
          </p:txBody>
        </p:sp>
        <p:sp>
          <p:nvSpPr>
            <p:cNvPr id="1398" name="Rectangle 119"/>
            <p:cNvSpPr>
              <a:spLocks noChangeArrowheads="1"/>
            </p:cNvSpPr>
            <p:nvPr/>
          </p:nvSpPr>
          <p:spPr bwMode="auto">
            <a:xfrm>
              <a:off x="3180" y="1587"/>
              <a:ext cx="267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399" name="Rectangle 118"/>
            <p:cNvSpPr>
              <a:spLocks noChangeArrowheads="1"/>
            </p:cNvSpPr>
            <p:nvPr/>
          </p:nvSpPr>
          <p:spPr bwMode="auto">
            <a:xfrm>
              <a:off x="3447" y="1587"/>
              <a:ext cx="260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00" name="Rectangle 117"/>
            <p:cNvSpPr>
              <a:spLocks noChangeArrowheads="1"/>
            </p:cNvSpPr>
            <p:nvPr/>
          </p:nvSpPr>
          <p:spPr bwMode="auto">
            <a:xfrm>
              <a:off x="3707" y="1587"/>
              <a:ext cx="198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01" name="Rectangle 116"/>
            <p:cNvSpPr>
              <a:spLocks noChangeArrowheads="1"/>
            </p:cNvSpPr>
            <p:nvPr/>
          </p:nvSpPr>
          <p:spPr bwMode="auto">
            <a:xfrm>
              <a:off x="3905" y="1587"/>
              <a:ext cx="401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594,00</a:t>
              </a:r>
            </a:p>
          </p:txBody>
        </p:sp>
        <p:sp>
          <p:nvSpPr>
            <p:cNvPr id="1402" name="Rectangle 115"/>
            <p:cNvSpPr>
              <a:spLocks noChangeArrowheads="1"/>
            </p:cNvSpPr>
            <p:nvPr/>
          </p:nvSpPr>
          <p:spPr bwMode="auto">
            <a:xfrm>
              <a:off x="4306" y="1587"/>
              <a:ext cx="38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03" name="Rectangle 114"/>
            <p:cNvSpPr>
              <a:spLocks noChangeArrowheads="1"/>
            </p:cNvSpPr>
            <p:nvPr/>
          </p:nvSpPr>
          <p:spPr bwMode="auto">
            <a:xfrm>
              <a:off x="4689" y="1587"/>
              <a:ext cx="282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04" name="Rectangle 113"/>
            <p:cNvSpPr>
              <a:spLocks noChangeArrowheads="1"/>
            </p:cNvSpPr>
            <p:nvPr/>
          </p:nvSpPr>
          <p:spPr bwMode="auto">
            <a:xfrm>
              <a:off x="4971" y="1587"/>
              <a:ext cx="28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05" name="Rectangle 112"/>
            <p:cNvSpPr>
              <a:spLocks noChangeArrowheads="1"/>
            </p:cNvSpPr>
            <p:nvPr/>
          </p:nvSpPr>
          <p:spPr bwMode="auto">
            <a:xfrm>
              <a:off x="5256" y="1587"/>
              <a:ext cx="219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06" name="Rectangle 111"/>
            <p:cNvSpPr>
              <a:spLocks noChangeArrowheads="1"/>
            </p:cNvSpPr>
            <p:nvPr/>
          </p:nvSpPr>
          <p:spPr bwMode="auto">
            <a:xfrm>
              <a:off x="5475" y="1587"/>
              <a:ext cx="265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07" name="Rectangle 110"/>
            <p:cNvSpPr>
              <a:spLocks noChangeArrowheads="1"/>
            </p:cNvSpPr>
            <p:nvPr/>
          </p:nvSpPr>
          <p:spPr bwMode="auto">
            <a:xfrm>
              <a:off x="5740" y="1587"/>
              <a:ext cx="27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08" name="Rectangle 109"/>
            <p:cNvSpPr>
              <a:spLocks noChangeArrowheads="1"/>
            </p:cNvSpPr>
            <p:nvPr/>
          </p:nvSpPr>
          <p:spPr bwMode="auto">
            <a:xfrm>
              <a:off x="6013" y="1587"/>
              <a:ext cx="303" cy="1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09" name="Rectangle 108"/>
            <p:cNvSpPr>
              <a:spLocks noChangeArrowheads="1"/>
            </p:cNvSpPr>
            <p:nvPr/>
          </p:nvSpPr>
          <p:spPr bwMode="auto">
            <a:xfrm>
              <a:off x="297" y="1688"/>
              <a:ext cx="19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16</a:t>
              </a:r>
            </a:p>
          </p:txBody>
        </p:sp>
        <p:sp>
          <p:nvSpPr>
            <p:cNvPr id="1410" name="Rectangle 107"/>
            <p:cNvSpPr>
              <a:spLocks noChangeArrowheads="1"/>
            </p:cNvSpPr>
            <p:nvPr/>
          </p:nvSpPr>
          <p:spPr bwMode="auto">
            <a:xfrm>
              <a:off x="495" y="1688"/>
              <a:ext cx="490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1411" name="Rectangle 106"/>
            <p:cNvSpPr>
              <a:spLocks noChangeArrowheads="1"/>
            </p:cNvSpPr>
            <p:nvPr/>
          </p:nvSpPr>
          <p:spPr bwMode="auto">
            <a:xfrm>
              <a:off x="985" y="1688"/>
              <a:ext cx="132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6988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Коробка соед. с подреэет. УК-2П</a:t>
              </a:r>
            </a:p>
          </p:txBody>
        </p:sp>
        <p:sp>
          <p:nvSpPr>
            <p:cNvPr id="1412" name="Rectangle 105"/>
            <p:cNvSpPr>
              <a:spLocks noChangeArrowheads="1"/>
            </p:cNvSpPr>
            <p:nvPr/>
          </p:nvSpPr>
          <p:spPr bwMode="auto">
            <a:xfrm>
              <a:off x="2310" y="1688"/>
              <a:ext cx="33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86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>
                  <a:latin typeface="Sylfaen"/>
                </a:rPr>
                <a:t>м.</a:t>
              </a:r>
            </a:p>
          </p:txBody>
        </p:sp>
        <p:sp>
          <p:nvSpPr>
            <p:cNvPr id="1413" name="Rectangle 104"/>
            <p:cNvSpPr>
              <a:spLocks noChangeArrowheads="1"/>
            </p:cNvSpPr>
            <p:nvPr/>
          </p:nvSpPr>
          <p:spPr bwMode="auto">
            <a:xfrm>
              <a:off x="2647" y="1688"/>
              <a:ext cx="239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50</a:t>
              </a:r>
            </a:p>
          </p:txBody>
        </p:sp>
        <p:sp>
          <p:nvSpPr>
            <p:cNvPr id="1414" name="Rectangle 103"/>
            <p:cNvSpPr>
              <a:spLocks noChangeArrowheads="1"/>
            </p:cNvSpPr>
            <p:nvPr/>
          </p:nvSpPr>
          <p:spPr bwMode="auto">
            <a:xfrm>
              <a:off x="2886" y="1688"/>
              <a:ext cx="294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8,00</a:t>
              </a:r>
            </a:p>
          </p:txBody>
        </p:sp>
        <p:sp>
          <p:nvSpPr>
            <p:cNvPr id="1415" name="Rectangle 102"/>
            <p:cNvSpPr>
              <a:spLocks noChangeArrowheads="1"/>
            </p:cNvSpPr>
            <p:nvPr/>
          </p:nvSpPr>
          <p:spPr bwMode="auto">
            <a:xfrm>
              <a:off x="3180" y="1688"/>
              <a:ext cx="26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16" name="Rectangle 101"/>
            <p:cNvSpPr>
              <a:spLocks noChangeArrowheads="1"/>
            </p:cNvSpPr>
            <p:nvPr/>
          </p:nvSpPr>
          <p:spPr bwMode="auto">
            <a:xfrm>
              <a:off x="3447" y="1688"/>
              <a:ext cx="260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17" name="Rectangle 100"/>
            <p:cNvSpPr>
              <a:spLocks noChangeArrowheads="1"/>
            </p:cNvSpPr>
            <p:nvPr/>
          </p:nvSpPr>
          <p:spPr bwMode="auto">
            <a:xfrm>
              <a:off x="3707" y="1688"/>
              <a:ext cx="19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18" name="Rectangle 99"/>
            <p:cNvSpPr>
              <a:spLocks noChangeArrowheads="1"/>
            </p:cNvSpPr>
            <p:nvPr/>
          </p:nvSpPr>
          <p:spPr bwMode="auto">
            <a:xfrm>
              <a:off x="3905" y="1688"/>
              <a:ext cx="401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400,00</a:t>
              </a:r>
            </a:p>
          </p:txBody>
        </p:sp>
        <p:sp>
          <p:nvSpPr>
            <p:cNvPr id="1419" name="Rectangle 98"/>
            <p:cNvSpPr>
              <a:spLocks noChangeArrowheads="1"/>
            </p:cNvSpPr>
            <p:nvPr/>
          </p:nvSpPr>
          <p:spPr bwMode="auto">
            <a:xfrm>
              <a:off x="4306" y="1688"/>
              <a:ext cx="38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20" name="Rectangle 97"/>
            <p:cNvSpPr>
              <a:spLocks noChangeArrowheads="1"/>
            </p:cNvSpPr>
            <p:nvPr/>
          </p:nvSpPr>
          <p:spPr bwMode="auto">
            <a:xfrm>
              <a:off x="4689" y="1688"/>
              <a:ext cx="28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21" name="Rectangle 96"/>
            <p:cNvSpPr>
              <a:spLocks noChangeArrowheads="1"/>
            </p:cNvSpPr>
            <p:nvPr/>
          </p:nvSpPr>
          <p:spPr bwMode="auto">
            <a:xfrm>
              <a:off x="4971" y="1688"/>
              <a:ext cx="28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22" name="Rectangle 95"/>
            <p:cNvSpPr>
              <a:spLocks noChangeArrowheads="1"/>
            </p:cNvSpPr>
            <p:nvPr/>
          </p:nvSpPr>
          <p:spPr bwMode="auto">
            <a:xfrm>
              <a:off x="5256" y="1688"/>
              <a:ext cx="219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23" name="Rectangle 94"/>
            <p:cNvSpPr>
              <a:spLocks noChangeArrowheads="1"/>
            </p:cNvSpPr>
            <p:nvPr/>
          </p:nvSpPr>
          <p:spPr bwMode="auto">
            <a:xfrm>
              <a:off x="5475" y="1688"/>
              <a:ext cx="26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24" name="Rectangle 93"/>
            <p:cNvSpPr>
              <a:spLocks noChangeArrowheads="1"/>
            </p:cNvSpPr>
            <p:nvPr/>
          </p:nvSpPr>
          <p:spPr bwMode="auto">
            <a:xfrm>
              <a:off x="5740" y="1688"/>
              <a:ext cx="27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25" name="Rectangle 92"/>
            <p:cNvSpPr>
              <a:spLocks noChangeArrowheads="1"/>
            </p:cNvSpPr>
            <p:nvPr/>
          </p:nvSpPr>
          <p:spPr bwMode="auto">
            <a:xfrm>
              <a:off x="6013" y="1688"/>
              <a:ext cx="30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26" name="Rectangle 91"/>
            <p:cNvSpPr>
              <a:spLocks noChangeArrowheads="1"/>
            </p:cNvSpPr>
            <p:nvPr/>
          </p:nvSpPr>
          <p:spPr bwMode="auto">
            <a:xfrm>
              <a:off x="297" y="1786"/>
              <a:ext cx="19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17</a:t>
              </a:r>
            </a:p>
          </p:txBody>
        </p:sp>
        <p:sp>
          <p:nvSpPr>
            <p:cNvPr id="1427" name="Rectangle 90"/>
            <p:cNvSpPr>
              <a:spLocks noChangeArrowheads="1"/>
            </p:cNvSpPr>
            <p:nvPr/>
          </p:nvSpPr>
          <p:spPr bwMode="auto">
            <a:xfrm>
              <a:off x="495" y="1786"/>
              <a:ext cx="490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1428" name="Rectangle 89"/>
            <p:cNvSpPr>
              <a:spLocks noChangeArrowheads="1"/>
            </p:cNvSpPr>
            <p:nvPr/>
          </p:nvSpPr>
          <p:spPr bwMode="auto">
            <a:xfrm>
              <a:off x="985" y="1786"/>
              <a:ext cx="132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225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Проволока стальная 0,8 мм.</a:t>
              </a:r>
            </a:p>
          </p:txBody>
        </p:sp>
        <p:sp>
          <p:nvSpPr>
            <p:cNvPr id="1429" name="Rectangle 88"/>
            <p:cNvSpPr>
              <a:spLocks noChangeArrowheads="1"/>
            </p:cNvSpPr>
            <p:nvPr/>
          </p:nvSpPr>
          <p:spPr bwMode="auto">
            <a:xfrm>
              <a:off x="2310" y="1786"/>
              <a:ext cx="33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1907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>
                  <a:latin typeface="Sylfaen"/>
                </a:rPr>
                <a:t>кг.</a:t>
              </a:r>
            </a:p>
          </p:txBody>
        </p:sp>
        <p:sp>
          <p:nvSpPr>
            <p:cNvPr id="1430" name="Rectangle 87"/>
            <p:cNvSpPr>
              <a:spLocks noChangeArrowheads="1"/>
            </p:cNvSpPr>
            <p:nvPr/>
          </p:nvSpPr>
          <p:spPr bwMode="auto">
            <a:xfrm>
              <a:off x="2647" y="1786"/>
              <a:ext cx="239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3</a:t>
              </a:r>
            </a:p>
          </p:txBody>
        </p:sp>
        <p:sp>
          <p:nvSpPr>
            <p:cNvPr id="1431" name="Rectangle 86"/>
            <p:cNvSpPr>
              <a:spLocks noChangeArrowheads="1"/>
            </p:cNvSpPr>
            <p:nvPr/>
          </p:nvSpPr>
          <p:spPr bwMode="auto">
            <a:xfrm>
              <a:off x="2886" y="1786"/>
              <a:ext cx="294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115,00</a:t>
              </a:r>
            </a:p>
          </p:txBody>
        </p:sp>
        <p:sp>
          <p:nvSpPr>
            <p:cNvPr id="1432" name="Rectangle 85"/>
            <p:cNvSpPr>
              <a:spLocks noChangeArrowheads="1"/>
            </p:cNvSpPr>
            <p:nvPr/>
          </p:nvSpPr>
          <p:spPr bwMode="auto">
            <a:xfrm>
              <a:off x="3180" y="1786"/>
              <a:ext cx="26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33" name="Rectangle 84"/>
            <p:cNvSpPr>
              <a:spLocks noChangeArrowheads="1"/>
            </p:cNvSpPr>
            <p:nvPr/>
          </p:nvSpPr>
          <p:spPr bwMode="auto">
            <a:xfrm>
              <a:off x="3447" y="1786"/>
              <a:ext cx="260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34" name="Rectangle 83"/>
            <p:cNvSpPr>
              <a:spLocks noChangeArrowheads="1"/>
            </p:cNvSpPr>
            <p:nvPr/>
          </p:nvSpPr>
          <p:spPr bwMode="auto">
            <a:xfrm>
              <a:off x="3707" y="1786"/>
              <a:ext cx="19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35" name="Rectangle 82"/>
            <p:cNvSpPr>
              <a:spLocks noChangeArrowheads="1"/>
            </p:cNvSpPr>
            <p:nvPr/>
          </p:nvSpPr>
          <p:spPr bwMode="auto">
            <a:xfrm>
              <a:off x="3905" y="1786"/>
              <a:ext cx="401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345,00</a:t>
              </a:r>
            </a:p>
          </p:txBody>
        </p:sp>
        <p:sp>
          <p:nvSpPr>
            <p:cNvPr id="1436" name="Rectangle 81"/>
            <p:cNvSpPr>
              <a:spLocks noChangeArrowheads="1"/>
            </p:cNvSpPr>
            <p:nvPr/>
          </p:nvSpPr>
          <p:spPr bwMode="auto">
            <a:xfrm>
              <a:off x="4306" y="1786"/>
              <a:ext cx="38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37" name="Rectangle 80"/>
            <p:cNvSpPr>
              <a:spLocks noChangeArrowheads="1"/>
            </p:cNvSpPr>
            <p:nvPr/>
          </p:nvSpPr>
          <p:spPr bwMode="auto">
            <a:xfrm>
              <a:off x="4689" y="1786"/>
              <a:ext cx="28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38" name="Rectangle 79"/>
            <p:cNvSpPr>
              <a:spLocks noChangeArrowheads="1"/>
            </p:cNvSpPr>
            <p:nvPr/>
          </p:nvSpPr>
          <p:spPr bwMode="auto">
            <a:xfrm>
              <a:off x="4971" y="1786"/>
              <a:ext cx="28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39" name="Rectangle 78"/>
            <p:cNvSpPr>
              <a:spLocks noChangeArrowheads="1"/>
            </p:cNvSpPr>
            <p:nvPr/>
          </p:nvSpPr>
          <p:spPr bwMode="auto">
            <a:xfrm>
              <a:off x="5256" y="1786"/>
              <a:ext cx="219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40" name="Rectangle 77"/>
            <p:cNvSpPr>
              <a:spLocks noChangeArrowheads="1"/>
            </p:cNvSpPr>
            <p:nvPr/>
          </p:nvSpPr>
          <p:spPr bwMode="auto">
            <a:xfrm>
              <a:off x="5475" y="1786"/>
              <a:ext cx="26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41" name="Rectangle 76"/>
            <p:cNvSpPr>
              <a:spLocks noChangeArrowheads="1"/>
            </p:cNvSpPr>
            <p:nvPr/>
          </p:nvSpPr>
          <p:spPr bwMode="auto">
            <a:xfrm>
              <a:off x="5740" y="1786"/>
              <a:ext cx="27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42" name="Rectangle 75"/>
            <p:cNvSpPr>
              <a:spLocks noChangeArrowheads="1"/>
            </p:cNvSpPr>
            <p:nvPr/>
          </p:nvSpPr>
          <p:spPr bwMode="auto">
            <a:xfrm>
              <a:off x="6013" y="1786"/>
              <a:ext cx="30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43" name="Rectangle 74"/>
            <p:cNvSpPr>
              <a:spLocks noChangeArrowheads="1"/>
            </p:cNvSpPr>
            <p:nvPr/>
          </p:nvSpPr>
          <p:spPr bwMode="auto">
            <a:xfrm>
              <a:off x="297" y="1884"/>
              <a:ext cx="198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18</a:t>
              </a:r>
            </a:p>
          </p:txBody>
        </p:sp>
        <p:sp>
          <p:nvSpPr>
            <p:cNvPr id="1444" name="Rectangle 73"/>
            <p:cNvSpPr>
              <a:spLocks noChangeArrowheads="1"/>
            </p:cNvSpPr>
            <p:nvPr/>
          </p:nvSpPr>
          <p:spPr bwMode="auto">
            <a:xfrm>
              <a:off x="495" y="1884"/>
              <a:ext cx="490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1445" name="Rectangle 72"/>
            <p:cNvSpPr>
              <a:spLocks noChangeArrowheads="1"/>
            </p:cNvSpPr>
            <p:nvPr/>
          </p:nvSpPr>
          <p:spPr bwMode="auto">
            <a:xfrm>
              <a:off x="985" y="1884"/>
              <a:ext cx="1325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9050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Трубка ПВХбмм.</a:t>
              </a:r>
            </a:p>
          </p:txBody>
        </p:sp>
        <p:sp>
          <p:nvSpPr>
            <p:cNvPr id="1446" name="Rectangle 71"/>
            <p:cNvSpPr>
              <a:spLocks noChangeArrowheads="1"/>
            </p:cNvSpPr>
            <p:nvPr/>
          </p:nvSpPr>
          <p:spPr bwMode="auto">
            <a:xfrm>
              <a:off x="2310" y="1884"/>
              <a:ext cx="337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1907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>
                  <a:latin typeface="Sylfaen"/>
                </a:rPr>
                <a:t>кг.</a:t>
              </a:r>
            </a:p>
          </p:txBody>
        </p:sp>
        <p:sp>
          <p:nvSpPr>
            <p:cNvPr id="1447" name="Rectangle 70"/>
            <p:cNvSpPr>
              <a:spLocks noChangeArrowheads="1"/>
            </p:cNvSpPr>
            <p:nvPr/>
          </p:nvSpPr>
          <p:spPr bwMode="auto">
            <a:xfrm>
              <a:off x="2647" y="1884"/>
              <a:ext cx="239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213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</a:t>
              </a:r>
            </a:p>
          </p:txBody>
        </p:sp>
        <p:sp>
          <p:nvSpPr>
            <p:cNvPr id="1448" name="Rectangle 69"/>
            <p:cNvSpPr>
              <a:spLocks noChangeArrowheads="1"/>
            </p:cNvSpPr>
            <p:nvPr/>
          </p:nvSpPr>
          <p:spPr bwMode="auto">
            <a:xfrm>
              <a:off x="2886" y="1884"/>
              <a:ext cx="294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160,00</a:t>
              </a:r>
            </a:p>
          </p:txBody>
        </p:sp>
        <p:sp>
          <p:nvSpPr>
            <p:cNvPr id="1449" name="Rectangle 68"/>
            <p:cNvSpPr>
              <a:spLocks noChangeArrowheads="1"/>
            </p:cNvSpPr>
            <p:nvPr/>
          </p:nvSpPr>
          <p:spPr bwMode="auto">
            <a:xfrm>
              <a:off x="3180" y="1884"/>
              <a:ext cx="267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0" name="Rectangle 67"/>
            <p:cNvSpPr>
              <a:spLocks noChangeArrowheads="1"/>
            </p:cNvSpPr>
            <p:nvPr/>
          </p:nvSpPr>
          <p:spPr bwMode="auto">
            <a:xfrm>
              <a:off x="3447" y="1884"/>
              <a:ext cx="260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1" name="Rectangle 66"/>
            <p:cNvSpPr>
              <a:spLocks noChangeArrowheads="1"/>
            </p:cNvSpPr>
            <p:nvPr/>
          </p:nvSpPr>
          <p:spPr bwMode="auto">
            <a:xfrm>
              <a:off x="3707" y="1884"/>
              <a:ext cx="198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2" name="Rectangle 65"/>
            <p:cNvSpPr>
              <a:spLocks noChangeArrowheads="1"/>
            </p:cNvSpPr>
            <p:nvPr/>
          </p:nvSpPr>
          <p:spPr bwMode="auto">
            <a:xfrm>
              <a:off x="3905" y="1884"/>
              <a:ext cx="401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160,00</a:t>
              </a:r>
            </a:p>
          </p:txBody>
        </p:sp>
        <p:sp>
          <p:nvSpPr>
            <p:cNvPr id="1453" name="Rectangle 64"/>
            <p:cNvSpPr>
              <a:spLocks noChangeArrowheads="1"/>
            </p:cNvSpPr>
            <p:nvPr/>
          </p:nvSpPr>
          <p:spPr bwMode="auto">
            <a:xfrm>
              <a:off x="4306" y="1884"/>
              <a:ext cx="383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4" name="Rectangle 63"/>
            <p:cNvSpPr>
              <a:spLocks noChangeArrowheads="1"/>
            </p:cNvSpPr>
            <p:nvPr/>
          </p:nvSpPr>
          <p:spPr bwMode="auto">
            <a:xfrm>
              <a:off x="4689" y="1884"/>
              <a:ext cx="282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5" name="Rectangle 62"/>
            <p:cNvSpPr>
              <a:spLocks noChangeArrowheads="1"/>
            </p:cNvSpPr>
            <p:nvPr/>
          </p:nvSpPr>
          <p:spPr bwMode="auto">
            <a:xfrm>
              <a:off x="4971" y="1884"/>
              <a:ext cx="285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6" name="Rectangle 61"/>
            <p:cNvSpPr>
              <a:spLocks noChangeArrowheads="1"/>
            </p:cNvSpPr>
            <p:nvPr/>
          </p:nvSpPr>
          <p:spPr bwMode="auto">
            <a:xfrm>
              <a:off x="5256" y="1884"/>
              <a:ext cx="219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7" name="Rectangle 60"/>
            <p:cNvSpPr>
              <a:spLocks noChangeArrowheads="1"/>
            </p:cNvSpPr>
            <p:nvPr/>
          </p:nvSpPr>
          <p:spPr bwMode="auto">
            <a:xfrm>
              <a:off x="5475" y="1884"/>
              <a:ext cx="265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8" name="Rectangle 59"/>
            <p:cNvSpPr>
              <a:spLocks noChangeArrowheads="1"/>
            </p:cNvSpPr>
            <p:nvPr/>
          </p:nvSpPr>
          <p:spPr bwMode="auto">
            <a:xfrm>
              <a:off x="5740" y="1884"/>
              <a:ext cx="273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59" name="Rectangle 58"/>
            <p:cNvSpPr>
              <a:spLocks noChangeArrowheads="1"/>
            </p:cNvSpPr>
            <p:nvPr/>
          </p:nvSpPr>
          <p:spPr bwMode="auto">
            <a:xfrm>
              <a:off x="6013" y="1884"/>
              <a:ext cx="303" cy="9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60" name="Rectangle 57"/>
            <p:cNvSpPr>
              <a:spLocks noChangeArrowheads="1"/>
            </p:cNvSpPr>
            <p:nvPr/>
          </p:nvSpPr>
          <p:spPr bwMode="auto">
            <a:xfrm>
              <a:off x="297" y="1981"/>
              <a:ext cx="19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19</a:t>
              </a:r>
            </a:p>
          </p:txBody>
        </p:sp>
        <p:sp>
          <p:nvSpPr>
            <p:cNvPr id="1461" name="Rectangle 56"/>
            <p:cNvSpPr>
              <a:spLocks noChangeArrowheads="1"/>
            </p:cNvSpPr>
            <p:nvPr/>
          </p:nvSpPr>
          <p:spPr bwMode="auto">
            <a:xfrm>
              <a:off x="495" y="1981"/>
              <a:ext cx="490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1462" name="Rectangle 55"/>
            <p:cNvSpPr>
              <a:spLocks noChangeArrowheads="1"/>
            </p:cNvSpPr>
            <p:nvPr/>
          </p:nvSpPr>
          <p:spPr bwMode="auto">
            <a:xfrm>
              <a:off x="985" y="1981"/>
              <a:ext cx="132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225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Металло-рукав 16 мм.</a:t>
              </a:r>
            </a:p>
          </p:txBody>
        </p:sp>
        <p:sp>
          <p:nvSpPr>
            <p:cNvPr id="1463" name="Rectangle 54"/>
            <p:cNvSpPr>
              <a:spLocks noChangeArrowheads="1"/>
            </p:cNvSpPr>
            <p:nvPr/>
          </p:nvSpPr>
          <p:spPr bwMode="auto">
            <a:xfrm>
              <a:off x="2310" y="1981"/>
              <a:ext cx="33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23838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>
                  <a:latin typeface="Sylfaen"/>
                </a:rPr>
                <a:t>м.</a:t>
              </a:r>
            </a:p>
          </p:txBody>
        </p:sp>
        <p:sp>
          <p:nvSpPr>
            <p:cNvPr id="1464" name="Rectangle 53"/>
            <p:cNvSpPr>
              <a:spLocks noChangeArrowheads="1"/>
            </p:cNvSpPr>
            <p:nvPr/>
          </p:nvSpPr>
          <p:spPr bwMode="auto">
            <a:xfrm>
              <a:off x="2647" y="1981"/>
              <a:ext cx="239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200</a:t>
              </a:r>
            </a:p>
          </p:txBody>
        </p:sp>
        <p:sp>
          <p:nvSpPr>
            <p:cNvPr id="1465" name="Rectangle 52"/>
            <p:cNvSpPr>
              <a:spLocks noChangeArrowheads="1"/>
            </p:cNvSpPr>
            <p:nvPr/>
          </p:nvSpPr>
          <p:spPr bwMode="auto">
            <a:xfrm>
              <a:off x="2886" y="1981"/>
              <a:ext cx="294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20,00</a:t>
              </a:r>
            </a:p>
          </p:txBody>
        </p:sp>
        <p:sp>
          <p:nvSpPr>
            <p:cNvPr id="1466" name="Rectangle 51"/>
            <p:cNvSpPr>
              <a:spLocks noChangeArrowheads="1"/>
            </p:cNvSpPr>
            <p:nvPr/>
          </p:nvSpPr>
          <p:spPr bwMode="auto">
            <a:xfrm>
              <a:off x="3180" y="1981"/>
              <a:ext cx="26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67" name="Rectangle 50"/>
            <p:cNvSpPr>
              <a:spLocks noChangeArrowheads="1"/>
            </p:cNvSpPr>
            <p:nvPr/>
          </p:nvSpPr>
          <p:spPr bwMode="auto">
            <a:xfrm>
              <a:off x="3447" y="1981"/>
              <a:ext cx="260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68" name="Rectangle 49"/>
            <p:cNvSpPr>
              <a:spLocks noChangeArrowheads="1"/>
            </p:cNvSpPr>
            <p:nvPr/>
          </p:nvSpPr>
          <p:spPr bwMode="auto">
            <a:xfrm>
              <a:off x="3707" y="1981"/>
              <a:ext cx="19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69" name="Rectangle 48"/>
            <p:cNvSpPr>
              <a:spLocks noChangeArrowheads="1"/>
            </p:cNvSpPr>
            <p:nvPr/>
          </p:nvSpPr>
          <p:spPr bwMode="auto">
            <a:xfrm>
              <a:off x="3905" y="1981"/>
              <a:ext cx="401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4000,00</a:t>
              </a:r>
            </a:p>
          </p:txBody>
        </p:sp>
        <p:sp>
          <p:nvSpPr>
            <p:cNvPr id="1470" name="Rectangle 47"/>
            <p:cNvSpPr>
              <a:spLocks noChangeArrowheads="1"/>
            </p:cNvSpPr>
            <p:nvPr/>
          </p:nvSpPr>
          <p:spPr bwMode="auto">
            <a:xfrm>
              <a:off x="4306" y="1981"/>
              <a:ext cx="38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71" name="Rectangle 46"/>
            <p:cNvSpPr>
              <a:spLocks noChangeArrowheads="1"/>
            </p:cNvSpPr>
            <p:nvPr/>
          </p:nvSpPr>
          <p:spPr bwMode="auto">
            <a:xfrm>
              <a:off x="4689" y="1981"/>
              <a:ext cx="28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72" name="Rectangle 45"/>
            <p:cNvSpPr>
              <a:spLocks noChangeArrowheads="1"/>
            </p:cNvSpPr>
            <p:nvPr/>
          </p:nvSpPr>
          <p:spPr bwMode="auto">
            <a:xfrm>
              <a:off x="4971" y="1981"/>
              <a:ext cx="28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73" name="Rectangle 44"/>
            <p:cNvSpPr>
              <a:spLocks noChangeArrowheads="1"/>
            </p:cNvSpPr>
            <p:nvPr/>
          </p:nvSpPr>
          <p:spPr bwMode="auto">
            <a:xfrm>
              <a:off x="5256" y="1981"/>
              <a:ext cx="219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74" name="Rectangle 43"/>
            <p:cNvSpPr>
              <a:spLocks noChangeArrowheads="1"/>
            </p:cNvSpPr>
            <p:nvPr/>
          </p:nvSpPr>
          <p:spPr bwMode="auto">
            <a:xfrm>
              <a:off x="5475" y="1981"/>
              <a:ext cx="26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75" name="Rectangle 42"/>
            <p:cNvSpPr>
              <a:spLocks noChangeArrowheads="1"/>
            </p:cNvSpPr>
            <p:nvPr/>
          </p:nvSpPr>
          <p:spPr bwMode="auto">
            <a:xfrm>
              <a:off x="5740" y="1981"/>
              <a:ext cx="27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76" name="Rectangle 41"/>
            <p:cNvSpPr>
              <a:spLocks noChangeArrowheads="1"/>
            </p:cNvSpPr>
            <p:nvPr/>
          </p:nvSpPr>
          <p:spPr bwMode="auto">
            <a:xfrm>
              <a:off x="6013" y="1981"/>
              <a:ext cx="30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77" name="Rectangle 40"/>
            <p:cNvSpPr>
              <a:spLocks noChangeArrowheads="1"/>
            </p:cNvSpPr>
            <p:nvPr/>
          </p:nvSpPr>
          <p:spPr bwMode="auto">
            <a:xfrm>
              <a:off x="297" y="2079"/>
              <a:ext cx="19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50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20</a:t>
              </a:r>
            </a:p>
          </p:txBody>
        </p:sp>
        <p:sp>
          <p:nvSpPr>
            <p:cNvPr id="1478" name="Rectangle 39"/>
            <p:cNvSpPr>
              <a:spLocks noChangeArrowheads="1"/>
            </p:cNvSpPr>
            <p:nvPr/>
          </p:nvSpPr>
          <p:spPr bwMode="auto">
            <a:xfrm>
              <a:off x="495" y="2079"/>
              <a:ext cx="490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75"/>
                </a:spcBef>
                <a:spcAft>
                  <a:spcPct val="0"/>
                </a:spcAft>
              </a:pPr>
              <a:r>
                <a:rPr lang="ru-RU" sz="900" b="1">
                  <a:latin typeface="Sylfaen"/>
                </a:rPr>
                <a:t>прайс-лист</a:t>
              </a:r>
            </a:p>
          </p:txBody>
        </p:sp>
        <p:sp>
          <p:nvSpPr>
            <p:cNvPr id="1479" name="Rectangle 38"/>
            <p:cNvSpPr>
              <a:spLocks noChangeArrowheads="1"/>
            </p:cNvSpPr>
            <p:nvPr/>
          </p:nvSpPr>
          <p:spPr bwMode="auto">
            <a:xfrm>
              <a:off x="985" y="2079"/>
              <a:ext cx="132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19050" eaLnBrk="0" fontAlgn="base" hangingPunct="0">
                <a:spcBef>
                  <a:spcPts val="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Электро-короб 20*10</a:t>
              </a:r>
            </a:p>
          </p:txBody>
        </p:sp>
        <p:sp>
          <p:nvSpPr>
            <p:cNvPr id="1480" name="Rectangle 37"/>
            <p:cNvSpPr>
              <a:spLocks noChangeArrowheads="1"/>
            </p:cNvSpPr>
            <p:nvPr/>
          </p:nvSpPr>
          <p:spPr bwMode="auto">
            <a:xfrm>
              <a:off x="2310" y="2079"/>
              <a:ext cx="33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1907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sz="1100" b="1">
                  <a:latin typeface="Sylfaen"/>
                </a:rPr>
                <a:t>м.</a:t>
              </a:r>
            </a:p>
          </p:txBody>
        </p:sp>
        <p:sp>
          <p:nvSpPr>
            <p:cNvPr id="1481" name="Rectangle 36"/>
            <p:cNvSpPr>
              <a:spLocks noChangeArrowheads="1"/>
            </p:cNvSpPr>
            <p:nvPr/>
          </p:nvSpPr>
          <p:spPr bwMode="auto">
            <a:xfrm>
              <a:off x="2647" y="2079"/>
              <a:ext cx="239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ctr" eaLnBrk="0" fontAlgn="base" hangingPunct="0">
                <a:spcBef>
                  <a:spcPts val="175"/>
                </a:spcBef>
                <a:spcAft>
                  <a:spcPct val="0"/>
                </a:spcAft>
              </a:pPr>
              <a:r>
                <a:rPr lang="ru-RU" sz="800">
                  <a:latin typeface="Sylfaen"/>
                </a:rPr>
                <a:t>100</a:t>
              </a:r>
            </a:p>
          </p:txBody>
        </p:sp>
        <p:sp>
          <p:nvSpPr>
            <p:cNvPr id="1482" name="Rectangle 35"/>
            <p:cNvSpPr>
              <a:spLocks noChangeArrowheads="1"/>
            </p:cNvSpPr>
            <p:nvPr/>
          </p:nvSpPr>
          <p:spPr bwMode="auto">
            <a:xfrm>
              <a:off x="2886" y="2079"/>
              <a:ext cx="294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8,50</a:t>
              </a:r>
            </a:p>
          </p:txBody>
        </p:sp>
        <p:sp>
          <p:nvSpPr>
            <p:cNvPr id="1483" name="Rectangle 34"/>
            <p:cNvSpPr>
              <a:spLocks noChangeArrowheads="1"/>
            </p:cNvSpPr>
            <p:nvPr/>
          </p:nvSpPr>
          <p:spPr bwMode="auto">
            <a:xfrm>
              <a:off x="3180" y="2079"/>
              <a:ext cx="267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84" name="Rectangle 33"/>
            <p:cNvSpPr>
              <a:spLocks noChangeArrowheads="1"/>
            </p:cNvSpPr>
            <p:nvPr/>
          </p:nvSpPr>
          <p:spPr bwMode="auto">
            <a:xfrm>
              <a:off x="3447" y="2079"/>
              <a:ext cx="260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85" name="Rectangle 32"/>
            <p:cNvSpPr>
              <a:spLocks noChangeArrowheads="1"/>
            </p:cNvSpPr>
            <p:nvPr/>
          </p:nvSpPr>
          <p:spPr bwMode="auto">
            <a:xfrm>
              <a:off x="3707" y="2079"/>
              <a:ext cx="198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86" name="Rectangle 31"/>
            <p:cNvSpPr>
              <a:spLocks noChangeArrowheads="1"/>
            </p:cNvSpPr>
            <p:nvPr/>
          </p:nvSpPr>
          <p:spPr bwMode="auto">
            <a:xfrm>
              <a:off x="3905" y="2079"/>
              <a:ext cx="401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850,00</a:t>
              </a:r>
            </a:p>
          </p:txBody>
        </p:sp>
        <p:sp>
          <p:nvSpPr>
            <p:cNvPr id="1487" name="Rectangle 30"/>
            <p:cNvSpPr>
              <a:spLocks noChangeArrowheads="1"/>
            </p:cNvSpPr>
            <p:nvPr/>
          </p:nvSpPr>
          <p:spPr bwMode="auto">
            <a:xfrm>
              <a:off x="4306" y="2079"/>
              <a:ext cx="38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88" name="Rectangle 29"/>
            <p:cNvSpPr>
              <a:spLocks noChangeArrowheads="1"/>
            </p:cNvSpPr>
            <p:nvPr/>
          </p:nvSpPr>
          <p:spPr bwMode="auto">
            <a:xfrm>
              <a:off x="4689" y="2079"/>
              <a:ext cx="282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89" name="Rectangle 28"/>
            <p:cNvSpPr>
              <a:spLocks noChangeArrowheads="1"/>
            </p:cNvSpPr>
            <p:nvPr/>
          </p:nvSpPr>
          <p:spPr bwMode="auto">
            <a:xfrm>
              <a:off x="4971" y="2079"/>
              <a:ext cx="28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90" name="Rectangle 27"/>
            <p:cNvSpPr>
              <a:spLocks noChangeArrowheads="1"/>
            </p:cNvSpPr>
            <p:nvPr/>
          </p:nvSpPr>
          <p:spPr bwMode="auto">
            <a:xfrm>
              <a:off x="5256" y="2079"/>
              <a:ext cx="219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91" name="Rectangle 26"/>
            <p:cNvSpPr>
              <a:spLocks noChangeArrowheads="1"/>
            </p:cNvSpPr>
            <p:nvPr/>
          </p:nvSpPr>
          <p:spPr bwMode="auto">
            <a:xfrm>
              <a:off x="5475" y="2079"/>
              <a:ext cx="265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92" name="Rectangle 25"/>
            <p:cNvSpPr>
              <a:spLocks noChangeArrowheads="1"/>
            </p:cNvSpPr>
            <p:nvPr/>
          </p:nvSpPr>
          <p:spPr bwMode="auto">
            <a:xfrm>
              <a:off x="5740" y="2079"/>
              <a:ext cx="27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93" name="Rectangle 24"/>
            <p:cNvSpPr>
              <a:spLocks noChangeArrowheads="1"/>
            </p:cNvSpPr>
            <p:nvPr/>
          </p:nvSpPr>
          <p:spPr bwMode="auto">
            <a:xfrm>
              <a:off x="6013" y="2079"/>
              <a:ext cx="303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94" name="Rectangle 23"/>
            <p:cNvSpPr>
              <a:spLocks noChangeArrowheads="1"/>
            </p:cNvSpPr>
            <p:nvPr/>
          </p:nvSpPr>
          <p:spPr bwMode="auto">
            <a:xfrm>
              <a:off x="297" y="2177"/>
              <a:ext cx="198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95" name="Rectangle 22"/>
            <p:cNvSpPr>
              <a:spLocks noChangeArrowheads="1"/>
            </p:cNvSpPr>
            <p:nvPr/>
          </p:nvSpPr>
          <p:spPr bwMode="auto">
            <a:xfrm>
              <a:off x="495" y="2177"/>
              <a:ext cx="490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55563" eaLnBrk="0" fontAlgn="base" hangingPunct="0">
                <a:spcBef>
                  <a:spcPts val="113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ИТОГО:</a:t>
              </a:r>
            </a:p>
          </p:txBody>
        </p:sp>
        <p:sp>
          <p:nvSpPr>
            <p:cNvPr id="1496" name="Rectangle 21"/>
            <p:cNvSpPr>
              <a:spLocks noChangeArrowheads="1"/>
            </p:cNvSpPr>
            <p:nvPr/>
          </p:nvSpPr>
          <p:spPr bwMode="auto">
            <a:xfrm>
              <a:off x="985" y="2177"/>
              <a:ext cx="1325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97" name="Rectangle 20"/>
            <p:cNvSpPr>
              <a:spLocks noChangeArrowheads="1"/>
            </p:cNvSpPr>
            <p:nvPr/>
          </p:nvSpPr>
          <p:spPr bwMode="auto">
            <a:xfrm>
              <a:off x="2310" y="2177"/>
              <a:ext cx="337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98" name="Rectangle 19"/>
            <p:cNvSpPr>
              <a:spLocks noChangeArrowheads="1"/>
            </p:cNvSpPr>
            <p:nvPr/>
          </p:nvSpPr>
          <p:spPr bwMode="auto">
            <a:xfrm>
              <a:off x="2647" y="2177"/>
              <a:ext cx="239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499" name="Rectangle 18"/>
            <p:cNvSpPr>
              <a:spLocks noChangeArrowheads="1"/>
            </p:cNvSpPr>
            <p:nvPr/>
          </p:nvSpPr>
          <p:spPr bwMode="auto">
            <a:xfrm>
              <a:off x="2886" y="2177"/>
              <a:ext cx="1019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500" name="Rectangle 17"/>
            <p:cNvSpPr>
              <a:spLocks noChangeArrowheads="1"/>
            </p:cNvSpPr>
            <p:nvPr/>
          </p:nvSpPr>
          <p:spPr bwMode="auto">
            <a:xfrm>
              <a:off x="3905" y="2177"/>
              <a:ext cx="401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algn="r" eaLnBrk="0" fontAlgn="base" hangingPunct="0">
                <a:spcBef>
                  <a:spcPts val="75"/>
                </a:spcBef>
                <a:spcAft>
                  <a:spcPct val="0"/>
                </a:spcAft>
              </a:pPr>
              <a:r>
                <a:rPr lang="ru-RU" sz="900">
                  <a:latin typeface="Sylfaen"/>
                </a:rPr>
                <a:t>32459,00</a:t>
              </a:r>
            </a:p>
          </p:txBody>
        </p:sp>
        <p:sp>
          <p:nvSpPr>
            <p:cNvPr id="1501" name="Rectangle 16"/>
            <p:cNvSpPr>
              <a:spLocks noChangeArrowheads="1"/>
            </p:cNvSpPr>
            <p:nvPr/>
          </p:nvSpPr>
          <p:spPr bwMode="auto">
            <a:xfrm>
              <a:off x="4306" y="2177"/>
              <a:ext cx="383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502" name="Rectangle 15"/>
            <p:cNvSpPr>
              <a:spLocks noChangeArrowheads="1"/>
            </p:cNvSpPr>
            <p:nvPr/>
          </p:nvSpPr>
          <p:spPr bwMode="auto">
            <a:xfrm>
              <a:off x="4689" y="2177"/>
              <a:ext cx="282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503" name="Rectangle 14"/>
            <p:cNvSpPr>
              <a:spLocks noChangeArrowheads="1"/>
            </p:cNvSpPr>
            <p:nvPr/>
          </p:nvSpPr>
          <p:spPr bwMode="auto">
            <a:xfrm>
              <a:off x="4971" y="2177"/>
              <a:ext cx="285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504" name="Rectangle 13"/>
            <p:cNvSpPr>
              <a:spLocks noChangeArrowheads="1"/>
            </p:cNvSpPr>
            <p:nvPr/>
          </p:nvSpPr>
          <p:spPr bwMode="auto">
            <a:xfrm>
              <a:off x="5256" y="2177"/>
              <a:ext cx="219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505" name="Rectangle 12"/>
            <p:cNvSpPr>
              <a:spLocks noChangeArrowheads="1"/>
            </p:cNvSpPr>
            <p:nvPr/>
          </p:nvSpPr>
          <p:spPr bwMode="auto">
            <a:xfrm>
              <a:off x="5475" y="2177"/>
              <a:ext cx="265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506" name="Rectangle 11"/>
            <p:cNvSpPr>
              <a:spLocks noChangeArrowheads="1"/>
            </p:cNvSpPr>
            <p:nvPr/>
          </p:nvSpPr>
          <p:spPr bwMode="auto">
            <a:xfrm>
              <a:off x="5740" y="2177"/>
              <a:ext cx="273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  <p:sp>
          <p:nvSpPr>
            <p:cNvPr id="1507" name="Rectangle 10"/>
            <p:cNvSpPr>
              <a:spLocks noChangeArrowheads="1"/>
            </p:cNvSpPr>
            <p:nvPr/>
          </p:nvSpPr>
          <p:spPr bwMode="auto">
            <a:xfrm>
              <a:off x="6013" y="2177"/>
              <a:ext cx="303" cy="1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342900" indent="-342900" eaLnBrk="0" fontAlgn="base" hangingPunct="0">
                <a:spcBef>
                  <a:spcPct val="20000"/>
                </a:spcBef>
                <a:spcAft>
                  <a:spcPct val="0"/>
                </a:spcAft>
              </a:pPr>
              <a:endParaRPr lang="ru-RU" sz="100">
                <a:latin typeface="Arial" charset="0"/>
              </a:endParaRPr>
            </a:p>
          </p:txBody>
        </p:sp>
      </p:grpSp>
      <p:sp>
        <p:nvSpPr>
          <p:cNvPr id="1032" name="AutoShape 8"/>
          <p:cNvSpPr>
            <a:spLocks noChangeArrowheads="1"/>
          </p:cNvSpPr>
          <p:nvPr/>
        </p:nvSpPr>
        <p:spPr bwMode="auto">
          <a:xfrm>
            <a:off x="503238" y="3808413"/>
            <a:ext cx="1198562" cy="25558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b="1">
                <a:latin typeface="Sylfaen"/>
              </a:rPr>
              <a:t>ВСЕГО ПО СМЕТЕ:</a:t>
            </a:r>
            <a:endParaRPr lang="ru-RU" sz="900">
              <a:latin typeface="Sylfaen"/>
            </a:endParaRPr>
          </a:p>
          <a:p>
            <a:pPr marL="4763" lvl="1" eaLnBrk="0" fontAlgn="base" hangingPunct="0">
              <a:spcBef>
                <a:spcPts val="250"/>
              </a:spcBef>
              <a:spcAft>
                <a:spcPct val="0"/>
              </a:spcAft>
            </a:pPr>
            <a:r>
              <a:rPr lang="ru-RU" sz="900">
                <a:latin typeface="Sylfaen"/>
              </a:rPr>
              <a:t>В том числе НДС (18%)</a:t>
            </a:r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6342063" y="3808413"/>
            <a:ext cx="488950" cy="247650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b="1">
                <a:latin typeface="Sylfaen"/>
              </a:rPr>
              <a:t>206906,02</a:t>
            </a:r>
            <a:endParaRPr lang="ru-RU" sz="900">
              <a:latin typeface="Sylfaen"/>
            </a:endParaRPr>
          </a:p>
          <a:p>
            <a:pPr marL="55563" lvl="1" eaLnBrk="0" fontAlgn="base" hangingPunct="0">
              <a:spcBef>
                <a:spcPts val="250"/>
              </a:spcBef>
              <a:spcAft>
                <a:spcPct val="0"/>
              </a:spcAft>
            </a:pPr>
            <a:r>
              <a:rPr lang="ru-RU" sz="900">
                <a:latin typeface="Sylfaen"/>
              </a:rPr>
              <a:t>31561,94</a:t>
            </a: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4219575" y="4279900"/>
            <a:ext cx="498475" cy="25082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lnSpc>
                <a:spcPts val="1225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Sylfaen"/>
              </a:rPr>
              <a:t>Составил </a:t>
            </a:r>
            <a:endParaRPr lang="ru-RU" sz="900" dirty="0" smtClean="0">
              <a:latin typeface="Sylfaen"/>
            </a:endParaRPr>
          </a:p>
          <a:p>
            <a:pPr eaLnBrk="0" fontAlgn="base" hangingPunct="0">
              <a:lnSpc>
                <a:spcPts val="1225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Sylfaen"/>
              </a:rPr>
              <a:t>Проверил</a:t>
            </a:r>
            <a:endParaRPr lang="ru-RU" sz="900" dirty="0">
              <a:latin typeface="Sylfaen"/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6099175" y="4435475"/>
            <a:ext cx="2679700" cy="92392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347663"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Sylfaen"/>
              </a:rPr>
              <a:t> </a:t>
            </a:r>
            <a:endParaRPr lang="ru-RU" sz="1200" dirty="0">
              <a:latin typeface="Sylfaen"/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456363" y="5430838"/>
            <a:ext cx="338137" cy="12382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i="1" dirty="0">
              <a:latin typeface="Sylfaen"/>
            </a:endParaRPr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7251700" y="5362575"/>
            <a:ext cx="3314700" cy="169863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>
              <a:latin typeface="Sylfaen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6121400" y="5591175"/>
            <a:ext cx="4443413" cy="160338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Sylfaen"/>
              </a:rPr>
              <a:t>  </a:t>
            </a:r>
            <a:endParaRPr lang="ru-RU" sz="900" dirty="0">
              <a:latin typeface="Sylfae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200</Words>
  <Application>Microsoft Office PowerPoint</Application>
  <PresentationFormat>Произвольный</PresentationFormat>
  <Paragraphs>109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takaeva</dc:creator>
  <cp:lastModifiedBy>takaeva</cp:lastModifiedBy>
  <cp:revision>1</cp:revision>
  <dcterms:created xsi:type="dcterms:W3CDTF">2008-09-11T08:29:15Z</dcterms:created>
  <dcterms:modified xsi:type="dcterms:W3CDTF">2008-09-11T08:35:12Z</dcterms:modified>
</cp:coreProperties>
</file>