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31"/>
  </p:notesMasterIdLst>
  <p:sldIdLst>
    <p:sldId id="256" r:id="rId2"/>
    <p:sldId id="284" r:id="rId3"/>
    <p:sldId id="257" r:id="rId4"/>
    <p:sldId id="258" r:id="rId5"/>
    <p:sldId id="270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5" r:id="rId14"/>
    <p:sldId id="271" r:id="rId15"/>
    <p:sldId id="266" r:id="rId16"/>
    <p:sldId id="267" r:id="rId17"/>
    <p:sldId id="268" r:id="rId18"/>
    <p:sldId id="269" r:id="rId19"/>
    <p:sldId id="273" r:id="rId20"/>
    <p:sldId id="272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7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4;&#1105;&#1079;&#1103;\Desktop\&#1057;&#1086;&#1094;&#1080;&#1089;&#1089;&#1083;&#1077;&#1076;&#1086;&#1074;&#1072;&#1085;&#1080;&#1077;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val>
            <c:numRef>
              <c:f>Лист1!$J$6:$P$6</c:f>
              <c:numCache>
                <c:formatCode>0.00</c:formatCode>
                <c:ptCount val="7"/>
                <c:pt idx="0">
                  <c:v>3.8461538461538463</c:v>
                </c:pt>
                <c:pt idx="1">
                  <c:v>6.2130177514792875</c:v>
                </c:pt>
                <c:pt idx="2">
                  <c:v>3.550295857988166</c:v>
                </c:pt>
                <c:pt idx="3">
                  <c:v>48.224852071005962</c:v>
                </c:pt>
                <c:pt idx="4">
                  <c:v>31.65680473372781</c:v>
                </c:pt>
                <c:pt idx="5">
                  <c:v>3.2544378698224885</c:v>
                </c:pt>
                <c:pt idx="6">
                  <c:v>5.6213017751479288</c:v>
                </c:pt>
              </c:numCache>
            </c:numRef>
          </c:val>
        </c:ser>
        <c:shape val="box"/>
        <c:axId val="37443456"/>
        <c:axId val="37696640"/>
        <c:axId val="0"/>
      </c:bar3DChart>
      <c:catAx>
        <c:axId val="37443456"/>
        <c:scaling>
          <c:orientation val="minMax"/>
        </c:scaling>
        <c:axPos val="b"/>
        <c:tickLblPos val="nextTo"/>
        <c:crossAx val="37696640"/>
        <c:crosses val="autoZero"/>
        <c:auto val="1"/>
        <c:lblAlgn val="ctr"/>
        <c:lblOffset val="100"/>
      </c:catAx>
      <c:valAx>
        <c:axId val="37696640"/>
        <c:scaling>
          <c:orientation val="minMax"/>
        </c:scaling>
        <c:axPos val="l"/>
        <c:majorGridlines/>
        <c:numFmt formatCode="0.00" sourceLinked="1"/>
        <c:tickLblPos val="nextTo"/>
        <c:crossAx val="37443456"/>
        <c:crosses val="autoZero"/>
        <c:crossBetween val="between"/>
      </c:valAx>
    </c:plotArea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7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Лист1!$J$14:$N$14</c:f>
              <c:numCache>
                <c:formatCode>0.00</c:formatCode>
                <c:ptCount val="5"/>
                <c:pt idx="0">
                  <c:v>15.088757396449704</c:v>
                </c:pt>
                <c:pt idx="1">
                  <c:v>17.455621301775103</c:v>
                </c:pt>
                <c:pt idx="2">
                  <c:v>26.923076923076923</c:v>
                </c:pt>
                <c:pt idx="3">
                  <c:v>28.698224852070989</c:v>
                </c:pt>
                <c:pt idx="4">
                  <c:v>11.834319526627224</c:v>
                </c:pt>
              </c:numCache>
            </c:numRef>
          </c:val>
        </c:ser>
        <c:shape val="cylinder"/>
        <c:axId val="40331136"/>
        <c:axId val="40439808"/>
        <c:axId val="0"/>
      </c:bar3DChart>
      <c:catAx>
        <c:axId val="40331136"/>
        <c:scaling>
          <c:orientation val="minMax"/>
        </c:scaling>
        <c:axPos val="b"/>
        <c:tickLblPos val="nextTo"/>
        <c:crossAx val="40439808"/>
        <c:crosses val="autoZero"/>
        <c:auto val="1"/>
        <c:lblAlgn val="ctr"/>
        <c:lblOffset val="100"/>
      </c:catAx>
      <c:valAx>
        <c:axId val="40439808"/>
        <c:scaling>
          <c:orientation val="minMax"/>
        </c:scaling>
        <c:axPos val="l"/>
        <c:majorGridlines/>
        <c:numFmt formatCode="0.00" sourceLinked="1"/>
        <c:tickLblPos val="nextTo"/>
        <c:crossAx val="40331136"/>
        <c:crosses val="autoZero"/>
        <c:crossBetween val="between"/>
      </c:valAx>
    </c:plotArea>
    <c:plotVisOnly val="1"/>
    <c:dispBlanksAs val="gap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9"/>
  <c:chart>
    <c:view3D>
      <c:rAngAx val="1"/>
    </c:view3D>
    <c:plotArea>
      <c:layout>
        <c:manualLayout>
          <c:layoutTarget val="inner"/>
          <c:xMode val="edge"/>
          <c:yMode val="edge"/>
          <c:x val="7.6093637458037516E-2"/>
          <c:y val="1.7769930231278437E-2"/>
          <c:w val="0.89158335645149389"/>
          <c:h val="0.86914527282398879"/>
        </c:manualLayout>
      </c:layout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Лист1!$J$15:$N$15</c:f>
              <c:numCache>
                <c:formatCode>0.00</c:formatCode>
                <c:ptCount val="5"/>
                <c:pt idx="0">
                  <c:v>15.680473372781066</c:v>
                </c:pt>
                <c:pt idx="1">
                  <c:v>16.568047337278081</c:v>
                </c:pt>
                <c:pt idx="2">
                  <c:v>27.514792899408285</c:v>
                </c:pt>
                <c:pt idx="3">
                  <c:v>21.301775147928996</c:v>
                </c:pt>
                <c:pt idx="4">
                  <c:v>18.934911242603551</c:v>
                </c:pt>
              </c:numCache>
            </c:numRef>
          </c:val>
        </c:ser>
        <c:shape val="cylinder"/>
        <c:axId val="34473472"/>
        <c:axId val="34475008"/>
        <c:axId val="0"/>
      </c:bar3DChart>
      <c:catAx>
        <c:axId val="34473472"/>
        <c:scaling>
          <c:orientation val="minMax"/>
        </c:scaling>
        <c:axPos val="b"/>
        <c:tickLblPos val="nextTo"/>
        <c:crossAx val="34475008"/>
        <c:crosses val="autoZero"/>
        <c:auto val="1"/>
        <c:lblAlgn val="ctr"/>
        <c:lblOffset val="100"/>
      </c:catAx>
      <c:valAx>
        <c:axId val="34475008"/>
        <c:scaling>
          <c:orientation val="minMax"/>
        </c:scaling>
        <c:axPos val="l"/>
        <c:majorGridlines/>
        <c:numFmt formatCode="0.00" sourceLinked="1"/>
        <c:tickLblPos val="nextTo"/>
        <c:crossAx val="34473472"/>
        <c:crosses val="autoZero"/>
        <c:crossBetween val="between"/>
      </c:valAx>
    </c:plotArea>
    <c:plotVisOnly val="1"/>
    <c:dispBlanksAs val="gap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0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Лист1!$J$16:$N$16</c:f>
              <c:numCache>
                <c:formatCode>0.00</c:formatCode>
                <c:ptCount val="5"/>
                <c:pt idx="0">
                  <c:v>12.42603550295858</c:v>
                </c:pt>
                <c:pt idx="1">
                  <c:v>20.118343195266274</c:v>
                </c:pt>
                <c:pt idx="2">
                  <c:v>37.573964497041352</c:v>
                </c:pt>
                <c:pt idx="3">
                  <c:v>19.52662721893488</c:v>
                </c:pt>
                <c:pt idx="4">
                  <c:v>10.355029585798826</c:v>
                </c:pt>
              </c:numCache>
            </c:numRef>
          </c:val>
        </c:ser>
        <c:shape val="cylinder"/>
        <c:axId val="40461824"/>
        <c:axId val="40463360"/>
        <c:axId val="0"/>
      </c:bar3DChart>
      <c:catAx>
        <c:axId val="40461824"/>
        <c:scaling>
          <c:orientation val="minMax"/>
        </c:scaling>
        <c:axPos val="b"/>
        <c:tickLblPos val="nextTo"/>
        <c:crossAx val="40463360"/>
        <c:crosses val="autoZero"/>
        <c:auto val="1"/>
        <c:lblAlgn val="ctr"/>
        <c:lblOffset val="100"/>
      </c:catAx>
      <c:valAx>
        <c:axId val="40463360"/>
        <c:scaling>
          <c:orientation val="minMax"/>
        </c:scaling>
        <c:axPos val="l"/>
        <c:majorGridlines/>
        <c:numFmt formatCode="0.00" sourceLinked="1"/>
        <c:tickLblPos val="nextTo"/>
        <c:crossAx val="40461824"/>
        <c:crosses val="autoZero"/>
        <c:crossBetween val="between"/>
      </c:valAx>
    </c:plotArea>
    <c:plotVisOnly val="1"/>
    <c:dispBlanksAs val="gap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8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gradFill rotWithShape="1">
                <a:gsLst>
                  <a:gs pos="0">
                    <a:schemeClr val="accent2">
                      <a:tint val="92000"/>
                      <a:satMod val="170000"/>
                    </a:schemeClr>
                  </a:gs>
                  <a:gs pos="15000">
                    <a:schemeClr val="accent2">
                      <a:tint val="92000"/>
                      <a:shade val="99000"/>
                      <a:satMod val="170000"/>
                    </a:schemeClr>
                  </a:gs>
                  <a:gs pos="62000">
                    <a:schemeClr val="accent2">
                      <a:tint val="96000"/>
                      <a:shade val="80000"/>
                      <a:satMod val="170000"/>
                    </a:schemeClr>
                  </a:gs>
                  <a:gs pos="97000">
                    <a:schemeClr val="accent2">
                      <a:tint val="98000"/>
                      <a:shade val="63000"/>
                      <a:satMod val="170000"/>
                    </a:schemeClr>
                  </a:gs>
                  <a:gs pos="100000">
                    <a:schemeClr val="accent2">
                      <a:shade val="62000"/>
                      <a:satMod val="17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 cmpd="sng" algn="ctr">
                <a:solidFill>
                  <a:schemeClr val="accent2"/>
                </a:solidFill>
                <a:prstDash val="solid"/>
              </a:ln>
              <a:effectLst>
                <a:outerShdw blurRad="63500" dist="25400" dir="5400000" rotWithShape="0">
                  <a:srgbClr val="000000">
                    <a:alpha val="43137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brightRoom" dir="tl">
                  <a:rot lat="0" lon="0" rev="8700000"/>
                </a:lightRig>
              </a:scene3d>
              <a:sp3d contourW="12700">
                <a:bevelT w="0" h="0"/>
                <a:contourClr>
                  <a:schemeClr val="accent2">
                    <a:shade val="80000"/>
                  </a:schemeClr>
                </a:contourClr>
              </a:sp3d>
            </c:spPr>
          </c:dPt>
          <c:val>
            <c:numRef>
              <c:f>Лист1!$R$6:$V$6</c:f>
              <c:numCache>
                <c:formatCode>0.00</c:formatCode>
                <c:ptCount val="5"/>
                <c:pt idx="0">
                  <c:v>14.398422090729786</c:v>
                </c:pt>
                <c:pt idx="1">
                  <c:v>18.04733727810649</c:v>
                </c:pt>
                <c:pt idx="2">
                  <c:v>30.670611439842215</c:v>
                </c:pt>
                <c:pt idx="3">
                  <c:v>23.175542406311614</c:v>
                </c:pt>
                <c:pt idx="4">
                  <c:v>13.708086785009863</c:v>
                </c:pt>
              </c:numCache>
            </c:numRef>
          </c:val>
        </c:ser>
        <c:shape val="cylinder"/>
        <c:axId val="40698240"/>
        <c:axId val="40699776"/>
        <c:axId val="0"/>
      </c:bar3DChart>
      <c:catAx>
        <c:axId val="40698240"/>
        <c:scaling>
          <c:orientation val="minMax"/>
        </c:scaling>
        <c:axPos val="b"/>
        <c:tickLblPos val="nextTo"/>
        <c:crossAx val="40699776"/>
        <c:crosses val="autoZero"/>
        <c:auto val="1"/>
        <c:lblAlgn val="ctr"/>
        <c:lblOffset val="100"/>
      </c:catAx>
      <c:valAx>
        <c:axId val="40699776"/>
        <c:scaling>
          <c:orientation val="minMax"/>
        </c:scaling>
        <c:axPos val="l"/>
        <c:majorGridlines/>
        <c:numFmt formatCode="0.00" sourceLinked="1"/>
        <c:tickLblPos val="nextTo"/>
        <c:crossAx val="40698240"/>
        <c:crosses val="autoZero"/>
        <c:crossBetween val="between"/>
      </c:valAx>
    </c:plotArea>
    <c:plotVisOnly val="1"/>
    <c:dispBlanksAs val="gap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Лист1!$J$17:$N$17</c:f>
              <c:numCache>
                <c:formatCode>0.00</c:formatCode>
                <c:ptCount val="5"/>
                <c:pt idx="0">
                  <c:v>7.3964497041420181</c:v>
                </c:pt>
                <c:pt idx="1">
                  <c:v>19.822485207100588</c:v>
                </c:pt>
                <c:pt idx="2">
                  <c:v>41.715976331360963</c:v>
                </c:pt>
                <c:pt idx="3">
                  <c:v>24.556213017751485</c:v>
                </c:pt>
                <c:pt idx="4">
                  <c:v>6.5088757396449708</c:v>
                </c:pt>
              </c:numCache>
            </c:numRef>
          </c:val>
        </c:ser>
        <c:shape val="box"/>
        <c:axId val="40788736"/>
        <c:axId val="40790272"/>
        <c:axId val="0"/>
      </c:bar3DChart>
      <c:catAx>
        <c:axId val="40788736"/>
        <c:scaling>
          <c:orientation val="minMax"/>
        </c:scaling>
        <c:axPos val="b"/>
        <c:tickLblPos val="nextTo"/>
        <c:crossAx val="40790272"/>
        <c:crosses val="autoZero"/>
        <c:auto val="1"/>
        <c:lblAlgn val="ctr"/>
        <c:lblOffset val="100"/>
      </c:catAx>
      <c:valAx>
        <c:axId val="40790272"/>
        <c:scaling>
          <c:orientation val="minMax"/>
        </c:scaling>
        <c:axPos val="l"/>
        <c:majorGridlines/>
        <c:numFmt formatCode="0.00" sourceLinked="1"/>
        <c:tickLblPos val="nextTo"/>
        <c:crossAx val="40788736"/>
        <c:crosses val="autoZero"/>
        <c:crossBetween val="between"/>
      </c:valAx>
    </c:plotArea>
    <c:plotVisOnly val="1"/>
    <c:dispBlanksAs val="gap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v>Вода</c:v>
          </c:tx>
          <c:val>
            <c:numRef>
              <c:f>Лист1!$J$18:$N$18</c:f>
              <c:numCache>
                <c:formatCode>0.00</c:formatCode>
                <c:ptCount val="5"/>
                <c:pt idx="0">
                  <c:v>19.230769230769177</c:v>
                </c:pt>
                <c:pt idx="1">
                  <c:v>28.698224852070989</c:v>
                </c:pt>
                <c:pt idx="2">
                  <c:v>31.952662721893493</c:v>
                </c:pt>
                <c:pt idx="3">
                  <c:v>15.976331360946746</c:v>
                </c:pt>
                <c:pt idx="4">
                  <c:v>4.1420118343195265</c:v>
                </c:pt>
              </c:numCache>
            </c:numRef>
          </c:val>
        </c:ser>
        <c:ser>
          <c:idx val="1"/>
          <c:order val="1"/>
          <c:tx>
            <c:v>Воздух</c:v>
          </c:tx>
          <c:val>
            <c:numRef>
              <c:f>Лист1!$J$19:$N$19</c:f>
              <c:numCache>
                <c:formatCode>0.00</c:formatCode>
                <c:ptCount val="5"/>
                <c:pt idx="0">
                  <c:v>12.721893491124261</c:v>
                </c:pt>
                <c:pt idx="1">
                  <c:v>27.810650887573946</c:v>
                </c:pt>
                <c:pt idx="2">
                  <c:v>41.715976331360963</c:v>
                </c:pt>
                <c:pt idx="3">
                  <c:v>14.497041420118343</c:v>
                </c:pt>
                <c:pt idx="4">
                  <c:v>3.2544378698224885</c:v>
                </c:pt>
              </c:numCache>
            </c:numRef>
          </c:val>
        </c:ser>
        <c:ser>
          <c:idx val="2"/>
          <c:order val="2"/>
          <c:tx>
            <c:v>Озеленение</c:v>
          </c:tx>
          <c:spPr>
            <a:solidFill>
              <a:schemeClr val="accent4"/>
            </a:solidFill>
            <a:ln w="25400" cap="flat" cmpd="sng" algn="ctr">
              <a:solidFill>
                <a:schemeClr val="accent4">
                  <a:shade val="50000"/>
                </a:schemeClr>
              </a:solidFill>
              <a:prstDash val="solid"/>
            </a:ln>
            <a:effectLst/>
          </c:spPr>
          <c:val>
            <c:numRef>
              <c:f>Лист1!$J$20:$N$20</c:f>
              <c:numCache>
                <c:formatCode>0.00</c:formatCode>
                <c:ptCount val="5"/>
                <c:pt idx="0">
                  <c:v>4.4378698224852071</c:v>
                </c:pt>
                <c:pt idx="1">
                  <c:v>13.905325443786984</c:v>
                </c:pt>
                <c:pt idx="2">
                  <c:v>31.952662721893493</c:v>
                </c:pt>
                <c:pt idx="3">
                  <c:v>34.615384615384571</c:v>
                </c:pt>
                <c:pt idx="4">
                  <c:v>15.088757396449704</c:v>
                </c:pt>
              </c:numCache>
            </c:numRef>
          </c:val>
        </c:ser>
        <c:shape val="cylinder"/>
        <c:axId val="41687680"/>
        <c:axId val="41701760"/>
        <c:axId val="0"/>
      </c:bar3DChart>
      <c:catAx>
        <c:axId val="41687680"/>
        <c:scaling>
          <c:orientation val="minMax"/>
        </c:scaling>
        <c:axPos val="b"/>
        <c:tickLblPos val="nextTo"/>
        <c:crossAx val="41701760"/>
        <c:crosses val="autoZero"/>
        <c:auto val="1"/>
        <c:lblAlgn val="ctr"/>
        <c:lblOffset val="100"/>
      </c:catAx>
      <c:valAx>
        <c:axId val="41701760"/>
        <c:scaling>
          <c:orientation val="minMax"/>
        </c:scaling>
        <c:axPos val="l"/>
        <c:majorGridlines/>
        <c:numFmt formatCode="0.00" sourceLinked="1"/>
        <c:tickLblPos val="nextTo"/>
        <c:crossAx val="41687680"/>
        <c:crosses val="autoZero"/>
        <c:crossBetween val="between"/>
      </c:valAx>
    </c:plotArea>
    <c:legend>
      <c:legendPos val="r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gap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Лист1!$J$21:$N$21</c:f>
              <c:numCache>
                <c:formatCode>0.00</c:formatCode>
                <c:ptCount val="5"/>
                <c:pt idx="0">
                  <c:v>7.1005917159763321</c:v>
                </c:pt>
                <c:pt idx="1">
                  <c:v>15.088757396449704</c:v>
                </c:pt>
                <c:pt idx="2">
                  <c:v>34.319526627218885</c:v>
                </c:pt>
                <c:pt idx="3">
                  <c:v>36.68639053254438</c:v>
                </c:pt>
                <c:pt idx="4">
                  <c:v>6.8047337278106506</c:v>
                </c:pt>
              </c:numCache>
            </c:numRef>
          </c:val>
        </c:ser>
        <c:shape val="cylinder"/>
        <c:axId val="34506240"/>
        <c:axId val="34507776"/>
        <c:axId val="0"/>
      </c:bar3DChart>
      <c:catAx>
        <c:axId val="34506240"/>
        <c:scaling>
          <c:orientation val="minMax"/>
        </c:scaling>
        <c:axPos val="b"/>
        <c:tickLblPos val="nextTo"/>
        <c:crossAx val="34507776"/>
        <c:crosses val="autoZero"/>
        <c:auto val="1"/>
        <c:lblAlgn val="ctr"/>
        <c:lblOffset val="100"/>
      </c:catAx>
      <c:valAx>
        <c:axId val="34507776"/>
        <c:scaling>
          <c:orientation val="minMax"/>
        </c:scaling>
        <c:axPos val="l"/>
        <c:majorGridlines/>
        <c:numFmt formatCode="0.00" sourceLinked="1"/>
        <c:tickLblPos val="nextTo"/>
        <c:crossAx val="34506240"/>
        <c:crosses val="autoZero"/>
        <c:crossBetween val="between"/>
      </c:valAx>
    </c:plotArea>
    <c:plotVisOnly val="1"/>
    <c:dispBlanksAs val="gap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Лист1!$J$22:$N$22</c:f>
              <c:numCache>
                <c:formatCode>0.00</c:formatCode>
                <c:ptCount val="5"/>
                <c:pt idx="0">
                  <c:v>8.579881656804746</c:v>
                </c:pt>
                <c:pt idx="1">
                  <c:v>22.189349112426029</c:v>
                </c:pt>
                <c:pt idx="2">
                  <c:v>41.124260355029584</c:v>
                </c:pt>
                <c:pt idx="3">
                  <c:v>22.781065088757387</c:v>
                </c:pt>
                <c:pt idx="4">
                  <c:v>5.3254437869822491</c:v>
                </c:pt>
              </c:numCache>
            </c:numRef>
          </c:val>
        </c:ser>
        <c:shape val="cylinder"/>
        <c:axId val="41718528"/>
        <c:axId val="41720064"/>
        <c:axId val="0"/>
      </c:bar3DChart>
      <c:catAx>
        <c:axId val="41718528"/>
        <c:scaling>
          <c:orientation val="minMax"/>
        </c:scaling>
        <c:axPos val="b"/>
        <c:tickLblPos val="nextTo"/>
        <c:crossAx val="41720064"/>
        <c:crosses val="autoZero"/>
        <c:auto val="1"/>
        <c:lblAlgn val="ctr"/>
        <c:lblOffset val="100"/>
      </c:catAx>
      <c:valAx>
        <c:axId val="41720064"/>
        <c:scaling>
          <c:orientation val="minMax"/>
        </c:scaling>
        <c:axPos val="l"/>
        <c:majorGridlines/>
        <c:numFmt formatCode="0.00" sourceLinked="1"/>
        <c:tickLblPos val="nextTo"/>
        <c:crossAx val="41718528"/>
        <c:crosses val="autoZero"/>
        <c:crossBetween val="between"/>
      </c:valAx>
    </c:plotArea>
    <c:plotVisOnly val="1"/>
    <c:dispBlanksAs val="gap"/>
  </c:chart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v>Наличие детских/спортивных площадок</c:v>
          </c:tx>
          <c:val>
            <c:numRef>
              <c:f>Лист1!$J$23:$N$23</c:f>
              <c:numCache>
                <c:formatCode>0.00</c:formatCode>
                <c:ptCount val="5"/>
                <c:pt idx="0">
                  <c:v>12.721893491124261</c:v>
                </c:pt>
                <c:pt idx="1">
                  <c:v>21.597633136094675</c:v>
                </c:pt>
                <c:pt idx="2">
                  <c:v>32.840236686390469</c:v>
                </c:pt>
                <c:pt idx="3">
                  <c:v>21.005917159763293</c:v>
                </c:pt>
                <c:pt idx="4">
                  <c:v>11.834319526627224</c:v>
                </c:pt>
              </c:numCache>
            </c:numRef>
          </c:val>
        </c:ser>
        <c:ser>
          <c:idx val="1"/>
          <c:order val="1"/>
          <c:tx>
            <c:v>Чистота, благоустройство</c:v>
          </c:tx>
          <c:val>
            <c:numRef>
              <c:f>Лист1!$J$24:$N$24</c:f>
              <c:numCache>
                <c:formatCode>0.00</c:formatCode>
                <c:ptCount val="5"/>
                <c:pt idx="0">
                  <c:v>15.384615384615385</c:v>
                </c:pt>
                <c:pt idx="1">
                  <c:v>27.810650887573946</c:v>
                </c:pt>
                <c:pt idx="2">
                  <c:v>36.68639053254438</c:v>
                </c:pt>
                <c:pt idx="3">
                  <c:v>15.088757396449704</c:v>
                </c:pt>
                <c:pt idx="4">
                  <c:v>5.0295857988165675</c:v>
                </c:pt>
              </c:numCache>
            </c:numRef>
          </c:val>
        </c:ser>
        <c:ser>
          <c:idx val="2"/>
          <c:order val="2"/>
          <c:tx>
            <c:v>Безопасность</c:v>
          </c:tx>
          <c:val>
            <c:numRef>
              <c:f>Лист1!$J$25:$N$25</c:f>
              <c:numCache>
                <c:formatCode>0.00</c:formatCode>
                <c:ptCount val="5"/>
                <c:pt idx="0">
                  <c:v>12.42603550295858</c:v>
                </c:pt>
                <c:pt idx="1">
                  <c:v>22.48520710059168</c:v>
                </c:pt>
                <c:pt idx="2">
                  <c:v>37.573964497041352</c:v>
                </c:pt>
                <c:pt idx="3">
                  <c:v>21.005917159763293</c:v>
                </c:pt>
                <c:pt idx="4">
                  <c:v>6.5088757396449708</c:v>
                </c:pt>
              </c:numCache>
            </c:numRef>
          </c:val>
        </c:ser>
        <c:shape val="cylinder"/>
        <c:axId val="41748736"/>
        <c:axId val="41762816"/>
        <c:axId val="0"/>
      </c:bar3DChart>
      <c:catAx>
        <c:axId val="41748736"/>
        <c:scaling>
          <c:orientation val="minMax"/>
        </c:scaling>
        <c:axPos val="b"/>
        <c:tickLblPos val="nextTo"/>
        <c:crossAx val="41762816"/>
        <c:crosses val="autoZero"/>
        <c:auto val="1"/>
        <c:lblAlgn val="ctr"/>
        <c:lblOffset val="100"/>
      </c:catAx>
      <c:valAx>
        <c:axId val="41762816"/>
        <c:scaling>
          <c:orientation val="minMax"/>
        </c:scaling>
        <c:axPos val="l"/>
        <c:majorGridlines/>
        <c:numFmt formatCode="0.00" sourceLinked="1"/>
        <c:tickLblPos val="nextTo"/>
        <c:crossAx val="41748736"/>
        <c:crosses val="autoZero"/>
        <c:crossBetween val="between"/>
      </c:valAx>
    </c:plotArea>
    <c:legend>
      <c:legendPos val="r"/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gap"/>
  </c:chart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Лист1!$J$26:$N$26</c:f>
              <c:numCache>
                <c:formatCode>0.00</c:formatCode>
                <c:ptCount val="5"/>
                <c:pt idx="0">
                  <c:v>8.579881656804746</c:v>
                </c:pt>
                <c:pt idx="1">
                  <c:v>17.159763313609488</c:v>
                </c:pt>
                <c:pt idx="2">
                  <c:v>39.644970414201175</c:v>
                </c:pt>
                <c:pt idx="3">
                  <c:v>24.852071005917161</c:v>
                </c:pt>
                <c:pt idx="4">
                  <c:v>9.7633136094674509</c:v>
                </c:pt>
              </c:numCache>
            </c:numRef>
          </c:val>
        </c:ser>
        <c:shape val="cylinder"/>
        <c:axId val="41813120"/>
        <c:axId val="41814656"/>
        <c:axId val="0"/>
      </c:bar3DChart>
      <c:catAx>
        <c:axId val="41813120"/>
        <c:scaling>
          <c:orientation val="minMax"/>
        </c:scaling>
        <c:axPos val="b"/>
        <c:tickLblPos val="nextTo"/>
        <c:crossAx val="41814656"/>
        <c:crosses val="autoZero"/>
        <c:auto val="1"/>
        <c:lblAlgn val="ctr"/>
        <c:lblOffset val="100"/>
      </c:catAx>
      <c:valAx>
        <c:axId val="41814656"/>
        <c:scaling>
          <c:orientation val="minMax"/>
        </c:scaling>
        <c:axPos val="l"/>
        <c:majorGridlines/>
        <c:numFmt formatCode="0.00" sourceLinked="1"/>
        <c:tickLblPos val="nextTo"/>
        <c:crossAx val="41813120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Лист1!$J$7:$N$7</c:f>
              <c:numCache>
                <c:formatCode>0.00</c:formatCode>
                <c:ptCount val="5"/>
                <c:pt idx="0">
                  <c:v>2.3668639053254412</c:v>
                </c:pt>
                <c:pt idx="1">
                  <c:v>5.6213017751479288</c:v>
                </c:pt>
                <c:pt idx="2">
                  <c:v>22.189349112426029</c:v>
                </c:pt>
                <c:pt idx="3">
                  <c:v>44.082840236686394</c:v>
                </c:pt>
                <c:pt idx="4">
                  <c:v>25.739644970414187</c:v>
                </c:pt>
              </c:numCache>
            </c:numRef>
          </c:val>
        </c:ser>
        <c:shape val="box"/>
        <c:axId val="32421760"/>
        <c:axId val="32423296"/>
        <c:axId val="0"/>
      </c:bar3DChart>
      <c:catAx>
        <c:axId val="32421760"/>
        <c:scaling>
          <c:orientation val="minMax"/>
        </c:scaling>
        <c:axPos val="b"/>
        <c:tickLblPos val="nextTo"/>
        <c:crossAx val="32423296"/>
        <c:crosses val="autoZero"/>
        <c:auto val="1"/>
        <c:lblAlgn val="ctr"/>
        <c:lblOffset val="100"/>
      </c:catAx>
      <c:valAx>
        <c:axId val="32423296"/>
        <c:scaling>
          <c:orientation val="minMax"/>
        </c:scaling>
        <c:axPos val="l"/>
        <c:majorGridlines/>
        <c:numFmt formatCode="0.00" sourceLinked="1"/>
        <c:tickLblPos val="nextTo"/>
        <c:crossAx val="32421760"/>
        <c:crosses val="autoZero"/>
        <c:crossBetween val="between"/>
      </c:valAx>
    </c:plotArea>
    <c:plotVisOnly val="1"/>
    <c:dispBlanksAs val="gap"/>
  </c:chart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Лист1!$R$7:$V$7</c:f>
              <c:numCache>
                <c:formatCode>0.00</c:formatCode>
                <c:ptCount val="5"/>
                <c:pt idx="0">
                  <c:v>10.857988165680473</c:v>
                </c:pt>
                <c:pt idx="1">
                  <c:v>21.65680473372781</c:v>
                </c:pt>
                <c:pt idx="2">
                  <c:v>36.952662721893425</c:v>
                </c:pt>
                <c:pt idx="3">
                  <c:v>23.106508875739618</c:v>
                </c:pt>
                <c:pt idx="4">
                  <c:v>7.4260355029585785</c:v>
                </c:pt>
              </c:numCache>
            </c:numRef>
          </c:val>
        </c:ser>
        <c:shape val="cylinder"/>
        <c:axId val="41845888"/>
        <c:axId val="41847424"/>
        <c:axId val="0"/>
      </c:bar3DChart>
      <c:catAx>
        <c:axId val="41845888"/>
        <c:scaling>
          <c:orientation val="minMax"/>
        </c:scaling>
        <c:axPos val="b"/>
        <c:tickLblPos val="nextTo"/>
        <c:crossAx val="41847424"/>
        <c:crosses val="autoZero"/>
        <c:auto val="1"/>
        <c:lblAlgn val="ctr"/>
        <c:lblOffset val="100"/>
      </c:catAx>
      <c:valAx>
        <c:axId val="41847424"/>
        <c:scaling>
          <c:orientation val="minMax"/>
        </c:scaling>
        <c:axPos val="l"/>
        <c:majorGridlines/>
        <c:numFmt formatCode="0.00" sourceLinked="1"/>
        <c:tickLblPos val="nextTo"/>
        <c:crossAx val="41845888"/>
        <c:crosses val="autoZero"/>
        <c:crossBetween val="between"/>
      </c:valAx>
    </c:plotArea>
    <c:plotVisOnly val="1"/>
    <c:dispBlanksAs val="gap"/>
  </c:chart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v>Блок 1. Возможности индивидуального развития</c:v>
          </c:tx>
          <c:val>
            <c:numRef>
              <c:f>Лист1!$R$5:$V$5</c:f>
              <c:numCache>
                <c:formatCode>0.00</c:formatCode>
                <c:ptCount val="5"/>
                <c:pt idx="0">
                  <c:v>7.7768385460693148</c:v>
                </c:pt>
                <c:pt idx="1">
                  <c:v>13.905325443786982</c:v>
                </c:pt>
                <c:pt idx="2">
                  <c:v>27.599323753169873</c:v>
                </c:pt>
                <c:pt idx="3">
                  <c:v>29.923922231614529</c:v>
                </c:pt>
                <c:pt idx="4">
                  <c:v>20.794590025359252</c:v>
                </c:pt>
              </c:numCache>
            </c:numRef>
          </c:val>
        </c:ser>
        <c:ser>
          <c:idx val="1"/>
          <c:order val="1"/>
          <c:tx>
            <c:v>Блок 2. Забота о здоровье</c:v>
          </c:tx>
          <c:val>
            <c:numRef>
              <c:f>Лист1!$R$6:$V$6</c:f>
              <c:numCache>
                <c:formatCode>0.00</c:formatCode>
                <c:ptCount val="5"/>
                <c:pt idx="0">
                  <c:v>14.398422090729786</c:v>
                </c:pt>
                <c:pt idx="1">
                  <c:v>18.04733727810649</c:v>
                </c:pt>
                <c:pt idx="2">
                  <c:v>30.670611439842215</c:v>
                </c:pt>
                <c:pt idx="3">
                  <c:v>23.175542406311614</c:v>
                </c:pt>
                <c:pt idx="4">
                  <c:v>13.708086785009863</c:v>
                </c:pt>
              </c:numCache>
            </c:numRef>
          </c:val>
        </c:ser>
        <c:ser>
          <c:idx val="2"/>
          <c:order val="2"/>
          <c:tx>
            <c:v>Блок 3. Жизненная среда</c:v>
          </c:tx>
          <c:val>
            <c:numRef>
              <c:f>Лист1!$R$7:$V$7</c:f>
              <c:numCache>
                <c:formatCode>0.00</c:formatCode>
                <c:ptCount val="5"/>
                <c:pt idx="0">
                  <c:v>10.857988165680473</c:v>
                </c:pt>
                <c:pt idx="1">
                  <c:v>21.65680473372781</c:v>
                </c:pt>
                <c:pt idx="2">
                  <c:v>36.952662721893425</c:v>
                </c:pt>
                <c:pt idx="3">
                  <c:v>23.106508875739618</c:v>
                </c:pt>
                <c:pt idx="4">
                  <c:v>7.4260355029585785</c:v>
                </c:pt>
              </c:numCache>
            </c:numRef>
          </c:val>
        </c:ser>
        <c:shape val="cylinder"/>
        <c:axId val="41880576"/>
        <c:axId val="41911040"/>
        <c:axId val="0"/>
      </c:bar3DChart>
      <c:catAx>
        <c:axId val="41880576"/>
        <c:scaling>
          <c:orientation val="minMax"/>
        </c:scaling>
        <c:axPos val="b"/>
        <c:tickLblPos val="nextTo"/>
        <c:crossAx val="41911040"/>
        <c:crosses val="autoZero"/>
        <c:auto val="1"/>
        <c:lblAlgn val="ctr"/>
        <c:lblOffset val="100"/>
      </c:catAx>
      <c:valAx>
        <c:axId val="41911040"/>
        <c:scaling>
          <c:orientation val="minMax"/>
        </c:scaling>
        <c:axPos val="l"/>
        <c:majorGridlines/>
        <c:numFmt formatCode="0.00" sourceLinked="1"/>
        <c:tickLblPos val="nextTo"/>
        <c:crossAx val="41880576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400" baseline="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Лист1!$J$27:$N$27</c:f>
              <c:numCache>
                <c:formatCode>0.00</c:formatCode>
                <c:ptCount val="5"/>
                <c:pt idx="0">
                  <c:v>5.0295857988165675</c:v>
                </c:pt>
                <c:pt idx="1">
                  <c:v>9.7633136094674509</c:v>
                </c:pt>
                <c:pt idx="2">
                  <c:v>38.757396449704146</c:v>
                </c:pt>
                <c:pt idx="3">
                  <c:v>34.911242603550257</c:v>
                </c:pt>
                <c:pt idx="4">
                  <c:v>11.538461538461538</c:v>
                </c:pt>
              </c:numCache>
            </c:numRef>
          </c:val>
        </c:ser>
        <c:shape val="cylinder"/>
        <c:axId val="34588544"/>
        <c:axId val="34590080"/>
        <c:axId val="0"/>
      </c:bar3DChart>
      <c:catAx>
        <c:axId val="34588544"/>
        <c:scaling>
          <c:orientation val="minMax"/>
        </c:scaling>
        <c:axPos val="b"/>
        <c:tickLblPos val="nextTo"/>
        <c:crossAx val="34590080"/>
        <c:crosses val="autoZero"/>
        <c:auto val="1"/>
        <c:lblAlgn val="ctr"/>
        <c:lblOffset val="100"/>
      </c:catAx>
      <c:valAx>
        <c:axId val="34590080"/>
        <c:scaling>
          <c:orientation val="minMax"/>
        </c:scaling>
        <c:axPos val="l"/>
        <c:majorGridlines/>
        <c:numFmt formatCode="0.00" sourceLinked="1"/>
        <c:tickLblPos val="nextTo"/>
        <c:crossAx val="34588544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Лист1!$J$8:$N$8</c:f>
              <c:numCache>
                <c:formatCode>0.00</c:formatCode>
                <c:ptCount val="5"/>
                <c:pt idx="0">
                  <c:v>4.4378698224852071</c:v>
                </c:pt>
                <c:pt idx="1">
                  <c:v>5.9171597633136104</c:v>
                </c:pt>
                <c:pt idx="2">
                  <c:v>21.301775147928996</c:v>
                </c:pt>
                <c:pt idx="3">
                  <c:v>44.082840236686394</c:v>
                </c:pt>
                <c:pt idx="4">
                  <c:v>24.260355029585799</c:v>
                </c:pt>
              </c:numCache>
            </c:numRef>
          </c:val>
        </c:ser>
        <c:shape val="box"/>
        <c:axId val="37794560"/>
        <c:axId val="37796096"/>
        <c:axId val="0"/>
      </c:bar3DChart>
      <c:catAx>
        <c:axId val="37794560"/>
        <c:scaling>
          <c:orientation val="minMax"/>
        </c:scaling>
        <c:axPos val="b"/>
        <c:tickLblPos val="nextTo"/>
        <c:crossAx val="37796096"/>
        <c:crosses val="autoZero"/>
        <c:auto val="1"/>
        <c:lblAlgn val="ctr"/>
        <c:lblOffset val="100"/>
      </c:catAx>
      <c:valAx>
        <c:axId val="37796096"/>
        <c:scaling>
          <c:orientation val="minMax"/>
        </c:scaling>
        <c:axPos val="l"/>
        <c:majorGridlines/>
        <c:numFmt formatCode="0.00" sourceLinked="1"/>
        <c:tickLblPos val="nextTo"/>
        <c:crossAx val="37794560"/>
        <c:crosses val="autoZero"/>
        <c:crossBetween val="between"/>
      </c:valAx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Лист1!$J$9:$N$9</c:f>
              <c:numCache>
                <c:formatCode>0.00</c:formatCode>
                <c:ptCount val="5"/>
                <c:pt idx="0">
                  <c:v>6.5088757396449708</c:v>
                </c:pt>
                <c:pt idx="1">
                  <c:v>7.9881656804733812</c:v>
                </c:pt>
                <c:pt idx="2">
                  <c:v>29.585798816568015</c:v>
                </c:pt>
                <c:pt idx="3">
                  <c:v>25.443786982248522</c:v>
                </c:pt>
                <c:pt idx="4">
                  <c:v>30.473372781065066</c:v>
                </c:pt>
              </c:numCache>
            </c:numRef>
          </c:val>
        </c:ser>
        <c:shape val="box"/>
        <c:axId val="38039936"/>
        <c:axId val="38041472"/>
        <c:axId val="0"/>
      </c:bar3DChart>
      <c:catAx>
        <c:axId val="38039936"/>
        <c:scaling>
          <c:orientation val="minMax"/>
        </c:scaling>
        <c:axPos val="b"/>
        <c:tickLblPos val="nextTo"/>
        <c:crossAx val="38041472"/>
        <c:crosses val="autoZero"/>
        <c:auto val="1"/>
        <c:lblAlgn val="ctr"/>
        <c:lblOffset val="100"/>
      </c:catAx>
      <c:valAx>
        <c:axId val="38041472"/>
        <c:scaling>
          <c:orientation val="minMax"/>
        </c:scaling>
        <c:axPos val="l"/>
        <c:majorGridlines/>
        <c:numFmt formatCode="0.00" sourceLinked="1"/>
        <c:tickLblPos val="nextTo"/>
        <c:crossAx val="38039936"/>
        <c:crosses val="autoZero"/>
        <c:crossBetween val="between"/>
      </c:valAx>
    </c:plotArea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1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Лист1!$J$10:$N$10</c:f>
              <c:numCache>
                <c:formatCode>0.00</c:formatCode>
                <c:ptCount val="5"/>
                <c:pt idx="0">
                  <c:v>3.550295857988166</c:v>
                </c:pt>
                <c:pt idx="1">
                  <c:v>8.8757396449704249</c:v>
                </c:pt>
                <c:pt idx="2">
                  <c:v>24.852071005917161</c:v>
                </c:pt>
                <c:pt idx="3">
                  <c:v>31.65680473372781</c:v>
                </c:pt>
                <c:pt idx="4">
                  <c:v>31.065088757396474</c:v>
                </c:pt>
              </c:numCache>
            </c:numRef>
          </c:val>
        </c:ser>
        <c:shape val="box"/>
        <c:axId val="37453184"/>
        <c:axId val="38278272"/>
        <c:axId val="0"/>
      </c:bar3DChart>
      <c:catAx>
        <c:axId val="37453184"/>
        <c:scaling>
          <c:orientation val="minMax"/>
        </c:scaling>
        <c:axPos val="b"/>
        <c:tickLblPos val="nextTo"/>
        <c:crossAx val="38278272"/>
        <c:crosses val="autoZero"/>
        <c:auto val="1"/>
        <c:lblAlgn val="ctr"/>
        <c:lblOffset val="100"/>
      </c:catAx>
      <c:valAx>
        <c:axId val="38278272"/>
        <c:scaling>
          <c:orientation val="minMax"/>
        </c:scaling>
        <c:axPos val="l"/>
        <c:majorGridlines/>
        <c:numFmt formatCode="0.00" sourceLinked="1"/>
        <c:tickLblPos val="nextTo"/>
        <c:crossAx val="37453184"/>
        <c:crosses val="autoZero"/>
        <c:crossBetween val="between"/>
      </c:valAx>
    </c:plotArea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Лист1!$J$11:$N$11</c:f>
              <c:numCache>
                <c:formatCode>0.00</c:formatCode>
                <c:ptCount val="5"/>
                <c:pt idx="0">
                  <c:v>18.04733727810649</c:v>
                </c:pt>
                <c:pt idx="1">
                  <c:v>35.502958579881657</c:v>
                </c:pt>
                <c:pt idx="2">
                  <c:v>30.473372781065066</c:v>
                </c:pt>
                <c:pt idx="3">
                  <c:v>12.1301775147929</c:v>
                </c:pt>
                <c:pt idx="4">
                  <c:v>3.8461538461538463</c:v>
                </c:pt>
              </c:numCache>
            </c:numRef>
          </c:val>
        </c:ser>
        <c:shape val="box"/>
        <c:axId val="32430720"/>
        <c:axId val="32436608"/>
        <c:axId val="0"/>
      </c:bar3DChart>
      <c:catAx>
        <c:axId val="32430720"/>
        <c:scaling>
          <c:orientation val="minMax"/>
        </c:scaling>
        <c:axPos val="b"/>
        <c:tickLblPos val="nextTo"/>
        <c:crossAx val="32436608"/>
        <c:crosses val="autoZero"/>
        <c:auto val="1"/>
        <c:lblAlgn val="ctr"/>
        <c:lblOffset val="100"/>
      </c:catAx>
      <c:valAx>
        <c:axId val="32436608"/>
        <c:scaling>
          <c:orientation val="minMax"/>
        </c:scaling>
        <c:axPos val="l"/>
        <c:majorGridlines/>
        <c:numFmt formatCode="0.00" sourceLinked="1"/>
        <c:tickLblPos val="nextTo"/>
        <c:crossAx val="32430720"/>
        <c:crosses val="autoZero"/>
        <c:crossBetween val="between"/>
      </c:valAx>
    </c:plotArea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view3D>
      <c:rAngAx val="1"/>
    </c:view3D>
    <c:plotArea>
      <c:layout>
        <c:manualLayout>
          <c:layoutTarget val="inner"/>
          <c:xMode val="edge"/>
          <c:yMode val="edge"/>
          <c:x val="9.8993450511591294E-2"/>
          <c:y val="1.6895999236297549E-2"/>
          <c:w val="0.88845761771210907"/>
          <c:h val="0.87558075120969281"/>
        </c:manualLayout>
      </c:layout>
      <c:bar3DChart>
        <c:barDir val="col"/>
        <c:grouping val="clustered"/>
        <c:ser>
          <c:idx val="0"/>
          <c:order val="0"/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Лист1!$J$12:$N$12</c:f>
              <c:numCache>
                <c:formatCode>0.00</c:formatCode>
                <c:ptCount val="5"/>
                <c:pt idx="0">
                  <c:v>8.2840236686390423</c:v>
                </c:pt>
                <c:pt idx="1">
                  <c:v>15.384615384615385</c:v>
                </c:pt>
                <c:pt idx="2">
                  <c:v>33.431952662721912</c:v>
                </c:pt>
                <c:pt idx="3">
                  <c:v>26.627218934911227</c:v>
                </c:pt>
                <c:pt idx="4">
                  <c:v>16.272189349112427</c:v>
                </c:pt>
              </c:numCache>
            </c:numRef>
          </c:val>
        </c:ser>
        <c:shape val="box"/>
        <c:axId val="37435264"/>
        <c:axId val="37436800"/>
        <c:axId val="0"/>
      </c:bar3DChart>
      <c:catAx>
        <c:axId val="37435264"/>
        <c:scaling>
          <c:orientation val="minMax"/>
        </c:scaling>
        <c:axPos val="b"/>
        <c:tickLblPos val="nextTo"/>
        <c:crossAx val="37436800"/>
        <c:crosses val="autoZero"/>
        <c:auto val="1"/>
        <c:lblAlgn val="ctr"/>
        <c:lblOffset val="100"/>
      </c:catAx>
      <c:valAx>
        <c:axId val="37436800"/>
        <c:scaling>
          <c:orientation val="minMax"/>
        </c:scaling>
        <c:axPos val="l"/>
        <c:majorGridlines/>
        <c:numFmt formatCode="0.00" sourceLinked="1"/>
        <c:tickLblPos val="nextTo"/>
        <c:crossAx val="37435264"/>
        <c:crosses val="autoZero"/>
        <c:crossBetween val="between"/>
      </c:valAx>
    </c:plotArea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Лист1!$J$13:$N$13</c:f>
              <c:numCache>
                <c:formatCode>0.00</c:formatCode>
                <c:ptCount val="5"/>
                <c:pt idx="0">
                  <c:v>11.242603550295858</c:v>
                </c:pt>
                <c:pt idx="1">
                  <c:v>18.04733727810649</c:v>
                </c:pt>
                <c:pt idx="2">
                  <c:v>31.360946745562106</c:v>
                </c:pt>
                <c:pt idx="3">
                  <c:v>25.443786982248522</c:v>
                </c:pt>
                <c:pt idx="4">
                  <c:v>13.905325443786984</c:v>
                </c:pt>
              </c:numCache>
            </c:numRef>
          </c:val>
        </c:ser>
        <c:shape val="box"/>
        <c:axId val="38557568"/>
        <c:axId val="38559104"/>
        <c:axId val="0"/>
      </c:bar3DChart>
      <c:catAx>
        <c:axId val="38557568"/>
        <c:scaling>
          <c:orientation val="minMax"/>
        </c:scaling>
        <c:axPos val="b"/>
        <c:tickLblPos val="nextTo"/>
        <c:crossAx val="38559104"/>
        <c:crosses val="autoZero"/>
        <c:auto val="1"/>
        <c:lblAlgn val="ctr"/>
        <c:lblOffset val="100"/>
      </c:catAx>
      <c:valAx>
        <c:axId val="38559104"/>
        <c:scaling>
          <c:orientation val="minMax"/>
        </c:scaling>
        <c:axPos val="l"/>
        <c:majorGridlines/>
        <c:numFmt formatCode="0.00" sourceLinked="1"/>
        <c:tickLblPos val="nextTo"/>
        <c:crossAx val="38557568"/>
        <c:crosses val="autoZero"/>
        <c:crossBetween val="between"/>
      </c:valAx>
    </c:plotArea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val>
            <c:numRef>
              <c:f>Лист1!$R$5:$V$5</c:f>
              <c:numCache>
                <c:formatCode>0.00</c:formatCode>
                <c:ptCount val="5"/>
                <c:pt idx="0">
                  <c:v>7.7768385460693148</c:v>
                </c:pt>
                <c:pt idx="1">
                  <c:v>13.905325443786982</c:v>
                </c:pt>
                <c:pt idx="2">
                  <c:v>27.599323753169873</c:v>
                </c:pt>
                <c:pt idx="3">
                  <c:v>29.923922231614529</c:v>
                </c:pt>
                <c:pt idx="4">
                  <c:v>20.794590025359252</c:v>
                </c:pt>
              </c:numCache>
            </c:numRef>
          </c:val>
        </c:ser>
        <c:shape val="box"/>
        <c:axId val="40310656"/>
        <c:axId val="40312192"/>
        <c:axId val="0"/>
      </c:bar3DChart>
      <c:catAx>
        <c:axId val="40310656"/>
        <c:scaling>
          <c:orientation val="minMax"/>
        </c:scaling>
        <c:axPos val="b"/>
        <c:tickLblPos val="nextTo"/>
        <c:crossAx val="40312192"/>
        <c:crosses val="autoZero"/>
        <c:auto val="1"/>
        <c:lblAlgn val="ctr"/>
        <c:lblOffset val="100"/>
      </c:catAx>
      <c:valAx>
        <c:axId val="40312192"/>
        <c:scaling>
          <c:orientation val="minMax"/>
        </c:scaling>
        <c:axPos val="l"/>
        <c:majorGridlines/>
        <c:numFmt formatCode="0.00" sourceLinked="1"/>
        <c:tickLblPos val="nextTo"/>
        <c:crossAx val="40310656"/>
        <c:crosses val="autoZero"/>
        <c:crossBetween val="between"/>
      </c:valAx>
    </c:plotArea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22E90EF-21E9-4B91-B6ED-55DD0D414929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782055E9-B42C-469F-B032-186FB561A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Сказать о то что участники были из разных образовательных учреждений города Перми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B118A4-382B-41C8-ACB4-9A88C3B6D231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6 вопрос: МТО «Ровесник», Футбол, Мама, Папа, Одноклассники, Центр дополнительного образования «Луч», Амвей</a:t>
            </a: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D88EEB0-95EA-4496-AAB5-42FA8ACAB873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C4FF8B9-04E8-43DC-9554-CC3DCDC7F510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1E9128-61AD-4A42-857D-CAAE286AE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31ABF-4FDF-4313-BD7D-03354BFF9B37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866B6-6DEB-4EAC-AD12-1EDD8782D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AD8BF-C989-4858-98DF-918603625E35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09511-88DE-41A5-B8BA-13D6BE107B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1B3EC-A993-4AF6-BE44-38A2BEBFE580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410AA-1797-4650-AE3F-1F2BE12824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07EDA1-236F-47E9-B7EE-39D7CF5314F7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FE93A3-14A3-4A7B-A349-E81E2F423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57CA8-C4BA-4DE4-B690-F6D0A729777A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88A97-35C7-4791-96F9-FAF4140F9E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56D344-8771-4503-AB88-DB59BD40B9B9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F66016-D426-4E8E-8E8C-29136055E5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A2EC7-BE94-4D86-B619-48E52ECA682E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0985B-8424-4F7B-906D-33F420E5B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A711F9B-D090-43AE-9475-A0B5E86E01ED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BBE39A-1AF0-4F66-81C6-0E149C731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7BF862-C97F-4464-851C-6473766DB443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DEC6E44-CB39-40ED-9459-36CF08D2F6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0B0299A-2582-4E50-86CB-2FE9F82BE795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3F20E5-C1DE-4149-B24F-91E09061E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B09C5CF3-9F5E-4F7A-A4CF-DAF798384F83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85266D63-5108-4F1F-B20B-1985EC9DE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9" r:id="rId2"/>
    <p:sldLayoutId id="2147483691" r:id="rId3"/>
    <p:sldLayoutId id="2147483688" r:id="rId4"/>
    <p:sldLayoutId id="2147483692" r:id="rId5"/>
    <p:sldLayoutId id="2147483687" r:id="rId6"/>
    <p:sldLayoutId id="2147483693" r:id="rId7"/>
    <p:sldLayoutId id="2147483694" r:id="rId8"/>
    <p:sldLayoutId id="2147483695" r:id="rId9"/>
    <p:sldLayoutId id="2147483686" r:id="rId10"/>
    <p:sldLayoutId id="214748368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0113" y="476250"/>
            <a:ext cx="7559675" cy="150018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9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Первый городской детский форум «Город –детям!»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63" y="5003800"/>
            <a:ext cx="6815137" cy="711200"/>
          </a:xfrm>
        </p:spPr>
        <p:txBody>
          <a:bodyPr>
            <a:normAutofit/>
          </a:bodyPr>
          <a:lstStyle/>
          <a:p>
            <a:pPr marL="26988" algn="ctr">
              <a:lnSpc>
                <a:spcPct val="80000"/>
              </a:lnSpc>
            </a:pPr>
            <a:r>
              <a:rPr lang="ru-RU" sz="2400" smtClean="0">
                <a:solidFill>
                  <a:srgbClr val="320E04"/>
                </a:solidFill>
              </a:rPr>
              <a:t>Итоги  социологического опроса</a:t>
            </a:r>
          </a:p>
          <a:p>
            <a:pPr marL="26988" algn="ctr">
              <a:lnSpc>
                <a:spcPct val="80000"/>
              </a:lnSpc>
            </a:pPr>
            <a:r>
              <a:rPr lang="ru-RU" sz="2400" smtClean="0">
                <a:solidFill>
                  <a:srgbClr val="320E04"/>
                </a:solidFill>
              </a:rPr>
              <a:t>участников Форума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2205038"/>
            <a:ext cx="28225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 noGrp="1"/>
          </p:cNvSpPr>
          <p:nvPr>
            <p:ph idx="1"/>
          </p:nvPr>
        </p:nvSpPr>
        <p:spPr>
          <a:xfrm>
            <a:off x="457200" y="428625"/>
            <a:ext cx="8043863" cy="107156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2800" b="1" smtClean="0">
                <a:solidFill>
                  <a:srgbClr val="7030A0"/>
                </a:solidFill>
              </a:rPr>
              <a:t>«Оцените, насколько, по Вашему мнению, учитываются интересы детей при принятии решений в городе»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214414" y="1785926"/>
          <a:ext cx="7358114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0" y="5500688"/>
            <a:ext cx="11652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Содержимое 2"/>
          <p:cNvSpPr>
            <a:spLocks noGrp="1"/>
          </p:cNvSpPr>
          <p:nvPr>
            <p:ph idx="1"/>
          </p:nvPr>
        </p:nvSpPr>
        <p:spPr>
          <a:xfrm>
            <a:off x="785813" y="285750"/>
            <a:ext cx="8043862" cy="128587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7030A0"/>
                </a:solidFill>
              </a:rPr>
              <a:t>Оценка организации отдыха детей города в школьные каникулы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285852" y="1357298"/>
          <a:ext cx="7215238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5067300"/>
            <a:ext cx="1593850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Содержимое 2"/>
          <p:cNvSpPr>
            <a:spLocks noGrp="1"/>
          </p:cNvSpPr>
          <p:nvPr>
            <p:ph idx="1"/>
          </p:nvPr>
        </p:nvSpPr>
        <p:spPr>
          <a:xfrm>
            <a:off x="714375" y="285750"/>
            <a:ext cx="8043863" cy="107156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2800" b="1" smtClean="0">
                <a:solidFill>
                  <a:srgbClr val="7030A0"/>
                </a:solidFill>
              </a:rPr>
              <a:t>Оценка возможности временного трудоустройства (при желании) детей в городе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5283200"/>
            <a:ext cx="1379537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Диаграмма 6"/>
          <p:cNvGraphicFramePr/>
          <p:nvPr/>
        </p:nvGraphicFramePr>
        <p:xfrm>
          <a:off x="1214414" y="1643050"/>
          <a:ext cx="6929486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0826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</a:rPr>
              <a:t>Итог блока № 1</a:t>
            </a:r>
            <a:endParaRPr lang="ru-RU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785786" y="1214422"/>
          <a:ext cx="8072494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1143000" y="4357688"/>
            <a:ext cx="764381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solidFill>
                  <a:srgbClr val="7030A0"/>
                </a:solidFill>
              </a:rPr>
              <a:t>Исходя из полученных нами данных, </a:t>
            </a:r>
            <a:r>
              <a:rPr lang="ru-RU" sz="2200" b="1">
                <a:solidFill>
                  <a:srgbClr val="7030A0"/>
                </a:solidFill>
              </a:rPr>
              <a:t>участники форума </a:t>
            </a:r>
            <a:r>
              <a:rPr lang="ru-RU" sz="2200">
                <a:solidFill>
                  <a:srgbClr val="7030A0"/>
                </a:solidFill>
              </a:rPr>
              <a:t>оценивают возможности индивидуального развития в городе Перми как </a:t>
            </a:r>
            <a:r>
              <a:rPr lang="ru-RU" sz="2200" b="1">
                <a:solidFill>
                  <a:srgbClr val="7030A0"/>
                </a:solidFill>
              </a:rPr>
              <a:t>положительные</a:t>
            </a:r>
            <a:r>
              <a:rPr lang="ru-RU" sz="2200">
                <a:solidFill>
                  <a:srgbClr val="7030A0"/>
                </a:solidFill>
              </a:rPr>
              <a:t>. В среднем преобладают оценки </a:t>
            </a:r>
            <a:r>
              <a:rPr lang="ru-RU" sz="2200" b="1">
                <a:solidFill>
                  <a:srgbClr val="7030A0"/>
                </a:solidFill>
              </a:rPr>
              <a:t>«удовлетворительно» </a:t>
            </a:r>
            <a:r>
              <a:rPr lang="ru-RU" sz="2200">
                <a:solidFill>
                  <a:srgbClr val="7030A0"/>
                </a:solidFill>
              </a:rPr>
              <a:t>и </a:t>
            </a:r>
            <a:r>
              <a:rPr lang="ru-RU" sz="2200" b="1">
                <a:solidFill>
                  <a:srgbClr val="7030A0"/>
                </a:solidFill>
              </a:rPr>
              <a:t>«хорошо». </a:t>
            </a:r>
            <a:r>
              <a:rPr lang="ru-RU" sz="2200">
                <a:solidFill>
                  <a:srgbClr val="7030A0"/>
                </a:solidFill>
              </a:rPr>
              <a:t>Четверть участников оценили даже на </a:t>
            </a:r>
            <a:r>
              <a:rPr lang="ru-RU" sz="2200" b="1">
                <a:solidFill>
                  <a:srgbClr val="7030A0"/>
                </a:solidFill>
              </a:rPr>
              <a:t>«отлично».</a:t>
            </a:r>
            <a:endParaRPr lang="ru-RU" sz="220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1500188"/>
            <a:ext cx="746760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Блок 2. </a:t>
            </a:r>
            <a:r>
              <a:rPr lang="ru-RU" sz="4000" b="1" i="1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Aharoni"/>
                <a:cs typeface="Aharoni"/>
              </a:rPr>
              <a:t>«</a:t>
            </a:r>
            <a:r>
              <a:rPr lang="ru-RU" sz="40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Aharoni"/>
                <a:cs typeface="Aharoni"/>
              </a:rPr>
              <a:t>Забота о здоровье</a:t>
            </a:r>
            <a:r>
              <a:rPr lang="ru-RU" sz="4000" b="1" i="1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Aharoni"/>
                <a:cs typeface="Aharoni"/>
              </a:rPr>
              <a:t>»</a:t>
            </a:r>
            <a:endParaRPr lang="ru-RU" sz="400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786063"/>
            <a:ext cx="3071813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Содержимое 4"/>
          <p:cNvSpPr>
            <a:spLocks noGrp="1"/>
          </p:cNvSpPr>
          <p:nvPr>
            <p:ph idx="1"/>
          </p:nvPr>
        </p:nvSpPr>
        <p:spPr>
          <a:xfrm>
            <a:off x="857250" y="428625"/>
            <a:ext cx="7972425" cy="1214438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7030A0"/>
                </a:solidFill>
              </a:rPr>
              <a:t>«Насколько Вам нравится медицинское обслуживание по месту жительства»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04150" y="5500688"/>
            <a:ext cx="1339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Диаграмма 6"/>
          <p:cNvGraphicFramePr/>
          <p:nvPr/>
        </p:nvGraphicFramePr>
        <p:xfrm>
          <a:off x="1000100" y="1785926"/>
          <a:ext cx="7358114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Содержимое 2"/>
          <p:cNvSpPr>
            <a:spLocks noGrp="1"/>
          </p:cNvSpPr>
          <p:nvPr>
            <p:ph idx="1"/>
          </p:nvPr>
        </p:nvSpPr>
        <p:spPr>
          <a:xfrm>
            <a:off x="785813" y="214313"/>
            <a:ext cx="7972425" cy="135731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b="1" smtClean="0">
                <a:solidFill>
                  <a:srgbClr val="7030A0"/>
                </a:solidFill>
              </a:rPr>
              <a:t>Оценка качества медицинского обслуживания в школе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214414" y="1357298"/>
          <a:ext cx="6715172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4150" y="5500688"/>
            <a:ext cx="1339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Содержимое 2"/>
          <p:cNvSpPr>
            <a:spLocks noGrp="1"/>
          </p:cNvSpPr>
          <p:nvPr>
            <p:ph idx="1"/>
          </p:nvPr>
        </p:nvSpPr>
        <p:spPr>
          <a:xfrm>
            <a:off x="500063" y="285750"/>
            <a:ext cx="8286750" cy="1285875"/>
          </a:xfrm>
        </p:spPr>
        <p:txBody>
          <a:bodyPr>
            <a:normAutofit fontScale="92500" lnSpcReduction="20000"/>
          </a:bodyPr>
          <a:lstStyle/>
          <a:p>
            <a:pPr marL="365760" indent="-283464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7030A0"/>
                </a:solidFill>
              </a:rPr>
              <a:t>Оценка эффективности профилактики распространения наркотических средств в городе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071538" y="1500174"/>
          <a:ext cx="7286676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4150" y="5500688"/>
            <a:ext cx="1339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Содержимое 2"/>
          <p:cNvSpPr>
            <a:spLocks noGrp="1"/>
          </p:cNvSpPr>
          <p:nvPr>
            <p:ph idx="1"/>
          </p:nvPr>
        </p:nvSpPr>
        <p:spPr>
          <a:xfrm>
            <a:off x="642938" y="142875"/>
            <a:ext cx="8043862" cy="71437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600" b="1" smtClean="0">
                <a:solidFill>
                  <a:srgbClr val="7030A0"/>
                </a:solidFill>
              </a:rPr>
              <a:t>Итог блока № 2</a:t>
            </a:r>
          </a:p>
        </p:txBody>
      </p:sp>
      <p:sp>
        <p:nvSpPr>
          <p:cNvPr id="33794" name="TextBox 6"/>
          <p:cNvSpPr txBox="1">
            <a:spLocks noChangeArrowheads="1"/>
          </p:cNvSpPr>
          <p:nvPr/>
        </p:nvSpPr>
        <p:spPr bwMode="auto">
          <a:xfrm>
            <a:off x="1071563" y="4549775"/>
            <a:ext cx="764381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solidFill>
                  <a:srgbClr val="7030A0"/>
                </a:solidFill>
                <a:latin typeface="Century Schoolbook" pitchFamily="18" charset="0"/>
              </a:rPr>
              <a:t>Исходя из полученных данных следует, что участники форума оценивают сферу детского здравоохранения </a:t>
            </a:r>
            <a:r>
              <a:rPr lang="ru-RU" sz="2400" b="1">
                <a:solidFill>
                  <a:srgbClr val="7030A0"/>
                </a:solidFill>
                <a:latin typeface="Century Schoolbook" pitchFamily="18" charset="0"/>
              </a:rPr>
              <a:t>«удовлетворительно». </a:t>
            </a:r>
            <a:r>
              <a:rPr lang="ru-RU" sz="2400">
                <a:solidFill>
                  <a:srgbClr val="7030A0"/>
                </a:solidFill>
                <a:latin typeface="Century Schoolbook" pitchFamily="18" charset="0"/>
              </a:rPr>
              <a:t>Также стоит отметить достаточно высокий процент негативных оценок. 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071538" y="714356"/>
          <a:ext cx="7572428" cy="3800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1214438"/>
            <a:ext cx="7467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7030A0"/>
                </a:solidFill>
              </a:rPr>
              <a:t>Блок 3.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ru-RU" sz="4000" dirty="0" smtClean="0">
                <a:solidFill>
                  <a:srgbClr val="7030A0"/>
                </a:solidFill>
              </a:rPr>
              <a:t> «</a:t>
            </a:r>
            <a:r>
              <a:rPr lang="ru-RU" sz="4900" dirty="0" smtClean="0">
                <a:solidFill>
                  <a:srgbClr val="7030A0"/>
                </a:solidFill>
              </a:rPr>
              <a:t>Жизненная среда»</a:t>
            </a:r>
            <a:endParaRPr lang="ru-RU" sz="4900" dirty="0">
              <a:solidFill>
                <a:srgbClr val="7030A0"/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2786063"/>
            <a:ext cx="3071812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313" y="0"/>
            <a:ext cx="7497762" cy="7858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Как это было…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074" name="Picture 2" descr="G:\IMG_45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G:\IMG_45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G:\IMG_45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G:\IMG_455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63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G:\IMG_455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G:\IMG_455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Содержимое 2"/>
          <p:cNvSpPr>
            <a:spLocks noGrp="1"/>
          </p:cNvSpPr>
          <p:nvPr>
            <p:ph idx="1"/>
          </p:nvPr>
        </p:nvSpPr>
        <p:spPr>
          <a:xfrm>
            <a:off x="500063" y="285750"/>
            <a:ext cx="8043862" cy="118586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7030A0"/>
                </a:solidFill>
                <a:ea typeface="Aharoni"/>
                <a:cs typeface="Aharoni"/>
              </a:rPr>
              <a:t>Оценка личной безопасности (защищенности) в городе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142976" y="1714488"/>
          <a:ext cx="6643734" cy="3800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4150" y="5500688"/>
            <a:ext cx="1339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85750"/>
            <a:ext cx="7497763" cy="1928813"/>
          </a:xfrm>
        </p:spPr>
        <p:txBody>
          <a:bodyPr>
            <a:normAutofit lnSpcReduction="10000"/>
          </a:bodyPr>
          <a:lstStyle/>
          <a:p>
            <a:pPr marL="365760" indent="-283464"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 smtClean="0">
                <a:solidFill>
                  <a:srgbClr val="7030A0"/>
                </a:solidFill>
              </a:rPr>
              <a:t>Оценка окружающей среды города:</a:t>
            </a:r>
          </a:p>
          <a:p>
            <a:pPr marL="365760" indent="-283464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sz="2800" b="1" dirty="0" smtClean="0">
                <a:solidFill>
                  <a:srgbClr val="7030A0"/>
                </a:solidFill>
              </a:rPr>
              <a:t>вода </a:t>
            </a:r>
          </a:p>
          <a:p>
            <a:pPr marL="365760" indent="-283464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sz="2800" b="1" dirty="0" smtClean="0">
                <a:solidFill>
                  <a:srgbClr val="7030A0"/>
                </a:solidFill>
              </a:rPr>
              <a:t>воздух</a:t>
            </a:r>
          </a:p>
          <a:p>
            <a:pPr marL="365760" indent="-283464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sz="2800" b="1" dirty="0" smtClean="0">
                <a:solidFill>
                  <a:srgbClr val="7030A0"/>
                </a:solidFill>
              </a:rPr>
              <a:t>озеленение</a:t>
            </a:r>
            <a:endParaRPr lang="ru-RU" sz="2800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71538" y="2214554"/>
          <a:ext cx="7715304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4150" y="5500688"/>
            <a:ext cx="1339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Содержимое 2"/>
          <p:cNvSpPr>
            <a:spLocks noGrp="1"/>
          </p:cNvSpPr>
          <p:nvPr>
            <p:ph idx="1"/>
          </p:nvPr>
        </p:nvSpPr>
        <p:spPr>
          <a:xfrm>
            <a:off x="1428750" y="428625"/>
            <a:ext cx="7497763" cy="126682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7030A0"/>
                </a:solidFill>
              </a:rPr>
              <a:t>Оцените, насколько Вам нравится работа городского транспорта?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04150" y="5500688"/>
            <a:ext cx="1339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Диаграмма 4"/>
          <p:cNvGraphicFramePr/>
          <p:nvPr/>
        </p:nvGraphicFramePr>
        <p:xfrm>
          <a:off x="1571604" y="1714488"/>
          <a:ext cx="6643734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Содержимое 2"/>
          <p:cNvSpPr>
            <a:spLocks noGrp="1"/>
          </p:cNvSpPr>
          <p:nvPr>
            <p:ph idx="1"/>
          </p:nvPr>
        </p:nvSpPr>
        <p:spPr>
          <a:xfrm>
            <a:off x="1357313" y="285750"/>
            <a:ext cx="7497762" cy="14097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7030A0"/>
                </a:solidFill>
              </a:rPr>
              <a:t>Оцените свою безопасность  как пешехода  на улицах города?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285852" y="1643050"/>
          <a:ext cx="7143800" cy="4314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4150" y="5500688"/>
            <a:ext cx="1339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Содержимое 2"/>
          <p:cNvSpPr>
            <a:spLocks noGrp="1"/>
          </p:cNvSpPr>
          <p:nvPr>
            <p:ph idx="1"/>
          </p:nvPr>
        </p:nvSpPr>
        <p:spPr>
          <a:xfrm>
            <a:off x="1357313" y="285750"/>
            <a:ext cx="7497762" cy="20526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b="1" smtClean="0">
                <a:solidFill>
                  <a:srgbClr val="7030A0"/>
                </a:solidFill>
              </a:rPr>
              <a:t>Оценка благоустроенности дворов города:</a:t>
            </a:r>
          </a:p>
          <a:p>
            <a:pPr>
              <a:buFont typeface="Wingdings 2" pitchFamily="18" charset="2"/>
              <a:buNone/>
            </a:pPr>
            <a:r>
              <a:rPr lang="ru-RU" sz="2800" b="1" smtClean="0">
                <a:solidFill>
                  <a:srgbClr val="7030A0"/>
                </a:solidFill>
              </a:rPr>
              <a:t> - наличие детских/спортивных площадок</a:t>
            </a:r>
          </a:p>
          <a:p>
            <a:pPr>
              <a:buFont typeface="Wingdings 2" pitchFamily="18" charset="2"/>
              <a:buNone/>
            </a:pPr>
            <a:r>
              <a:rPr lang="ru-RU" sz="2800" b="1" smtClean="0">
                <a:solidFill>
                  <a:srgbClr val="7030A0"/>
                </a:solidFill>
              </a:rPr>
              <a:t> - чистота, благоустройство</a:t>
            </a:r>
          </a:p>
          <a:p>
            <a:pPr>
              <a:buFont typeface="Wingdings 2" pitchFamily="18" charset="2"/>
              <a:buNone/>
            </a:pPr>
            <a:r>
              <a:rPr lang="ru-RU" sz="2800" b="1" smtClean="0">
                <a:solidFill>
                  <a:srgbClr val="7030A0"/>
                </a:solidFill>
              </a:rPr>
              <a:t> - безопасность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04150" y="5500688"/>
            <a:ext cx="1339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Диаграмма 4"/>
          <p:cNvGraphicFramePr/>
          <p:nvPr/>
        </p:nvGraphicFramePr>
        <p:xfrm>
          <a:off x="1285852" y="2143116"/>
          <a:ext cx="6786610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313" y="500063"/>
            <a:ext cx="7497762" cy="1552575"/>
          </a:xfrm>
        </p:spPr>
        <p:txBody>
          <a:bodyPr>
            <a:normAutofit lnSpcReduction="10000"/>
          </a:bodyPr>
          <a:lstStyle/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7030A0"/>
                </a:solidFill>
              </a:rPr>
              <a:t>«Оцените, достаточно ли в городе проводится мероприятий для детей и подростков?»</a:t>
            </a:r>
            <a:endParaRPr lang="ru-RU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500166" y="2071678"/>
          <a:ext cx="6786610" cy="3943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4150" y="5500688"/>
            <a:ext cx="1339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7030A0"/>
                </a:solidFill>
              </a:rPr>
              <a:t>Итог блока № 3 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728" y="1071546"/>
          <a:ext cx="6851676" cy="3124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987" name="TextBox 6"/>
          <p:cNvSpPr txBox="1">
            <a:spLocks noChangeArrowheads="1"/>
          </p:cNvSpPr>
          <p:nvPr/>
        </p:nvSpPr>
        <p:spPr bwMode="auto">
          <a:xfrm>
            <a:off x="1214438" y="4071938"/>
            <a:ext cx="7500937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solidFill>
                  <a:srgbClr val="7030A0"/>
                </a:solidFill>
                <a:ea typeface="Aharoni"/>
                <a:cs typeface="Aharoni"/>
              </a:rPr>
              <a:t>Представленная диаграмма  выведенная в ходе социологического исследования проведенного путем опроса участников форума показывает нам состояние жизненного пространства по мнению детей в городе Перми. В целом можно сказать, что вышеуказанная сфера была оценена </a:t>
            </a:r>
            <a:r>
              <a:rPr lang="ru-RU" sz="2200" b="1">
                <a:solidFill>
                  <a:srgbClr val="7030A0"/>
                </a:solidFill>
                <a:ea typeface="Aharoni"/>
                <a:cs typeface="Aharoni"/>
              </a:rPr>
              <a:t>«удовлетворительно» </a:t>
            </a:r>
            <a:r>
              <a:rPr lang="ru-RU" sz="2200">
                <a:solidFill>
                  <a:srgbClr val="7030A0"/>
                </a:solidFill>
                <a:ea typeface="Aharoni"/>
                <a:cs typeface="Aharoni"/>
              </a:rPr>
              <a:t>и  в достаточной мере не охватывает интересы детей.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0"/>
          <a:ext cx="81439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4150" y="5500688"/>
            <a:ext cx="13398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Содержимое 2"/>
          <p:cNvSpPr>
            <a:spLocks noGrp="1"/>
          </p:cNvSpPr>
          <p:nvPr>
            <p:ph idx="1"/>
          </p:nvPr>
        </p:nvSpPr>
        <p:spPr>
          <a:xfrm>
            <a:off x="1285875" y="285750"/>
            <a:ext cx="7497763" cy="155257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7030A0"/>
                </a:solidFill>
              </a:rPr>
              <a:t>Оценка уровня доброжелательности города Перми к детям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86188" y="1714500"/>
            <a:ext cx="253523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0" b="1">
                <a:solidFill>
                  <a:srgbClr val="FF0000"/>
                </a:solidFill>
                <a:ea typeface="Browallia New"/>
                <a:cs typeface="Browallia New"/>
              </a:rPr>
              <a:t>?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71538" y="2057400"/>
          <a:ext cx="7215238" cy="422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9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Содержимое 2"/>
          <p:cNvSpPr>
            <a:spLocks noGrp="1"/>
          </p:cNvSpPr>
          <p:nvPr>
            <p:ph idx="1"/>
          </p:nvPr>
        </p:nvSpPr>
        <p:spPr>
          <a:xfrm>
            <a:off x="928688" y="1000125"/>
            <a:ext cx="7497762" cy="326707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9600" b="1" smtClean="0">
                <a:solidFill>
                  <a:srgbClr val="FF0000"/>
                </a:solidFill>
              </a:rPr>
              <a:t>Спасибо за </a:t>
            </a:r>
            <a:r>
              <a:rPr lang="ru-RU" sz="9600" b="1" smtClean="0">
                <a:solidFill>
                  <a:srgbClr val="FF0000"/>
                </a:solidFill>
                <a:ea typeface="Aharoni"/>
                <a:cs typeface="Aharoni"/>
              </a:rPr>
              <a:t>внимание</a:t>
            </a:r>
            <a:r>
              <a:rPr lang="ru-RU" sz="9600" b="1" smtClean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4000500"/>
            <a:ext cx="2357437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5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</a:rPr>
              <a:t>Добрый день!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7615238" cy="5045075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500" smtClean="0">
                <a:ea typeface="Aharoni"/>
                <a:cs typeface="Aharoni"/>
              </a:rPr>
              <a:t>Вашему вниманию представлены </a:t>
            </a:r>
            <a:r>
              <a:rPr lang="ru-RU" sz="2500" smtClean="0">
                <a:latin typeface="Arial" charset="0"/>
                <a:ea typeface="Aharoni"/>
                <a:cs typeface="Aharoni"/>
              </a:rPr>
              <a:t>итоги социологического опроса</a:t>
            </a:r>
            <a:r>
              <a:rPr lang="ru-RU" sz="2500" smtClean="0">
                <a:ea typeface="Aharoni"/>
                <a:cs typeface="Aharoni"/>
              </a:rPr>
              <a:t> участников форума «</a:t>
            </a:r>
            <a:r>
              <a:rPr lang="ru-RU" sz="2500" b="1" smtClean="0">
                <a:ea typeface="Aharoni"/>
                <a:cs typeface="Aharoni"/>
              </a:rPr>
              <a:t>Город –  детям</a:t>
            </a:r>
            <a:r>
              <a:rPr lang="ru-RU" sz="2500" smtClean="0">
                <a:ea typeface="Aharoni"/>
                <a:cs typeface="Aharoni"/>
              </a:rPr>
              <a:t>». </a:t>
            </a:r>
            <a:endParaRPr lang="ru-RU" sz="2500" smtClean="0">
              <a:latin typeface="Arial" charset="0"/>
              <a:ea typeface="Aharoni"/>
              <a:cs typeface="Aharoni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500" smtClean="0">
                <a:ea typeface="Aharoni"/>
                <a:cs typeface="Aharoni"/>
              </a:rPr>
              <a:t>В опросе приняли участие </a:t>
            </a:r>
            <a:r>
              <a:rPr lang="ru-RU" sz="2500" b="1" smtClean="0">
                <a:ea typeface="Aharoni"/>
                <a:cs typeface="Aharoni"/>
              </a:rPr>
              <a:t>338</a:t>
            </a:r>
            <a:r>
              <a:rPr lang="ru-RU" sz="2500" smtClean="0">
                <a:ea typeface="Aharoni"/>
                <a:cs typeface="Aharoni"/>
              </a:rPr>
              <a:t> участников форума. Напоминаем, что каждому участнику было предложено ответить на </a:t>
            </a:r>
            <a:r>
              <a:rPr lang="ru-RU" sz="2500" b="1" smtClean="0">
                <a:ea typeface="Aharoni"/>
                <a:cs typeface="Aharoni"/>
              </a:rPr>
              <a:t>1</a:t>
            </a:r>
            <a:r>
              <a:rPr lang="ru-RU" sz="2500" b="1" smtClean="0">
                <a:latin typeface="Arial" charset="0"/>
                <a:ea typeface="Aharoni"/>
                <a:cs typeface="Aharoni"/>
              </a:rPr>
              <a:t>8</a:t>
            </a:r>
            <a:r>
              <a:rPr lang="ru-RU" sz="2500" smtClean="0">
                <a:ea typeface="Aharoni"/>
                <a:cs typeface="Aharoni"/>
              </a:rPr>
              <a:t> вопросов по шкале ответов </a:t>
            </a:r>
            <a:r>
              <a:rPr lang="ru-RU" sz="2500" b="1" smtClean="0">
                <a:ea typeface="Aharoni"/>
                <a:cs typeface="Aharoni"/>
              </a:rPr>
              <a:t>от 1 до 5</a:t>
            </a:r>
            <a:r>
              <a:rPr lang="ru-RU" sz="2500" smtClean="0">
                <a:ea typeface="Aharoni"/>
                <a:cs typeface="Aharoni"/>
              </a:rPr>
              <a:t>.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500" smtClean="0">
                <a:ea typeface="Aharoni"/>
                <a:cs typeface="Aharoni"/>
              </a:rPr>
              <a:t>В анкете рассматривались вопросы, связанные    с тремя основными направлениями деятельности администрации города согласно инициативе ЮНИСЕФ: </a:t>
            </a:r>
          </a:p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2500" b="1" i="1" smtClean="0">
                <a:ea typeface="Aharoni"/>
                <a:cs typeface="Aharoni"/>
              </a:rPr>
              <a:t>«</a:t>
            </a:r>
            <a:r>
              <a:rPr lang="ru-RU" sz="2500" b="1" smtClean="0">
                <a:ea typeface="Aharoni"/>
                <a:cs typeface="Aharoni"/>
              </a:rPr>
              <a:t>Возможности индивидуального развития </a:t>
            </a:r>
            <a:r>
              <a:rPr lang="ru-RU" sz="2500" b="1" i="1" smtClean="0">
                <a:ea typeface="Aharoni"/>
                <a:cs typeface="Aharoni"/>
              </a:rPr>
              <a:t>»</a:t>
            </a:r>
          </a:p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2500" b="1" i="1" smtClean="0">
                <a:ea typeface="Aharoni"/>
                <a:cs typeface="Aharoni"/>
              </a:rPr>
              <a:t>«</a:t>
            </a:r>
            <a:r>
              <a:rPr lang="ru-RU" sz="2500" b="1" smtClean="0">
                <a:ea typeface="Aharoni"/>
                <a:cs typeface="Aharoni"/>
              </a:rPr>
              <a:t>Забота о здоровье</a:t>
            </a:r>
            <a:r>
              <a:rPr lang="ru-RU" sz="2500" b="1" i="1" smtClean="0">
                <a:ea typeface="Aharoni"/>
                <a:cs typeface="Aharoni"/>
              </a:rPr>
              <a:t>»</a:t>
            </a:r>
          </a:p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2500" b="1" i="1" smtClean="0">
                <a:ea typeface="Aharoni"/>
                <a:cs typeface="Aharoni"/>
              </a:rPr>
              <a:t>«</a:t>
            </a:r>
            <a:r>
              <a:rPr lang="ru-RU" sz="2500" b="1" smtClean="0">
                <a:ea typeface="Aharoni"/>
                <a:cs typeface="Aharoni"/>
              </a:rPr>
              <a:t>Жизненная среда</a:t>
            </a:r>
            <a:r>
              <a:rPr lang="ru-RU" sz="2500" b="1" i="1" smtClean="0">
                <a:ea typeface="Aharoni"/>
                <a:cs typeface="Aharoni"/>
              </a:rPr>
              <a:t>»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Об инициативе ЮНИСЕФ «Города, доброжелательные к детям» участники форума узнали:</a:t>
            </a:r>
            <a:endParaRPr lang="ru-RU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785813" y="4500563"/>
            <a:ext cx="6286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1) от друзей</a:t>
            </a:r>
          </a:p>
          <a:p>
            <a:r>
              <a:rPr lang="ru-RU"/>
              <a:t>      2) из средств массовой информации</a:t>
            </a:r>
          </a:p>
          <a:p>
            <a:r>
              <a:rPr lang="ru-RU"/>
              <a:t>      3) из Интернета</a:t>
            </a:r>
          </a:p>
          <a:p>
            <a:r>
              <a:rPr lang="ru-RU"/>
              <a:t>      4) от учителей</a:t>
            </a:r>
          </a:p>
          <a:p>
            <a:r>
              <a:rPr lang="ru-RU"/>
              <a:t>      5) в связи с участием в Форуме</a:t>
            </a:r>
          </a:p>
          <a:p>
            <a:r>
              <a:rPr lang="ru-RU"/>
              <a:t>      6) из другого источника</a:t>
            </a:r>
          </a:p>
          <a:p>
            <a:r>
              <a:rPr lang="ru-RU"/>
              <a:t>      7) впервые слышу	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142976" y="1357298"/>
          <a:ext cx="7572428" cy="3443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0988" cy="37258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80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Aharoni"/>
                <a:cs typeface="Aharoni"/>
              </a:rPr>
              <a:t>Блок 1.</a:t>
            </a:r>
            <a:br>
              <a:rPr lang="ru-RU" sz="480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Aharoni"/>
                <a:cs typeface="Aharoni"/>
              </a:rPr>
            </a:br>
            <a:r>
              <a:rPr lang="ru-RU" sz="480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Aharoni"/>
                <a:cs typeface="Aharoni"/>
              </a:rPr>
              <a:t> «Возможности индивидуального развития»</a:t>
            </a:r>
            <a:endParaRPr lang="ru-RU" sz="4800" smtClean="0">
              <a:effectLst>
                <a:outerShdw blurRad="38100" dist="38100" dir="2700000" algn="tl">
                  <a:srgbClr val="C0C0C0"/>
                </a:outerShdw>
              </a:effectLst>
              <a:ea typeface="Aharoni"/>
              <a:cs typeface="Aharoni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3573463"/>
            <a:ext cx="2928938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4"/>
          <p:cNvSpPr>
            <a:spLocks noGrp="1"/>
          </p:cNvSpPr>
          <p:nvPr>
            <p:ph idx="1"/>
          </p:nvPr>
        </p:nvSpPr>
        <p:spPr>
          <a:xfrm>
            <a:off x="857250" y="357188"/>
            <a:ext cx="7972425" cy="685800"/>
          </a:xfrm>
        </p:spPr>
        <p:txBody>
          <a:bodyPr/>
          <a:lstStyle/>
          <a:p>
            <a:pPr marL="273050" indent="-273050" algn="ctr">
              <a:buFont typeface="Wingdings" pitchFamily="2" charset="2"/>
              <a:buNone/>
            </a:pPr>
            <a:r>
              <a:rPr lang="ru-RU" sz="2800" b="1" smtClean="0">
                <a:solidFill>
                  <a:srgbClr val="7030A0"/>
                </a:solidFill>
              </a:rPr>
              <a:t>«Оцените, насколько Вам нравится жить в г. Перми»</a:t>
            </a:r>
          </a:p>
        </p:txBody>
      </p:sp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4643438"/>
            <a:ext cx="2571750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Диаграмма 3"/>
          <p:cNvGraphicFramePr/>
          <p:nvPr/>
        </p:nvGraphicFramePr>
        <p:xfrm>
          <a:off x="1142976" y="1214422"/>
          <a:ext cx="7000924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idx="1"/>
          </p:nvPr>
        </p:nvSpPr>
        <p:spPr>
          <a:xfrm>
            <a:off x="928688" y="357188"/>
            <a:ext cx="7467600" cy="857250"/>
          </a:xfrm>
        </p:spPr>
        <p:txBody>
          <a:bodyPr>
            <a:normAutofit fontScale="92500" lnSpcReduction="20000"/>
          </a:bodyPr>
          <a:lstStyle/>
          <a:p>
            <a:pPr marL="365760" indent="-283464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7030A0"/>
                </a:solidFill>
              </a:rPr>
              <a:t>«Оцените, насколько Вам нравится ходить в школу» 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142976" y="1357298"/>
          <a:ext cx="6858048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2531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4500563"/>
            <a:ext cx="347186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"/>
          </p:nvPr>
        </p:nvSpPr>
        <p:spPr>
          <a:xfrm>
            <a:off x="571500" y="285750"/>
            <a:ext cx="8215313" cy="135731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7030A0"/>
                </a:solidFill>
              </a:rPr>
              <a:t>Оценка развития самоуправления в школах  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142976" y="1285860"/>
          <a:ext cx="6715156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63" y="5429250"/>
            <a:ext cx="11652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2"/>
          <p:cNvSpPr>
            <a:spLocks noGrp="1"/>
          </p:cNvSpPr>
          <p:nvPr>
            <p:ph idx="1"/>
          </p:nvPr>
        </p:nvSpPr>
        <p:spPr>
          <a:xfrm>
            <a:off x="714375" y="285750"/>
            <a:ext cx="8001000" cy="1214438"/>
          </a:xfrm>
        </p:spPr>
        <p:txBody>
          <a:bodyPr>
            <a:normAutofit fontScale="92500" lnSpcReduction="20000"/>
          </a:bodyPr>
          <a:lstStyle/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7030A0"/>
                </a:solidFill>
              </a:rPr>
              <a:t>Оценка возможности посещения  в городе Перми кружков, секций по желанию и интересам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214414" y="1428736"/>
          <a:ext cx="7358114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0" y="5500688"/>
            <a:ext cx="11652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405</TotalTime>
  <Words>395</Words>
  <Application>Microsoft Office PowerPoint</Application>
  <PresentationFormat>Экран (4:3)</PresentationFormat>
  <Paragraphs>57</Paragraphs>
  <Slides>29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29</vt:i4>
      </vt:variant>
    </vt:vector>
  </HeadingPairs>
  <TitlesOfParts>
    <vt:vector size="46" baseType="lpstr">
      <vt:lpstr>Arial</vt:lpstr>
      <vt:lpstr>Corbel</vt:lpstr>
      <vt:lpstr>Wingdings 2</vt:lpstr>
      <vt:lpstr>Verdana</vt:lpstr>
      <vt:lpstr>Calibri</vt:lpstr>
      <vt:lpstr>Gill Sans MT</vt:lpstr>
      <vt:lpstr>Aharoni</vt:lpstr>
      <vt:lpstr>Wingdings</vt:lpstr>
      <vt:lpstr>Century Schoolbook</vt:lpstr>
      <vt:lpstr>Browallia New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Первый городской детский форум «Город –детям!»</vt:lpstr>
      <vt:lpstr>Как это было…</vt:lpstr>
      <vt:lpstr>Добрый день!</vt:lpstr>
      <vt:lpstr>Об инициативе ЮНИСЕФ «Города, доброжелательные к детям» участники форума узнали:</vt:lpstr>
      <vt:lpstr>Блок 1.  «Возможности индивидуального развития»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Итог блока № 1</vt:lpstr>
      <vt:lpstr>Блок 2. «Забота о здоровье»</vt:lpstr>
      <vt:lpstr>Слайд 15</vt:lpstr>
      <vt:lpstr>Слайд 16</vt:lpstr>
      <vt:lpstr>Слайд 17</vt:lpstr>
      <vt:lpstr>Слайд 18</vt:lpstr>
      <vt:lpstr>Блок 3.  «Жизненная среда»</vt:lpstr>
      <vt:lpstr>Слайд 20</vt:lpstr>
      <vt:lpstr>Слайд 21</vt:lpstr>
      <vt:lpstr>Слайд 22</vt:lpstr>
      <vt:lpstr>Слайд 23</vt:lpstr>
      <vt:lpstr>Слайд 24</vt:lpstr>
      <vt:lpstr>Слайд 25</vt:lpstr>
      <vt:lpstr>Итог блока № 3 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Первый городской детский форум «Город детям»</dc:title>
  <dc:creator>Дёзя</dc:creator>
  <cp:lastModifiedBy>1</cp:lastModifiedBy>
  <cp:revision>79</cp:revision>
  <dcterms:created xsi:type="dcterms:W3CDTF">2011-11-30T14:07:25Z</dcterms:created>
  <dcterms:modified xsi:type="dcterms:W3CDTF">2011-12-09T10:54:05Z</dcterms:modified>
</cp:coreProperties>
</file>