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2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3.xml" ContentType="application/vnd.openxmlformats-officedocument.presentationml.slideLayout+xml"/>
  <Override PartName="/ppt/theme/theme4.xml" ContentType="application/vnd.openxmlformats-officedocument.theme+xml"/>
  <Override PartName="/ppt/slideMasters/slideMaster4.xml" ContentType="application/vnd.openxmlformats-officedocument.presentationml.slideMaster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16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1.xml" ContentType="application/vnd.openxmlformats-officedocument.theme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35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Masters/slideMaster3.xml" ContentType="application/vnd.openxmlformats-officedocument.presentationml.slideMaster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18.xml" ContentType="application/vnd.openxmlformats-officedocument.presentationml.slideLayou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0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56" d="100"/>
          <a:sy n="56" d="100"/>
        </p:scale>
        <p:origin x="-90" y="-360"/>
      </p:cViewPr>
      <p:guideLst>
        <p:guide pos="2160" orient="horz"/>
        <p:guide pos="384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theme" Target="theme/theme1.xml"/><Relationship Id="rId6" Type="http://schemas.openxmlformats.org/officeDocument/2006/relationships/theme" Target="theme/theme2.xml"/><Relationship Id="rId7" Type="http://schemas.openxmlformats.org/officeDocument/2006/relationships/theme" Target="theme/theme3.xml"/><Relationship Id="rId8" Type="http://schemas.openxmlformats.org/officeDocument/2006/relationships/theme" Target="theme/theme4.xml"/><Relationship Id="rId9" Type="http://schemas.openxmlformats.org/officeDocument/2006/relationships/theme" Target="theme/theme5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 /><Relationship Id="rId32" Type="http://schemas.openxmlformats.org/officeDocument/2006/relationships/tableStyles" Target="tableStyles.xml" /><Relationship Id="rId33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6FB8E01-81D0-4A36-9630-895CAD2B5A6E}" type="datetimeFigureOut">
              <a:rPr lang="ru-RU"/>
              <a:t/>
            </a:fld>
            <a:endParaRPr lang="ru-RU"/>
          </a:p>
        </p:txBody>
      </p:sp>
      <p:sp>
        <p:nvSpPr>
          <p:cNvPr id="4" name="Образ слайда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76788"/>
            <a:ext cx="5438774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5BC8AA1-E46F-42DD-B8EC-97E1D98667E4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/>
              <a:t>Фонд имущественной поддержки субъектов малого и среднего предпринимательства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5BC8AA1-E46F-42DD-B8EC-97E1D98667E4}" type="slidenum">
              <a:rPr lang="ru-RU"/>
              <a:t/>
            </a:fld>
            <a:endParaRPr lang="ru-RU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/>
              <a:t>Фонд имущественной поддержки субъектов малого и среднего предпринимательства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5BC8AA1-E46F-42DD-B8EC-97E1D98667E4}" type="slidenum">
              <a:rPr lang="ru-RU"/>
              <a:t/>
            </a:fld>
            <a:endParaRPr lang="ru-RU"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/Relationships>
</file>

<file path=ppt/slideMasters/_rels/slideMaster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/Relationships>
</file>

<file path=ppt/slideMasters/_rels/slideMaster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5ECCFE-B5BF-4597-8A23-25C23622F411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D433CE-FA50-4F3A-A370-18F7617C2443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5ECCFE-B5BF-4597-8A23-25C23622F41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FD433CE-FA50-4F3A-A370-18F7617C2443}" type="slidenum">
              <a:rPr lang="ru-RU">
                <a:solidFill>
                  <a:prstClr val="black">
                    <a:tint val="75000"/>
                  </a:prstClr>
                </a:solidFill>
              </a:rPr>
              <a:t/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4.png"/><Relationship Id="rId4" Type="http://schemas.openxmlformats.org/officeDocument/2006/relationships/image" Target="../media/image27.jpg"/><Relationship Id="rId5" Type="http://schemas.openxmlformats.org/officeDocument/2006/relationships/image" Target="../media/image28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4.png"/><Relationship Id="rId4" Type="http://schemas.openxmlformats.org/officeDocument/2006/relationships/image" Target="../media/image29.jpg"/><Relationship Id="rId5" Type="http://schemas.openxmlformats.org/officeDocument/2006/relationships/image" Target="../media/image30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4.pn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4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8.jpg"/><Relationship Id="rId5" Type="http://schemas.openxmlformats.org/officeDocument/2006/relationships/image" Target="../media/image39.png"/><Relationship Id="rId6" Type="http://schemas.openxmlformats.org/officeDocument/2006/relationships/image" Target="../media/image40.jpg"/><Relationship Id="rId7" Type="http://schemas.openxmlformats.org/officeDocument/2006/relationships/image" Target="../media/image41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52.png"/><Relationship Id="rId4" Type="http://schemas.openxmlformats.org/officeDocument/2006/relationships/image" Target="../media/image53.jpg"/><Relationship Id="rId5" Type="http://schemas.openxmlformats.org/officeDocument/2006/relationships/image" Target="../media/image54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5" Type="http://schemas.openxmlformats.org/officeDocument/2006/relationships/image" Target="../media/image8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.png"/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2.png"/><Relationship Id="rId4" Type="http://schemas.openxmlformats.org/officeDocument/2006/relationships/image" Target="../media/image13.jpg"/><Relationship Id="rId5" Type="http://schemas.openxmlformats.org/officeDocument/2006/relationships/image" Target="../media/image14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5.png"/><Relationship Id="rId4" Type="http://schemas.openxmlformats.org/officeDocument/2006/relationships/image" Target="../media/image16.jpg"/><Relationship Id="rId5" Type="http://schemas.openxmlformats.org/officeDocument/2006/relationships/image" Target="../media/image17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5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68524" y="238041"/>
            <a:ext cx="902286" cy="963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363133" y="1786467"/>
            <a:ext cx="10049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/>
              <a:t>ИНФОРМАЦИЯ ОБ ОБЪЕКТАХ </a:t>
            </a:r>
            <a:r>
              <a:rPr lang="ru-RU" sz="2800" b="1"/>
              <a:t>НЕДВИЖИМОГО ИМУЩЕСТВА, </a:t>
            </a:r>
            <a:r>
              <a:rPr lang="ru-RU" sz="2800" b="1"/>
              <a:t>СОСТАВЛЯЮЩИХ ИМУЩЕСТВО КАЗНЫ МУНИЦИПАЛЬНОГО ОБРАЗОВАНИЯ ГОРОД ПЕРМЬ </a:t>
            </a:r>
            <a:r>
              <a:rPr lang="ru-RU" sz="2800" b="1"/>
              <a:t>И ПРЕДНАЗНАЧЕННЫХ ДЛЯ СДАЧИ В АРЕНДУ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1</a:t>
            </a:r>
            <a:r>
              <a:rPr lang="en-US"/>
              <a:t>8,4</a:t>
            </a:r>
            <a:r>
              <a:rPr lang="ru-RU"/>
              <a:t> кв. м, расположенные на 1 этаже многоквартирного дома </a:t>
            </a:r>
            <a:endParaRPr/>
          </a:p>
          <a:p>
            <a:pPr algn="ctr">
              <a:defRPr/>
            </a:pPr>
            <a:r>
              <a:rPr lang="ru-RU"/>
              <a:t> по шоссе Космонавтов, 203а (кадастровый номер: 59:01:4410877:33</a:t>
            </a:r>
            <a:r>
              <a:rPr lang="en-US"/>
              <a:t>09</a:t>
            </a:r>
            <a:r>
              <a:rPr lang="ru-RU"/>
              <a:t>)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623454" y="5935435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endParaRPr lang="ru-RU" sz="11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645001" y="1567543"/>
            <a:ext cx="3731555" cy="37147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27" name="Picture 3" descr="L:\УРМИ\2. Отдел РМИ\1. Общая папка\ПУСТУЮЩИЕ\ФОТО ПУСТУЮЩИХ МАФ\Индустриальный район\Ш.Космонавтов, 203а\18,4 3309\20250714_140355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077686" y="1587429"/>
            <a:ext cx="3314700" cy="3694863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708620" y="1554172"/>
            <a:ext cx="3237822" cy="3741489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</a:t>
            </a:r>
            <a:r>
              <a:rPr lang="en-US"/>
              <a:t>29,0</a:t>
            </a:r>
            <a:r>
              <a:rPr lang="ru-RU"/>
              <a:t> кв. м, расположенные на 1 этаже многоквартирного дома </a:t>
            </a:r>
            <a:endParaRPr/>
          </a:p>
          <a:p>
            <a:pPr algn="ctr">
              <a:defRPr/>
            </a:pPr>
            <a:r>
              <a:rPr lang="ru-RU"/>
              <a:t> по шоссе Космонавтов, 203а (кадастровый номер: 59:01:4410877:33</a:t>
            </a:r>
            <a:r>
              <a:rPr lang="en-US"/>
              <a:t>30</a:t>
            </a:r>
            <a:r>
              <a:rPr lang="ru-RU"/>
              <a:t>)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623454" y="5927270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endParaRPr lang="ru-RU" sz="11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273170" y="1634655"/>
            <a:ext cx="3731555" cy="37147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 descr="L:\УРМИ\2. Отдел РМИ\1. Общая папка\ПУСТУЮЩИЕ\ФОТО ПУСТУЮЩИХ МАФ\Индустриальный район\Ш.Космонавтов, 203а\29,7\20250714_141934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914399" y="1567543"/>
            <a:ext cx="3179429" cy="4118882"/>
          </a:xfrm>
          <a:prstGeom prst="rect">
            <a:avLst/>
          </a:prstGeom>
          <a:noFill/>
        </p:spPr>
      </p:pic>
      <p:pic>
        <p:nvPicPr>
          <p:cNvPr id="5" name="Picture 3" descr="L:\УРМИ\2. Отдел РМИ\1. Общая папка\ПУСТУЮЩИЕ\ФОТО ПУСТУЮЩИХ МАФ\Индустриальный район\Ш.Космонавтов, 203а\29,7\20250714_142001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388990" y="1634655"/>
            <a:ext cx="3163976" cy="392724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</a:t>
            </a:r>
            <a:r>
              <a:rPr lang="en-US"/>
              <a:t>18,4</a:t>
            </a:r>
            <a:r>
              <a:rPr lang="ru-RU"/>
              <a:t> кв. м, расположенные на 1 этаже многоквартирного дома </a:t>
            </a:r>
            <a:endParaRPr/>
          </a:p>
          <a:p>
            <a:pPr algn="ctr">
              <a:defRPr/>
            </a:pPr>
            <a:r>
              <a:rPr lang="ru-RU"/>
              <a:t> по шоссе Космонавтов, 203а (кадастровый номер: 59:01:4410877:33</a:t>
            </a:r>
            <a:r>
              <a:rPr lang="en-US"/>
              <a:t>32</a:t>
            </a:r>
            <a:r>
              <a:rPr lang="ru-RU"/>
              <a:t>)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623454" y="5927270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endParaRPr lang="ru-RU" sz="11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328718" y="1567544"/>
            <a:ext cx="4202886" cy="398596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4" name="Picture 2" descr="L:\УРМИ\2. Отдел РМИ\1. Общая папка\ПУСТУЮЩИЕ\ФОТО ПУСТУЮЩИХ МАФ\Индустриальный район\Ш.Космонавтов, 203а\18.4 3332\20250714_140219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20969" y="1493240"/>
            <a:ext cx="3416536" cy="4144162"/>
          </a:xfrm>
          <a:prstGeom prst="rect">
            <a:avLst/>
          </a:prstGeom>
          <a:noFill/>
        </p:spPr>
      </p:pic>
      <p:pic>
        <p:nvPicPr>
          <p:cNvPr id="3075" name="Picture 3" descr="L:\УРМИ\2. Отдел РМИ\1. Общая папка\ПУСТУЮЩИЕ\ФОТО ПУСТУЮЩИХ МАФ\Индустриальный район\Ш.Космонавтов, 203а\18.4 3332\20250714_141632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796006" y="1493240"/>
            <a:ext cx="3020190" cy="414416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</a:t>
            </a:r>
            <a:r>
              <a:rPr lang="en-US"/>
              <a:t>34,7 </a:t>
            </a:r>
            <a:r>
              <a:rPr lang="ru-RU"/>
              <a:t>кв. м, расположенные на 1 этаже многоквартирного дома </a:t>
            </a:r>
            <a:endParaRPr/>
          </a:p>
          <a:p>
            <a:pPr algn="ctr">
              <a:defRPr/>
            </a:pPr>
            <a:r>
              <a:rPr lang="ru-RU"/>
              <a:t> по шоссе Космонавтов, 203а (кадастровый номер: 59:01:4410877:33</a:t>
            </a:r>
            <a:r>
              <a:rPr lang="en-US"/>
              <a:t>35</a:t>
            </a:r>
            <a:r>
              <a:rPr lang="ru-RU"/>
              <a:t>)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623454" y="5927270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endParaRPr lang="ru-RU" sz="11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521666" y="1567543"/>
            <a:ext cx="3854891" cy="37147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907788" y="1567542"/>
            <a:ext cx="3341688" cy="412019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707772" y="1567543"/>
            <a:ext cx="2845922" cy="412019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</a:t>
            </a:r>
            <a:r>
              <a:rPr lang="en-US"/>
              <a:t>126,7</a:t>
            </a:r>
            <a:r>
              <a:rPr lang="ru-RU"/>
              <a:t> кв. м, расположенные в подвале многоквартирного дома  по ул</a:t>
            </a:r>
            <a:r>
              <a:rPr lang="ru-RU"/>
              <a:t>. </a:t>
            </a:r>
            <a:r>
              <a:rPr lang="ru-RU"/>
              <a:t>Александра Невского,27 (кадастровый номер: 59:01:1713014:296), ФИП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7837713" y="1250488"/>
            <a:ext cx="3616439" cy="4245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685122" y="1326695"/>
            <a:ext cx="3486828" cy="42454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 bwMode="auto">
          <a:xfrm>
            <a:off x="775854" y="5838825"/>
            <a:ext cx="11030989" cy="4381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73,4 кв. м, расположенные в подвале многоквартирного дома               по ул</a:t>
            </a:r>
            <a:r>
              <a:rPr lang="ru-RU"/>
              <a:t>. </a:t>
            </a:r>
            <a:r>
              <a:rPr lang="ru-RU"/>
              <a:t>Чистопольская,23а (кадастровый номер: 59:01:1717162:32)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074" name="Picture 2" descr="L:\УРМИ\2. Отдел РМИ\1. Общая папка\ПУСТУЮЩИЕ\ФОТО ПУСТУЮЩИХ МАФ\Кировский район\чистопольская, 23а\Снимок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543459" y="1534885"/>
            <a:ext cx="3428452" cy="3314701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271848" y="1436915"/>
            <a:ext cx="3067267" cy="480876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6" name="Picture 4" descr="L:\УРМИ\2. Отдел РМИ\1. Общая папка\ПУСТУЮЩИЕ\ФОТО ПУСТУЮЩИХ МАФ\Кировский район\чистопольская, 23а\20241129_151637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8376557" y="1436915"/>
            <a:ext cx="3126921" cy="2643876"/>
          </a:xfrm>
          <a:prstGeom prst="rect">
            <a:avLst/>
          </a:prstGeom>
          <a:noFill/>
        </p:spPr>
      </p:pic>
      <p:pic>
        <p:nvPicPr>
          <p:cNvPr id="3077" name="Picture 5" descr="L:\УРМИ\2. Отдел РМИ\1. Общая папка\ПУСТУЮЩИЕ\ФОТО ПУСТУЮЩИХ МАФ\Кировский район\чистопольская, 23а\20241129_152228.j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8376557" y="4181330"/>
            <a:ext cx="3126921" cy="2121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0" y="445185"/>
            <a:ext cx="10050446" cy="64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Одноэтажное отдельно стоящее здание (баня) площадью 385,2</a:t>
            </a:r>
            <a:r>
              <a:rPr lang="en-US">
                <a:solidFill>
                  <a:prstClr val="black"/>
                </a:solidFill>
              </a:rPr>
              <a:t> </a:t>
            </a:r>
            <a:r>
              <a:rPr lang="ru-RU">
                <a:solidFill>
                  <a:prstClr val="black"/>
                </a:solidFill>
              </a:rPr>
              <a:t>кв. м  </a:t>
            </a:r>
            <a:endParaRPr/>
          </a:p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по ул. Гарцовская, 60 (кадастровый номер: 59:01:4011834:26)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Мотовилихинский район\Гарцовская,60\Снимок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456341" y="1250487"/>
            <a:ext cx="2333925" cy="2457083"/>
          </a:xfrm>
          <a:prstGeom prst="rect">
            <a:avLst/>
          </a:prstGeom>
          <a:noFill/>
        </p:spPr>
      </p:pic>
      <p:pic>
        <p:nvPicPr>
          <p:cNvPr id="1027" name="Picture 3" descr="L:\УРМИ\2. Отдел РМИ\1. Общая папка\ПУСТУЮЩИЕ\ФОТО ПУСТУЮЩИХ МАФ\Мотовилихинский район\Гарцовская,60\Фото фасад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033026" y="1250488"/>
            <a:ext cx="2969308" cy="2457082"/>
          </a:xfrm>
          <a:prstGeom prst="rect">
            <a:avLst/>
          </a:prstGeom>
          <a:noFill/>
        </p:spPr>
      </p:pic>
      <p:pic>
        <p:nvPicPr>
          <p:cNvPr id="1028" name="Picture 4" descr="L:\УРМИ\2. Отдел РМИ\1. Общая папка\ПУСТУЮЩИЕ\ФОТО ПУСТУЮЩИХ МАФ\Мотовилихинский район\Гарцовская,60\фото холл.PN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7584991" y="1250488"/>
            <a:ext cx="2870571" cy="2457082"/>
          </a:xfrm>
          <a:prstGeom prst="rect">
            <a:avLst/>
          </a:prstGeom>
          <a:noFill/>
        </p:spPr>
      </p:pic>
      <p:pic>
        <p:nvPicPr>
          <p:cNvPr id="1029" name="Picture 5" descr="L:\УРМИ\2. Отдел РМИ\1. Общая папка\ПУСТУЮЩИЕ\ФОТО ПУСТУЮЩИХ МАФ\Мотовилихинский район\Гарцовская,60\фото мойка.PN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517680" y="3869267"/>
            <a:ext cx="3240307" cy="2480734"/>
          </a:xfrm>
          <a:prstGeom prst="rect">
            <a:avLst/>
          </a:prstGeom>
          <a:noFill/>
        </p:spPr>
      </p:pic>
      <p:pic>
        <p:nvPicPr>
          <p:cNvPr id="1030" name="Picture 6" descr="L:\УРМИ\2. Отдел РМИ\1. Общая папка\ПУСТУЮЩИЕ\ФОТО ПУСТУЮЩИХ МАФ\Мотовилихинский район\Гарцовская,60\фото парная.PN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6929121" y="3895520"/>
            <a:ext cx="2913874" cy="24282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Нежилые помещения площадью 256,1</a:t>
            </a:r>
            <a:r>
              <a:rPr lang="en-US">
                <a:solidFill>
                  <a:prstClr val="black"/>
                </a:solidFill>
              </a:rPr>
              <a:t> </a:t>
            </a:r>
            <a:r>
              <a:rPr lang="ru-RU">
                <a:solidFill>
                  <a:prstClr val="black"/>
                </a:solidFill>
              </a:rPr>
              <a:t>кв. м, расположенные в подвале многоквартирного дома  </a:t>
            </a:r>
            <a:endParaRPr/>
          </a:p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по ул. Лебедева, 43 (кадастровый номер: 59:01:4311736:865), ФИП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28797" y="1471451"/>
            <a:ext cx="3221332" cy="410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058150" y="1471451"/>
            <a:ext cx="3338598" cy="410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943350" y="1659229"/>
            <a:ext cx="4000500" cy="37310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 bwMode="auto">
          <a:xfrm>
            <a:off x="775854" y="5876926"/>
            <a:ext cx="11030989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Нежилые помещения площадью 302,4 кв. м, расположенные в подвале многоквартирного дома               по ул. Генерала Черняховского, 21 (кадастровый номер: 59:01:3810197:271)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 descr="L:\УРМИ\2. Отдел РМИ\1. Общая папка\ПУСТУЮЩИЕ\ФОТО пуст.МАФ для ПУБЛ. c 06.12.2021\Орджоникидзевский район\Схема Г.Черняховского,21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666264" y="1911248"/>
            <a:ext cx="3358042" cy="3991532"/>
          </a:xfrm>
          <a:prstGeom prst="rect">
            <a:avLst/>
          </a:prstGeom>
          <a:noFill/>
        </p:spPr>
      </p:pic>
      <p:pic>
        <p:nvPicPr>
          <p:cNvPr id="2051" name="Picture 3" descr="L:\УРМИ\2. Отдел РМИ\1. Общая папка\ПУСТУЮЩИЕ\ФОТО пуст.МАФ для ПУБЛ. c 06.12.2021\Орджоникидзевский район\Новая папка\Г.Черняховского,21 3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681842" y="1821146"/>
            <a:ext cx="4923889" cy="40816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103,3 кв. м, расположенные в подвале многоквартирного дома  </a:t>
            </a:r>
            <a:endParaRPr/>
          </a:p>
          <a:p>
            <a:pPr algn="ctr">
              <a:defRPr/>
            </a:pPr>
            <a:r>
              <a:rPr lang="ru-RU"/>
              <a:t>по ул. Героев Хасана,16 (реестровый номер: 491500)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79567" y="2253407"/>
            <a:ext cx="2851516" cy="3049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38334" y="1587731"/>
            <a:ext cx="3755065" cy="4380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117252" y="1587731"/>
            <a:ext cx="3566160" cy="43808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30,6 кв. м, расположенные в подвале многоквартирного</a:t>
            </a:r>
            <a:endParaRPr/>
          </a:p>
          <a:p>
            <a:pPr algn="ctr">
              <a:defRPr/>
            </a:pPr>
            <a:r>
              <a:rPr lang="ru-RU"/>
              <a:t> дома  по ул</a:t>
            </a:r>
            <a:r>
              <a:rPr lang="ru-RU"/>
              <a:t>. Екатерининская,220 (кадастровый номер: </a:t>
            </a:r>
            <a:r>
              <a:rPr lang="ru-RU"/>
              <a:t>59:01:4410222:987)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74721" y="2310493"/>
            <a:ext cx="2995650" cy="3383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113222" y="1780808"/>
            <a:ext cx="3591098" cy="4335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56704" y="1780808"/>
            <a:ext cx="3956859" cy="4335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Нежилые помещения площадью 35,6 кв. м, расположенные в подвале многоквартирного дома                  по пр. Комсомольский, 51 (кадастровый номер: </a:t>
            </a:r>
            <a:r>
              <a:rPr lang="ru-RU">
                <a:solidFill>
                  <a:prstClr val="black"/>
                </a:solidFill>
              </a:rPr>
              <a:t>59:01:4410731:359</a:t>
            </a:r>
            <a:r>
              <a:rPr lang="ru-RU">
                <a:solidFill>
                  <a:prstClr val="black"/>
                </a:solidFill>
              </a:rPr>
              <a:t>), ФИП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33851" y="2299508"/>
            <a:ext cx="2909454" cy="2849185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Свердловский район\Снимок Комс.пр.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546833" y="1679437"/>
            <a:ext cx="3433385" cy="371632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165546" y="1538464"/>
            <a:ext cx="3179951" cy="399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8263156" y="1538464"/>
            <a:ext cx="3317233" cy="41193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 bwMode="auto">
          <a:xfrm>
            <a:off x="775854" y="5857876"/>
            <a:ext cx="11030989" cy="4953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Нежилые помещения площадью </a:t>
            </a:r>
            <a:r>
              <a:rPr lang="en-US">
                <a:solidFill>
                  <a:prstClr val="black"/>
                </a:solidFill>
              </a:rPr>
              <a:t>177</a:t>
            </a:r>
            <a:r>
              <a:rPr lang="ru-RU">
                <a:solidFill>
                  <a:prstClr val="black"/>
                </a:solidFill>
              </a:rPr>
              <a:t>,5 кв. м, расположенные в подвале многоквартирного</a:t>
            </a:r>
            <a:endParaRPr/>
          </a:p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 дома  по ул</a:t>
            </a:r>
            <a:r>
              <a:rPr lang="ru-RU">
                <a:solidFill>
                  <a:prstClr val="black"/>
                </a:solidFill>
              </a:rPr>
              <a:t>. </a:t>
            </a:r>
            <a:r>
              <a:rPr lang="ru-RU">
                <a:solidFill>
                  <a:prstClr val="black"/>
                </a:solidFill>
              </a:rPr>
              <a:t>Екатерининская,214 </a:t>
            </a:r>
            <a:r>
              <a:rPr lang="ru-RU">
                <a:solidFill>
                  <a:prstClr val="black"/>
                </a:solidFill>
              </a:rPr>
              <a:t>(кадастровый номер: 59:01:4410099:1004 (134,1 </a:t>
            </a:r>
            <a:r>
              <a:rPr lang="ru-RU">
                <a:solidFill>
                  <a:prstClr val="black"/>
                </a:solidFill>
              </a:rPr>
              <a:t>кв.</a:t>
            </a:r>
            <a:r>
              <a:rPr lang="en-US">
                <a:solidFill>
                  <a:prstClr val="black"/>
                </a:solidFill>
              </a:rPr>
              <a:t> </a:t>
            </a:r>
            <a:r>
              <a:rPr lang="ru-RU">
                <a:solidFill>
                  <a:prstClr val="black"/>
                </a:solidFill>
              </a:rPr>
              <a:t>м</a:t>
            </a:r>
            <a:r>
              <a:rPr lang="ru-RU">
                <a:solidFill>
                  <a:prstClr val="black"/>
                </a:solidFill>
              </a:rPr>
              <a:t>), 59:01:4410099:1005 (2,2 кв</a:t>
            </a:r>
            <a:r>
              <a:rPr lang="ru-RU">
                <a:solidFill>
                  <a:prstClr val="black"/>
                </a:solidFill>
              </a:rPr>
              <a:t>.</a:t>
            </a:r>
            <a:r>
              <a:rPr lang="en-US">
                <a:solidFill>
                  <a:prstClr val="black"/>
                </a:solidFill>
              </a:rPr>
              <a:t> </a:t>
            </a:r>
            <a:r>
              <a:rPr lang="ru-RU">
                <a:solidFill>
                  <a:prstClr val="black"/>
                </a:solidFill>
              </a:rPr>
              <a:t>м </a:t>
            </a:r>
            <a:r>
              <a:rPr lang="ru-RU">
                <a:solidFill>
                  <a:prstClr val="black"/>
                </a:solidFill>
              </a:rPr>
              <a:t>санузел</a:t>
            </a:r>
            <a:r>
              <a:rPr lang="ru-RU">
                <a:solidFill>
                  <a:prstClr val="black"/>
                </a:solidFill>
              </a:rPr>
              <a:t>), 59:01:4410099:1006 </a:t>
            </a:r>
            <a:r>
              <a:rPr lang="ru-RU">
                <a:solidFill>
                  <a:prstClr val="black"/>
                </a:solidFill>
              </a:rPr>
              <a:t>(11,8 кв</a:t>
            </a:r>
            <a:r>
              <a:rPr lang="ru-RU">
                <a:solidFill>
                  <a:prstClr val="black"/>
                </a:solidFill>
              </a:rPr>
              <a:t>.</a:t>
            </a:r>
            <a:r>
              <a:rPr lang="en-US">
                <a:solidFill>
                  <a:prstClr val="black"/>
                </a:solidFill>
              </a:rPr>
              <a:t> </a:t>
            </a:r>
            <a:r>
              <a:rPr lang="ru-RU">
                <a:solidFill>
                  <a:prstClr val="black"/>
                </a:solidFill>
              </a:rPr>
              <a:t>м</a:t>
            </a:r>
            <a:r>
              <a:rPr lang="ru-RU">
                <a:solidFill>
                  <a:prstClr val="black"/>
                </a:solidFill>
              </a:rPr>
              <a:t>), </a:t>
            </a:r>
            <a:r>
              <a:rPr lang="ru-RU">
                <a:solidFill>
                  <a:prstClr val="black"/>
                </a:solidFill>
              </a:rPr>
              <a:t>                                     59:01:4410099:1007 (</a:t>
            </a:r>
            <a:r>
              <a:rPr lang="ru-RU">
                <a:solidFill>
                  <a:prstClr val="black"/>
                </a:solidFill>
              </a:rPr>
              <a:t>29,4 кв</a:t>
            </a:r>
            <a:r>
              <a:rPr lang="ru-RU">
                <a:solidFill>
                  <a:prstClr val="black"/>
                </a:solidFill>
              </a:rPr>
              <a:t>.</a:t>
            </a:r>
            <a:r>
              <a:rPr lang="en-US">
                <a:solidFill>
                  <a:prstClr val="black"/>
                </a:solidFill>
              </a:rPr>
              <a:t> </a:t>
            </a:r>
            <a:r>
              <a:rPr lang="ru-RU">
                <a:solidFill>
                  <a:prstClr val="black"/>
                </a:solidFill>
              </a:rPr>
              <a:t>м))</a:t>
            </a:r>
            <a:endParaRPr lang="ru-RU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Дзержинский район\Снимок Екат.214.PN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697835" y="2030135"/>
            <a:ext cx="3572586" cy="3774670"/>
          </a:xfrm>
          <a:prstGeom prst="rect">
            <a:avLst/>
          </a:prstGeom>
          <a:noFill/>
        </p:spPr>
      </p:pic>
      <p:pic>
        <p:nvPicPr>
          <p:cNvPr id="3" name="Picture 2" descr="L:\УРМИ\2. Отдел РМИ\1. Общая папка\ПУСТУЮЩИЕ\ФОТО ПУСТУЮЩИХ МАФ\Дзержинский район\Новая папка\IMG_1138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448396" y="1759701"/>
            <a:ext cx="3406147" cy="4139746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64677" y="1759701"/>
            <a:ext cx="3808807" cy="4139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prstClr val="black"/>
                </a:solidFill>
              </a:rPr>
              <a:t>Отдельно стоящие здания общей площадью 2940,7 кв. м по адресу: г</a:t>
            </a:r>
            <a:r>
              <a:rPr lang="ru-RU">
                <a:solidFill>
                  <a:prstClr val="black"/>
                </a:solidFill>
              </a:rPr>
              <a:t>. Пермь, Дзержинский район, ст. Пермь-Сортировочная, НГЧ-2 </a:t>
            </a:r>
            <a:r>
              <a:rPr lang="ru-RU">
                <a:solidFill>
                  <a:prstClr val="black"/>
                </a:solidFill>
              </a:rPr>
              <a:t>(</a:t>
            </a:r>
            <a:r>
              <a:rPr lang="ru-RU">
                <a:solidFill>
                  <a:prstClr val="black"/>
                </a:solidFill>
              </a:rPr>
              <a:t>кадастровый номер: 59:01:1717138:405, 59:01:1717138:308, 59:01:0000000:75367, </a:t>
            </a:r>
            <a:r>
              <a:rPr lang="ru-RU">
                <a:solidFill>
                  <a:prstClr val="black"/>
                </a:solidFill>
              </a:rPr>
              <a:t>59:01:1717138:309</a:t>
            </a:r>
            <a:r>
              <a:rPr lang="ru-RU">
                <a:solidFill>
                  <a:prstClr val="black"/>
                </a:solidFill>
              </a:rPr>
              <a:t>, </a:t>
            </a:r>
            <a:r>
              <a:rPr lang="ru-RU">
                <a:solidFill>
                  <a:prstClr val="black"/>
                </a:solidFill>
              </a:rPr>
              <a:t>59:01:1717138:299</a:t>
            </a:r>
            <a:r>
              <a:rPr lang="ru-RU">
                <a:solidFill>
                  <a:prstClr val="black"/>
                </a:solidFill>
              </a:rPr>
              <a:t>, </a:t>
            </a:r>
            <a:r>
              <a:rPr lang="ru-RU">
                <a:solidFill>
                  <a:prstClr val="black"/>
                </a:solidFill>
              </a:rPr>
              <a:t>59:01:0000000:51619;                            реестровый </a:t>
            </a:r>
            <a:r>
              <a:rPr lang="ru-RU">
                <a:solidFill>
                  <a:prstClr val="black"/>
                </a:solidFill>
              </a:rPr>
              <a:t>номер: 17231, </a:t>
            </a:r>
            <a:r>
              <a:rPr lang="ru-RU">
                <a:solidFill>
                  <a:prstClr val="black"/>
                </a:solidFill>
              </a:rPr>
              <a:t>453763</a:t>
            </a:r>
            <a:r>
              <a:rPr lang="ru-RU">
                <a:solidFill>
                  <a:prstClr val="black"/>
                </a:solidFill>
              </a:rPr>
              <a:t>, </a:t>
            </a:r>
            <a:r>
              <a:rPr lang="ru-RU">
                <a:solidFill>
                  <a:prstClr val="black"/>
                </a:solidFill>
              </a:rPr>
              <a:t>453769</a:t>
            </a:r>
            <a:r>
              <a:rPr lang="ru-RU">
                <a:solidFill>
                  <a:prstClr val="black"/>
                </a:solidFill>
              </a:rPr>
              <a:t>)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69970" y="2392136"/>
            <a:ext cx="2971800" cy="2849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854044" y="1777999"/>
            <a:ext cx="4027714" cy="392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89857" y="1780809"/>
            <a:ext cx="3951514" cy="3925724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</a:t>
            </a:r>
            <a:r>
              <a:rPr lang="en-US"/>
              <a:t>132,5</a:t>
            </a:r>
            <a:r>
              <a:rPr lang="ru-RU"/>
              <a:t> кв. м, расположенные в подвале многоквартирного дома  </a:t>
            </a:r>
            <a:endParaRPr/>
          </a:p>
          <a:p>
            <a:pPr algn="ctr">
              <a:defRPr/>
            </a:pPr>
            <a:r>
              <a:rPr lang="ru-RU"/>
              <a:t>по ул</a:t>
            </a:r>
            <a:r>
              <a:rPr lang="ru-RU"/>
              <a:t>. </a:t>
            </a:r>
            <a:r>
              <a:rPr lang="ru-RU"/>
              <a:t>Кавалерийская,3 (</a:t>
            </a:r>
            <a:r>
              <a:rPr lang="ru-RU"/>
              <a:t>кадастровый номер: </a:t>
            </a:r>
            <a:r>
              <a:rPr lang="ru-RU"/>
              <a:t>59:01:4416003:1692)</a:t>
            </a:r>
            <a:r>
              <a:rPr lang="en-US"/>
              <a:t>, </a:t>
            </a:r>
            <a:r>
              <a:rPr lang="ru-RU"/>
              <a:t>ФИП</a:t>
            </a:r>
            <a:endParaRPr/>
          </a:p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27451" y="2102015"/>
            <a:ext cx="2942706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70090" y="1499425"/>
            <a:ext cx="3912524" cy="4048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597986" y="1499425"/>
            <a:ext cx="4340014" cy="40529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718457" y="5951765"/>
            <a:ext cx="10935986" cy="4735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198,4 кв. м, расположенные в подвале многоквартирного дома </a:t>
            </a:r>
            <a:endParaRPr/>
          </a:p>
          <a:p>
            <a:pPr algn="ctr">
              <a:defRPr/>
            </a:pPr>
            <a:r>
              <a:rPr lang="ru-RU"/>
              <a:t> по ул</a:t>
            </a:r>
            <a:r>
              <a:rPr lang="ru-RU"/>
              <a:t>. </a:t>
            </a:r>
            <a:r>
              <a:rPr lang="ru-RU"/>
              <a:t>Качалова,32 (</a:t>
            </a:r>
            <a:r>
              <a:rPr lang="ru-RU"/>
              <a:t>кадастровый номер: </a:t>
            </a:r>
            <a:r>
              <a:rPr lang="ru-RU"/>
              <a:t>59:01:4410846:396), ФИП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86393" y="2316390"/>
            <a:ext cx="2920745" cy="3181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096595" y="1853736"/>
            <a:ext cx="3591098" cy="4106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20968" y="1853737"/>
            <a:ext cx="3775969" cy="40898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</a:t>
            </a:r>
            <a:r>
              <a:rPr lang="en-US"/>
              <a:t>292,5</a:t>
            </a:r>
            <a:r>
              <a:rPr lang="ru-RU"/>
              <a:t> кв. м, расположенные в подвале многоквартирного дома </a:t>
            </a:r>
            <a:endParaRPr/>
          </a:p>
          <a:p>
            <a:pPr algn="ctr">
              <a:defRPr/>
            </a:pPr>
            <a:r>
              <a:rPr lang="ru-RU"/>
              <a:t> по ул</a:t>
            </a:r>
            <a:r>
              <a:rPr lang="ru-RU"/>
              <a:t>. </a:t>
            </a:r>
            <a:r>
              <a:rPr lang="ru-RU"/>
              <a:t>Космонавта Леонова, 23 (кадастровый номер: 59:01:4410846:688), ФИП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67102" y="2081596"/>
            <a:ext cx="2601883" cy="295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76103" y="1643991"/>
            <a:ext cx="3895898" cy="4128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764086" y="1643990"/>
            <a:ext cx="4101807" cy="41281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endParaRPr lang="ru-RU" sz="1100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775854" y="6123216"/>
            <a:ext cx="11030989" cy="4571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66,0 кв. м, расположенные в подвале многоквартирного дома </a:t>
            </a:r>
            <a:endParaRPr/>
          </a:p>
          <a:p>
            <a:pPr algn="ctr">
              <a:defRPr/>
            </a:pPr>
            <a:r>
              <a:rPr lang="ru-RU"/>
              <a:t> по пр. Декабристов, 6 (кадастровый номер: 59:01:4410656:805)</a:t>
            </a:r>
            <a:r>
              <a:rPr lang="en-US"/>
              <a:t>, </a:t>
            </a:r>
            <a:r>
              <a:rPr lang="ru-RU"/>
              <a:t>ФИП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623454" y="5927270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endParaRPr lang="ru-RU" sz="1100"/>
          </a:p>
        </p:txBody>
      </p:sp>
      <p:pic>
        <p:nvPicPr>
          <p:cNvPr id="1026" name="Picture 2" descr="L:\УРМИ\2. Отдел РМИ\1. Общая папка\ПУСТУЮЩИЕ\ФОТО ПУСТУЮЩИХ МАФ\Индустриальный район\Декабристов, 6\Помещение № 31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989282" y="1714498"/>
            <a:ext cx="3449368" cy="4057650"/>
          </a:xfrm>
          <a:prstGeom prst="rect">
            <a:avLst/>
          </a:prstGeom>
          <a:noFill/>
        </p:spPr>
      </p:pic>
      <p:pic>
        <p:nvPicPr>
          <p:cNvPr id="1027" name="Picture 3" descr="L:\УРМИ\2. Отдел РМИ\1. Общая папка\ПУСТУЮЩИЕ\ФОТО ПУСТУЮЩИХ МАФ\Индустриальный район\Декабристов, 6\Помещение № 24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334375" y="1714498"/>
            <a:ext cx="3320069" cy="4124326"/>
          </a:xfrm>
          <a:prstGeom prst="rect">
            <a:avLst/>
          </a:prstGeom>
          <a:noFill/>
        </p:spPr>
      </p:pic>
      <p:pic>
        <p:nvPicPr>
          <p:cNvPr id="1028" name="Picture 4" descr="L:\УРМИ\2. Отдел РМИ\1. Общая папка\ПУСТУЮЩИЕ\ФОТО ПУСТУЮЩИХ МАФ\Индустриальный район\Декабристов, 6\Снимок.PN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695825" y="1943099"/>
            <a:ext cx="3505199" cy="36004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 bwMode="auto">
          <a:xfrm>
            <a:off x="820969" y="6049737"/>
            <a:ext cx="10985874" cy="579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ru-RU" sz="1100"/>
              <a:t>ФИП - Фонд </a:t>
            </a:r>
            <a:r>
              <a:rPr lang="ru-RU" sz="1100"/>
              <a:t>имущественной поддержки субъектов малого и среднего предпринимательства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/>
              <a:t>Нежилые помещения площадью 16,6 кв. м, расположенные на 1 этаже многоквартирного дома </a:t>
            </a:r>
            <a:endParaRPr/>
          </a:p>
          <a:p>
            <a:pPr algn="ctr">
              <a:defRPr/>
            </a:pPr>
            <a:r>
              <a:rPr lang="ru-RU"/>
              <a:t> по шоссе Космонавтов, 203а (кадастровый номер: 59:01:4410877:3334)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623454" y="5927270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endParaRPr lang="ru-RU" sz="11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645001" y="1567543"/>
            <a:ext cx="3731555" cy="37147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51" name="Picture 3" descr="L:\УРМИ\2. Отдел РМИ\1. Общая папка\ПУСТУЮЩИЕ\ФОТО ПУСТУЮЩИХ МАФ\Индустриальный район\Ш.Космонавтов, 203а - 16,6\Фото 1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126671" y="1441229"/>
            <a:ext cx="3306535" cy="4110486"/>
          </a:xfrm>
          <a:prstGeom prst="rect">
            <a:avLst/>
          </a:prstGeom>
          <a:noFill/>
        </p:spPr>
      </p:pic>
      <p:pic>
        <p:nvPicPr>
          <p:cNvPr id="2053" name="Picture 5" descr="L:\УРМИ\2. Отдел РМИ\1. Общая папка\ПУСТУЮЩИЕ\ФОТО ПУСТУЮЩИХ МАФ\Индустриальный район\Ш.Космонавтов, 203а - 16,6\Фото 4.jpg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653549" y="1441229"/>
            <a:ext cx="3112572" cy="403293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_rels/theme3.xml.rels><?xml version="1.0" encoding="UTF-8" standalone="yes"?><Relationships xmlns="http://schemas.openxmlformats.org/package/2006/relationships"></Relationships>
</file>

<file path=ppt/theme/_rels/theme4.xml.rels><?xml version="1.0" encoding="UTF-8" standalone="yes"?><Relationships xmlns="http://schemas.openxmlformats.org/package/2006/relationships"></Relationships>
</file>

<file path=ppt/theme/_rels/theme5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3.xml><?xml version="1.0" encoding="utf-8"?>
<a:theme xmlns:a="http://schemas.openxmlformats.org/drawingml/2006/main" xmlns:r="http://schemas.openxmlformats.org/officeDocument/2006/relationships" xmlns:p="http://schemas.openxmlformats.org/presentation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4.xml><?xml version="1.0" encoding="utf-8"?>
<a:theme xmlns:a="http://schemas.openxmlformats.org/drawingml/2006/main" xmlns:r="http://schemas.openxmlformats.org/officeDocument/2006/relationships" xmlns:p="http://schemas.openxmlformats.org/presentation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5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Р7-Офис/2025.3.1.923</Application>
  <DocSecurity>0</DocSecurity>
  <PresentationFormat>Произвольный</PresentationFormat>
  <Paragraphs>0</Paragraphs>
  <Slides>20</Slides>
  <Notes>20</Notes>
  <HiddenSlides>0</HiddenSlides>
  <MMClips>2</MMClips>
  <ScaleCrop>0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Theme 1</vt:lpstr>
      <vt:lpstr>Theme 2</vt:lpstr>
      <vt:lpstr>Theme 3</vt:lpstr>
      <vt:lpstr>Theme 4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Кичко Ольга  Владимировна</dc:creator>
  <cp:keywords/>
  <dc:description/>
  <dc:identifier/>
  <dc:language/>
  <cp:lastModifiedBy>udavikhina-sv</cp:lastModifiedBy>
  <cp:revision>362</cp:revision>
  <dcterms:created xsi:type="dcterms:W3CDTF">2021-12-03T10:19:48Z</dcterms:created>
  <dcterms:modified xsi:type="dcterms:W3CDTF">2025-09-30T04:59:44Z</dcterms:modified>
  <cp:category/>
  <cp:contentStatus/>
  <cp:version/>
</cp:coreProperties>
</file>