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17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15.xml" ContentType="application/vnd.openxmlformats-officedocument.presentationml.slide+xml"/>
  <Override PartName="/ppt/slides/slide12.xml" ContentType="application/vnd.openxmlformats-officedocument.presentationml.slide+xml"/>
  <Override PartName="/ppt/slides/slide3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27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36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2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Layouts/slideLayout17.xml" ContentType="application/vnd.openxmlformats-officedocument.presentationml.slideLayout+xml"/>
  <Override PartName="/ppt/theme/theme5.xml" ContentType="application/vnd.openxmlformats-officedocument.theme+xml"/>
  <Override PartName="/ppt/slideLayouts/slideLayout3.xml" ContentType="application/vnd.openxmlformats-officedocument.presentationml.slideLayout+xml"/>
  <Override PartName="/ppt/theme/theme4.xml" ContentType="application/vnd.openxmlformats-officedocument.theme+xml"/>
  <Override PartName="/ppt/slideMasters/slideMaster4.xml" ContentType="application/vnd.openxmlformats-officedocument.presentationml.slideMaster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bleStyles.xml" ContentType="application/vnd.openxmlformats-officedocument.presentationml.tableStyles+xml"/>
  <Override PartName="/ppt/slides/slide16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1.xml" ContentType="application/vnd.openxmlformats-officedocument.theme+xml"/>
  <Override PartName="/ppt/slideLayouts/slideLayout16.xml" ContentType="application/vnd.openxmlformats-officedocument.presentationml.slideLayout+xml"/>
  <Override PartName="/ppt/slides/slide2.xml" ContentType="application/vnd.openxmlformats-officedocument.presentationml.slide+xml"/>
  <Override PartName="/ppt/slideLayouts/slideLayout35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6.xml" ContentType="application/vnd.openxmlformats-officedocument.presentationml.slideLayout+xml"/>
  <Override PartName="/ppt/presProps.xml" ContentType="application/vnd.openxmlformats-officedocument.presentationml.presProps+xml"/>
  <Override PartName="/ppt/slideMasters/slideMaster3.xml" ContentType="application/vnd.openxmlformats-officedocument.presentationml.slideMaster+xml"/>
  <Override PartName="/ppt/presentation.xml" ContentType="application/vnd.openxmlformats-officedocument.presentationml.presentation.main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18.xml" ContentType="application/vnd.openxmlformats-officedocument.presentationml.slideLayout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27"/>
  </p:notes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</p:sldIdLst>
  <p:sldSz cx="12192000" cy="6858000"/>
  <p:notesSz cx="12192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56" d="100"/>
          <a:sy n="56" d="100"/>
        </p:scale>
        <p:origin x="-90" y="-360"/>
      </p:cViewPr>
      <p:guideLst>
        <p:guide pos="2160" orient="horz"/>
        <p:guide pos="3840"/>
      </p:guideLst>
    </p:cSldViewPr>
  </p:slide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theme" Target="theme/theme1.xml"/><Relationship Id="rId6" Type="http://schemas.openxmlformats.org/officeDocument/2006/relationships/theme" Target="theme/theme2.xml"/><Relationship Id="rId7" Type="http://schemas.openxmlformats.org/officeDocument/2006/relationships/theme" Target="theme/theme3.xml"/><Relationship Id="rId8" Type="http://schemas.openxmlformats.org/officeDocument/2006/relationships/theme" Target="theme/theme4.xml"/><Relationship Id="rId9" Type="http://schemas.openxmlformats.org/officeDocument/2006/relationships/theme" Target="theme/theme5.xml"/><Relationship Id="rId10" Type="http://schemas.openxmlformats.org/officeDocument/2006/relationships/slide" Target="slides/slide1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28" Type="http://schemas.openxmlformats.org/officeDocument/2006/relationships/presProps" Target="presProps.xml" /><Relationship Id="rId29" Type="http://schemas.openxmlformats.org/officeDocument/2006/relationships/tableStyles" Target="tableStyles.xml" /><Relationship Id="rId30" Type="http://schemas.openxmlformats.org/officeDocument/2006/relationships/viewProps" Target="viewProps.xml" /></Relationships>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26FB8E01-81D0-4A36-9630-895CAD2B5A6E}" type="datetimeFigureOut">
              <a:rPr lang="ru-RU"/>
              <a:t/>
            </a:fld>
            <a:endParaRPr lang="ru-RU"/>
          </a:p>
        </p:txBody>
      </p:sp>
      <p:sp>
        <p:nvSpPr>
          <p:cNvPr id="4" name="Образ слайда 3"/>
          <p:cNvSpPr>
            <a:spLocks noChangeAspect="1" noGrp="1" noRot="1"/>
          </p:cNvSpPr>
          <p:nvPr>
            <p:ph type="sldImg" idx="2"/>
          </p:nvPr>
        </p:nvSpPr>
        <p:spPr bwMode="auto"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 bwMode="auto">
          <a:xfrm>
            <a:off x="679450" y="4776788"/>
            <a:ext cx="5438774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 bwMode="auto"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5BC8AA1-E46F-42DD-B8EC-97E1D98667E4}" type="slidenum">
              <a:rPr lang="ru-RU"/>
              <a:t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 ?>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 ?>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b="1"/>
              <a:t>Фонд имущественной поддержки субъектов малого и среднего предпринимательства</a:t>
            </a:r>
            <a:endParaRPr/>
          </a:p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5BC8AA1-E46F-42DD-B8EC-97E1D98667E4}" type="slidenum">
              <a:rPr lang="ru-RU"/>
              <a:t/>
            </a:fld>
            <a:endParaRPr lang="ru-RU"/>
          </a:p>
        </p:txBody>
      </p:sp>
    </p:spTree>
  </p:cSld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b="1"/>
              <a:t>Фонд имущественной поддержки субъектов малого и среднего предпринимательства</a:t>
            </a:r>
            <a:endParaRPr/>
          </a:p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5BC8AA1-E46F-42DD-B8EC-97E1D98667E4}" type="slidenum">
              <a:rPr lang="ru-RU"/>
              <a:t/>
            </a:fld>
            <a:endParaRPr lang="ru-RU"/>
          </a:p>
        </p:txBody>
      </p:sp>
    </p:spTree>
  </p:cSld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x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itleAndTx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secHead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TxTwoObj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Tx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picTx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x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itleAndTx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secHead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TxTwoObj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secHead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Tx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picTx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x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itleAndTx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secHead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TxTwoObj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Tx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picTx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x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itleAndTx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TxTwoObj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/>
              <a:t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/>
              <a:t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/>
              <a:t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Tx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picTx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_rels/slideMaster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/Relationships>
</file>

<file path=ppt/slideMasters/_rels/slideMaster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/Relationships>
</file>

<file path=ppt/slideMasters/_rels/slideMaster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95ECCFE-B5BF-4597-8A23-25C23622F411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FD433CE-FA50-4F3A-A370-18F7617C2443}" type="slidenum">
              <a:rPr lang="ru-RU"/>
              <a:t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95ECCFE-B5BF-4597-8A23-25C23622F41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FD433CE-FA50-4F3A-A370-18F7617C2443}" type="slidenum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95ECCFE-B5BF-4597-8A23-25C23622F41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FD433CE-FA50-4F3A-A370-18F7617C2443}" type="slidenum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95ECCFE-B5BF-4597-8A23-25C23622F41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FD433CE-FA50-4F3A-A370-18F7617C2443}" type="slidenum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4.jpg"/><Relationship Id="rId4" Type="http://schemas.openxmlformats.org/officeDocument/2006/relationships/image" Target="../media/image25.jpg"/><Relationship Id="rId5" Type="http://schemas.openxmlformats.org/officeDocument/2006/relationships/image" Target="../media/image26.pn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6.png"/><Relationship Id="rId4" Type="http://schemas.openxmlformats.org/officeDocument/2006/relationships/image" Target="../media/image27.jpg"/><Relationship Id="rId5" Type="http://schemas.openxmlformats.org/officeDocument/2006/relationships/image" Target="../media/image28.png"/><Relationship Id="rId6" Type="http://schemas.openxmlformats.org/officeDocument/2006/relationships/image" Target="../media/image29.pn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33.jpg"/><Relationship Id="rId5" Type="http://schemas.openxmlformats.org/officeDocument/2006/relationships/image" Target="../media/image34.png"/><Relationship Id="rId6" Type="http://schemas.openxmlformats.org/officeDocument/2006/relationships/image" Target="../media/image35.jpg"/><Relationship Id="rId7" Type="http://schemas.openxmlformats.org/officeDocument/2006/relationships/image" Target="../media/image36.jp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45.png"/><Relationship Id="rId4" Type="http://schemas.openxmlformats.org/officeDocument/2006/relationships/image" Target="../media/image46.jpg"/><Relationship Id="rId5" Type="http://schemas.openxmlformats.org/officeDocument/2006/relationships/image" Target="../media/image47.jp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2.png"/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jpg"/><Relationship Id="rId5" Type="http://schemas.openxmlformats.org/officeDocument/2006/relationships/image" Target="../media/image5.jp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jp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9.jp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10.jpg"/><Relationship Id="rId6" Type="http://schemas.openxmlformats.org/officeDocument/2006/relationships/image" Target="../media/image11.jp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2.png"/><Relationship Id="rId3" Type="http://schemas.openxmlformats.org/officeDocument/2006/relationships/image" Target="../media/image12.png"/><Relationship Id="rId4" Type="http://schemas.openxmlformats.org/officeDocument/2006/relationships/image" Target="../media/image13.jpg"/><Relationship Id="rId5" Type="http://schemas.openxmlformats.org/officeDocument/2006/relationships/image" Target="../media/image14.jp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15.png"/><Relationship Id="rId4" Type="http://schemas.openxmlformats.org/officeDocument/2006/relationships/image" Target="../media/image16.jpg"/><Relationship Id="rId5" Type="http://schemas.openxmlformats.org/officeDocument/2006/relationships/image" Target="../media/image17.pn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18.png"/><Relationship Id="rId4" Type="http://schemas.openxmlformats.org/officeDocument/2006/relationships/image" Target="../media/image19.jpg"/><Relationship Id="rId5" Type="http://schemas.openxmlformats.org/officeDocument/2006/relationships/image" Target="../media/image20.jp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1.png"/><Relationship Id="rId4" Type="http://schemas.openxmlformats.org/officeDocument/2006/relationships/image" Target="../media/image22.jpg"/><Relationship Id="rId5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68524" y="238041"/>
            <a:ext cx="902286" cy="9632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 bwMode="auto">
          <a:xfrm>
            <a:off x="1363133" y="1786467"/>
            <a:ext cx="1004993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800" b="1"/>
              <a:t>ИНФОРМАЦИЯ ОБ ОБЪЕКТАХ </a:t>
            </a:r>
            <a:r>
              <a:rPr lang="ru-RU" sz="2800" b="1"/>
              <a:t>НЕДВИЖИМОГО ИМУЩЕСТВА, </a:t>
            </a:r>
            <a:r>
              <a:rPr lang="ru-RU" sz="2800" b="1"/>
              <a:t>СОСТАВЛЯЮЩИХ ИМУЩЕСТВО КАЗНЫ МУНИЦИПАЛЬНОГО ОБРАЗОВАНИЯ ГОРОД ПЕРМЬ </a:t>
            </a:r>
            <a:r>
              <a:rPr lang="ru-RU" sz="2800" b="1"/>
              <a:t>И ПРЕДНАЗНАЧЕННЫХ ДЛЯ СДАЧИ В АРЕНДУ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/>
              <a:t>Нежилые помещения площадью 66,0 кв. м, расположенные в подвале многоквартирного дома </a:t>
            </a:r>
            <a:endParaRPr/>
          </a:p>
          <a:p>
            <a:pPr algn="ctr">
              <a:defRPr/>
            </a:pPr>
            <a:r>
              <a:rPr lang="ru-RU"/>
              <a:t> по пр. Декабристов, 6 (кадастровый номер: 59:01:4410656:805)</a:t>
            </a:r>
            <a:r>
              <a:rPr lang="en-US"/>
              <a:t>, </a:t>
            </a:r>
            <a:r>
              <a:rPr lang="ru-RU"/>
              <a:t>ФИП</a:t>
            </a:r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70090" y="286212"/>
            <a:ext cx="901758" cy="96427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 bwMode="auto">
          <a:xfrm>
            <a:off x="623454" y="5927270"/>
            <a:ext cx="11030989" cy="41637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endParaRPr lang="ru-RU" sz="1100"/>
          </a:p>
        </p:txBody>
      </p:sp>
      <p:pic>
        <p:nvPicPr>
          <p:cNvPr id="1026" name="Picture 2" descr="L:\УРМИ\2. Отдел РМИ\1. Общая папка\ПУСТУЮЩИЕ\ФОТО ПУСТУЮЩИХ МАФ\Индустриальный район\Декабристов, 6\Помещение № 31.jp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989282" y="1714498"/>
            <a:ext cx="3449368" cy="4057650"/>
          </a:xfrm>
          <a:prstGeom prst="rect">
            <a:avLst/>
          </a:prstGeom>
          <a:noFill/>
        </p:spPr>
      </p:pic>
      <p:pic>
        <p:nvPicPr>
          <p:cNvPr id="1027" name="Picture 3" descr="L:\УРМИ\2. Отдел РМИ\1. Общая папка\ПУСТУЮЩИЕ\ФОТО ПУСТУЮЩИХ МАФ\Индустриальный район\Декабристов, 6\Помещение № 24.jpg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8334375" y="1714498"/>
            <a:ext cx="3320069" cy="4124326"/>
          </a:xfrm>
          <a:prstGeom prst="rect">
            <a:avLst/>
          </a:prstGeom>
          <a:noFill/>
        </p:spPr>
      </p:pic>
      <p:pic>
        <p:nvPicPr>
          <p:cNvPr id="1028" name="Picture 4" descr="L:\УРМИ\2. Отдел РМИ\1. Общая папка\ПУСТУЮЩИЕ\ФОТО ПУСТУЮЩИХ МАФ\Индустриальный район\Декабристов, 6\Снимок.PNG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4695825" y="1943099"/>
            <a:ext cx="3505199" cy="360045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 bwMode="auto">
          <a:xfrm>
            <a:off x="820969" y="6049737"/>
            <a:ext cx="10985874" cy="57966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ru-RU" sz="1100"/>
              <a:t>ФИП - Фонд </a:t>
            </a:r>
            <a:r>
              <a:rPr lang="ru-RU" sz="1100"/>
              <a:t>имущественной поддержки субъектов малого и среднего предпринимательства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12695099" name="Прямоугольник 1"/>
          <p:cNvSpPr/>
          <p:nvPr/>
        </p:nvSpPr>
        <p:spPr bwMode="auto">
          <a:xfrm>
            <a:off x="1346660" y="445185"/>
            <a:ext cx="10064486" cy="914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/>
              <a:t>Нежилые помещения площадью 68,5 кв. м, расположенные в подвале многоквартирного дома </a:t>
            </a:r>
            <a:endParaRPr/>
          </a:p>
          <a:p>
            <a:pPr algn="ctr">
              <a:defRPr/>
            </a:pPr>
            <a:r>
              <a:rPr lang="ru-RU"/>
              <a:t> по пр. Декабристов, 6 (кадастровый номер: 59:01:4410656:809 35,6 кв.м, </a:t>
            </a:r>
            <a:r>
              <a:rPr lang="ru-RU" sz="1800" b="0" i="0" u="none" strike="noStrike" cap="none" spc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кадастровый номер: 59:01:4410656:501 32,9 кв.м </a:t>
            </a:r>
            <a:r>
              <a:rPr lang="ru-RU"/>
              <a:t>)</a:t>
            </a:r>
            <a:endParaRPr lang="ru-RU"/>
          </a:p>
        </p:txBody>
      </p:sp>
      <p:pic>
        <p:nvPicPr>
          <p:cNvPr id="618812935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70089" y="286211"/>
            <a:ext cx="901757" cy="964275"/>
          </a:xfrm>
          <a:prstGeom prst="rect">
            <a:avLst/>
          </a:prstGeom>
        </p:spPr>
      </p:pic>
      <p:pic>
        <p:nvPicPr>
          <p:cNvPr id="228995713" name="Picture 4" descr="L:\УРМИ\2. Отдел РМИ\1. Общая папка\ПУСТУЮЩИЕ\ФОТО ПУСТУЮЩИХ МАФ\Индустриальный район\Декабристов, 6\Снимок.PN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 flipH="0" flipV="0">
            <a:off x="1346661" y="1490384"/>
            <a:ext cx="3113912" cy="2421338"/>
          </a:xfrm>
          <a:prstGeom prst="rect">
            <a:avLst/>
          </a:prstGeom>
          <a:noFill/>
        </p:spPr>
      </p:pic>
      <p:pic>
        <p:nvPicPr>
          <p:cNvPr id="1971227271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4686372" y="1764460"/>
            <a:ext cx="3292587" cy="4294524"/>
          </a:xfrm>
          <a:prstGeom prst="rect">
            <a:avLst/>
          </a:prstGeom>
        </p:spPr>
      </p:pic>
      <p:pic>
        <p:nvPicPr>
          <p:cNvPr id="570677642" name="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rot="0" flipH="0" flipV="0">
            <a:off x="8610436" y="1764460"/>
            <a:ext cx="3244951" cy="4294524"/>
          </a:xfrm>
          <a:prstGeom prst="rect">
            <a:avLst/>
          </a:prstGeom>
        </p:spPr>
      </p:pic>
      <p:pic>
        <p:nvPicPr>
          <p:cNvPr id="672142122" name="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 rot="0" flipH="0" flipV="0">
            <a:off x="1297903" y="3995503"/>
            <a:ext cx="3162669" cy="24342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/>
              <a:t>Нежилые помещения площадью </a:t>
            </a:r>
            <a:r>
              <a:rPr lang="en-US"/>
              <a:t>126,7</a:t>
            </a:r>
            <a:r>
              <a:rPr lang="ru-RU"/>
              <a:t> кв. м, расположенные в подвале многоквартирного дома  по ул</a:t>
            </a:r>
            <a:r>
              <a:rPr lang="ru-RU"/>
              <a:t>. </a:t>
            </a:r>
            <a:r>
              <a:rPr lang="ru-RU"/>
              <a:t>Александра Невского,27 (кадастровый номер: 59:01:1713014:296), ФИП</a:t>
            </a:r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4425043" y="1815192"/>
            <a:ext cx="3019397" cy="3404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7837713" y="1250488"/>
            <a:ext cx="3616439" cy="4245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685122" y="1326695"/>
            <a:ext cx="3486828" cy="424542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 bwMode="auto">
          <a:xfrm>
            <a:off x="775854" y="5838825"/>
            <a:ext cx="11030989" cy="43814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ru-RU" sz="1100"/>
              <a:t>ФИП - Фонд </a:t>
            </a:r>
            <a:r>
              <a:rPr lang="ru-RU" sz="1100"/>
              <a:t>имущественной поддержки субъектов малого и среднего предпринимательства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1346660" y="448129"/>
            <a:ext cx="10051886" cy="640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/>
              <a:t>Нежилые помещения площадью 73,4 кв. м, расположенные в подвале многоквартирного дома               по ул</a:t>
            </a:r>
            <a:r>
              <a:rPr lang="ru-RU"/>
              <a:t>. </a:t>
            </a:r>
            <a:r>
              <a:rPr lang="ru-RU"/>
              <a:t>Чистопольская,23а (кадастровый номер: 59:01:1717162:32), ФИП</a:t>
            </a:r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074" name="Picture 2" descr="L:\УРМИ\2. Отдел РМИ\1. Общая папка\ПУСТУЮЩИЕ\ФОТО ПУСТУЮЩИХ МАФ\Кировский район\чистопольская, 23а\Снимок.JPG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4543459" y="1534885"/>
            <a:ext cx="3428452" cy="3314701"/>
          </a:xfrm>
          <a:prstGeom prst="rect">
            <a:avLst/>
          </a:prstGeom>
          <a:noFill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 flipH="0" flipV="0">
            <a:off x="1271847" y="1436914"/>
            <a:ext cx="3067266" cy="4435293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076" name="Picture 4" descr="L:\УРМИ\2. Отдел РМИ\1. Общая папка\ПУСТУЮЩИЕ\ФОТО ПУСТУЮЩИХ МАФ\Кировский район\чистопольская, 23а\20241129_151637.jpg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 flipH="0" flipV="0">
            <a:off x="8376556" y="1436914"/>
            <a:ext cx="3126920" cy="2299104"/>
          </a:xfrm>
          <a:prstGeom prst="rect">
            <a:avLst/>
          </a:prstGeom>
          <a:noFill/>
        </p:spPr>
      </p:pic>
      <p:pic>
        <p:nvPicPr>
          <p:cNvPr id="3077" name="Picture 5" descr="L:\УРМИ\2. Отдел РМИ\1. Общая папка\ПУСТУЮЩИЕ\ФОТО ПУСТУЮЩИХ МАФ\Кировский район\чистопольская, 23а\20241129_152228.jpg"/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>
            <a:off x="8376556" y="3899991"/>
            <a:ext cx="3126921" cy="2121500"/>
          </a:xfrm>
          <a:prstGeom prst="rect">
            <a:avLst/>
          </a:prstGeom>
          <a:noFill/>
        </p:spPr>
      </p:pic>
      <p:sp>
        <p:nvSpPr>
          <p:cNvPr id="1702957702" name="Прямоугольник 6"/>
          <p:cNvSpPr/>
          <p:nvPr/>
        </p:nvSpPr>
        <p:spPr bwMode="auto">
          <a:xfrm>
            <a:off x="623453" y="6123214"/>
            <a:ext cx="11030988" cy="45719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ru-RU" sz="1100"/>
              <a:t>ФИП - Фонд </a:t>
            </a:r>
            <a:r>
              <a:rPr lang="ru-RU" sz="1100"/>
              <a:t>имущественной поддержки субъектов малого и среднего предпринимательства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1346660" y="445185"/>
            <a:ext cx="10050446" cy="640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>
                <a:solidFill>
                  <a:prstClr val="black"/>
                </a:solidFill>
              </a:rPr>
              <a:t>Одноэтажное отдельно стоящее здание (баня) площадью 385,2</a:t>
            </a:r>
            <a:r>
              <a:rPr lang="en-US">
                <a:solidFill>
                  <a:prstClr val="black"/>
                </a:solidFill>
              </a:rPr>
              <a:t> </a:t>
            </a:r>
            <a:r>
              <a:rPr lang="ru-RU">
                <a:solidFill>
                  <a:prstClr val="black"/>
                </a:solidFill>
              </a:rPr>
              <a:t>кв. м  </a:t>
            </a:r>
            <a:endParaRPr/>
          </a:p>
          <a:p>
            <a:pPr algn="ctr">
              <a:defRPr/>
            </a:pPr>
            <a:r>
              <a:rPr lang="ru-RU">
                <a:solidFill>
                  <a:prstClr val="black"/>
                </a:solidFill>
              </a:rPr>
              <a:t>по ул. Гарцовская, 60 (кадастровый номер: 59:01:4011834:26)</a:t>
            </a:r>
            <a:endParaRPr lang="ru-RU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1026" name="Picture 2" descr="L:\УРМИ\2. Отдел РМИ\1. Общая папка\ПУСТУЮЩИЕ\ФОТО ПУСТУЮЩИХ МАФ\Мотовилихинский район\Гарцовская,60\Снимок.PN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4456341" y="1250487"/>
            <a:ext cx="2333925" cy="2457083"/>
          </a:xfrm>
          <a:prstGeom prst="rect">
            <a:avLst/>
          </a:prstGeom>
          <a:noFill/>
        </p:spPr>
      </p:pic>
      <p:pic>
        <p:nvPicPr>
          <p:cNvPr id="1027" name="Picture 3" descr="L:\УРМИ\2. Отдел РМИ\1. Общая папка\ПУСТУЮЩИЕ\ФОТО ПУСТУЮЩИХ МАФ\Мотовилихинский район\Гарцовская,60\Фото фасад.PNG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1033026" y="1250488"/>
            <a:ext cx="2969308" cy="2457082"/>
          </a:xfrm>
          <a:prstGeom prst="rect">
            <a:avLst/>
          </a:prstGeom>
          <a:noFill/>
        </p:spPr>
      </p:pic>
      <p:pic>
        <p:nvPicPr>
          <p:cNvPr id="1028" name="Picture 4" descr="L:\УРМИ\2. Отдел РМИ\1. Общая папка\ПУСТУЮЩИЕ\ФОТО ПУСТУЮЩИХ МАФ\Мотовилихинский район\Гарцовская,60\фото холл.PNG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7584991" y="1250488"/>
            <a:ext cx="2870571" cy="2457082"/>
          </a:xfrm>
          <a:prstGeom prst="rect">
            <a:avLst/>
          </a:prstGeom>
          <a:noFill/>
        </p:spPr>
      </p:pic>
      <p:pic>
        <p:nvPicPr>
          <p:cNvPr id="1029" name="Picture 5" descr="L:\УРМИ\2. Отдел РМИ\1. Общая папка\ПУСТУЮЩИЕ\ФОТО ПУСТУЮЩИХ МАФ\Мотовилихинский район\Гарцовская,60\фото мойка.PNG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2517680" y="3869267"/>
            <a:ext cx="3240307" cy="2480734"/>
          </a:xfrm>
          <a:prstGeom prst="rect">
            <a:avLst/>
          </a:prstGeom>
          <a:noFill/>
        </p:spPr>
      </p:pic>
      <p:pic>
        <p:nvPicPr>
          <p:cNvPr id="1030" name="Picture 6" descr="L:\УРМИ\2. Отдел РМИ\1. Общая папка\ПУСТУЮЩИЕ\ФОТО ПУСТУЮЩИХ МАФ\Мотовилихинский район\Гарцовская,60\фото парная.PNG"/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>
            <a:off x="6929121" y="3895520"/>
            <a:ext cx="2913874" cy="242822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>
                <a:solidFill>
                  <a:prstClr val="black"/>
                </a:solidFill>
              </a:rPr>
              <a:t>Нежилые помещения площадью 256,1</a:t>
            </a:r>
            <a:r>
              <a:rPr lang="en-US">
                <a:solidFill>
                  <a:prstClr val="black"/>
                </a:solidFill>
              </a:rPr>
              <a:t> </a:t>
            </a:r>
            <a:r>
              <a:rPr lang="ru-RU">
                <a:solidFill>
                  <a:prstClr val="black"/>
                </a:solidFill>
              </a:rPr>
              <a:t>кв. м, расположенные в подвале многоквартирного дома  </a:t>
            </a:r>
            <a:endParaRPr/>
          </a:p>
          <a:p>
            <a:pPr algn="ctr">
              <a:defRPr/>
            </a:pPr>
            <a:r>
              <a:rPr lang="ru-RU">
                <a:solidFill>
                  <a:prstClr val="black"/>
                </a:solidFill>
              </a:rPr>
              <a:t>по ул. Лебедева, 43 (кадастровый номер: 59:01:4311736:865), ФИП</a:t>
            </a:r>
            <a:endParaRPr lang="ru-RU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528797" y="1471451"/>
            <a:ext cx="3221332" cy="4106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8058150" y="1471451"/>
            <a:ext cx="3338598" cy="4106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3943350" y="1659229"/>
            <a:ext cx="4000500" cy="373107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 bwMode="auto">
          <a:xfrm>
            <a:off x="775854" y="5876926"/>
            <a:ext cx="11030989" cy="42794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ru-RU" sz="1100"/>
              <a:t>ФИП - Фонд </a:t>
            </a:r>
            <a:r>
              <a:rPr lang="ru-RU" sz="1100"/>
              <a:t>имущественной поддержки субъектов малого и среднего предпринимательства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/>
              <a:t>Нежилые помещения площадью 103,3 кв. м, расположенные в подвале многоквартирного дома  </a:t>
            </a:r>
            <a:endParaRPr/>
          </a:p>
          <a:p>
            <a:pPr algn="ctr">
              <a:defRPr/>
            </a:pPr>
            <a:r>
              <a:rPr lang="ru-RU"/>
              <a:t>по ул. Героев Хасана,16 (реестровый номер: 491500)</a:t>
            </a:r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4550752" y="1766286"/>
            <a:ext cx="3319878" cy="40874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38334" y="1587731"/>
            <a:ext cx="3755065" cy="43808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8117252" y="1587731"/>
            <a:ext cx="3566160" cy="43808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>
                <a:solidFill>
                  <a:prstClr val="black"/>
                </a:solidFill>
              </a:rPr>
              <a:t>Нежилые помещения площадью 35,6 кв. м, расположенные в подвале многоквартирного дома                  по пр. Комсомольский, 51 (кадастровый номер: </a:t>
            </a:r>
            <a:r>
              <a:rPr lang="ru-RU">
                <a:solidFill>
                  <a:prstClr val="black"/>
                </a:solidFill>
              </a:rPr>
              <a:t>59:01:4410731:359</a:t>
            </a:r>
            <a:r>
              <a:rPr lang="ru-RU">
                <a:solidFill>
                  <a:prstClr val="black"/>
                </a:solidFill>
              </a:rPr>
              <a:t>), ФИП</a:t>
            </a:r>
            <a:endParaRPr lang="ru-RU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833851" y="2299508"/>
            <a:ext cx="2909454" cy="2849185"/>
          </a:xfrm>
          <a:prstGeom prst="rect">
            <a:avLst/>
          </a:prstGeom>
        </p:spPr>
      </p:pic>
      <p:pic>
        <p:nvPicPr>
          <p:cNvPr id="1026" name="Picture 2" descr="L:\УРМИ\2. Отдел РМИ\1. Общая папка\ПУСТУЮЩИЕ\ФОТО ПУСТУЮЩИХ МАФ\Свердловский район\Снимок Комс.пр..PNG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 flipH="0" flipV="0">
            <a:off x="4504514" y="1679436"/>
            <a:ext cx="3569563" cy="3388232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1165546" y="1538464"/>
            <a:ext cx="3179951" cy="3998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8263156" y="1538464"/>
            <a:ext cx="3317233" cy="411938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 bwMode="auto">
          <a:xfrm>
            <a:off x="775854" y="5857876"/>
            <a:ext cx="11030989" cy="4953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ru-RU" sz="1100"/>
              <a:t>ФИП - Фонд </a:t>
            </a:r>
            <a:r>
              <a:rPr lang="ru-RU" sz="1100"/>
              <a:t>имущественной поддержки субъектов малого и среднего предпринимательства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1346658" y="445185"/>
            <a:ext cx="10057644" cy="640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/>
              <a:t>Нежилые помещения площадью 25,0 кв. м, расположенные в подвале многоквартирного</a:t>
            </a:r>
            <a:endParaRPr/>
          </a:p>
          <a:p>
            <a:pPr algn="ctr">
              <a:defRPr/>
            </a:pPr>
            <a:r>
              <a:rPr lang="ru-RU"/>
              <a:t> дома  по ул</a:t>
            </a:r>
            <a:r>
              <a:rPr lang="ru-RU"/>
              <a:t>. Екатерининская, 220 (кадастровый номер: </a:t>
            </a:r>
            <a:r>
              <a:rPr lang="ru-RU"/>
              <a:t>59:01:4410222:1402), ФИП</a:t>
            </a:r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877477" y="2079303"/>
            <a:ext cx="2995650" cy="33837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196450" y="1383162"/>
            <a:ext cx="3591098" cy="43358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820968" y="1383162"/>
            <a:ext cx="3956859" cy="4335895"/>
          </a:xfrm>
          <a:prstGeom prst="rect">
            <a:avLst/>
          </a:prstGeom>
        </p:spPr>
      </p:pic>
      <p:sp>
        <p:nvSpPr>
          <p:cNvPr id="1844644418" name="Прямоугольник 7"/>
          <p:cNvSpPr/>
          <p:nvPr/>
        </p:nvSpPr>
        <p:spPr bwMode="auto">
          <a:xfrm>
            <a:off x="718456" y="5951764"/>
            <a:ext cx="10935985" cy="47352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ru-RU" sz="1100"/>
              <a:t>ФИП - Фонд </a:t>
            </a:r>
            <a:r>
              <a:rPr lang="ru-RU" sz="1100"/>
              <a:t>имущественной поддержки субъектов малого и среднего предпринимательства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1346660" y="445185"/>
            <a:ext cx="10051166" cy="914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>
                <a:solidFill>
                  <a:prstClr val="black"/>
                </a:solidFill>
              </a:rPr>
              <a:t>Нежилые помещения площадью </a:t>
            </a:r>
            <a:r>
              <a:rPr lang="en-US" sz="1800" b="0" i="0" u="none" strike="noStrike" cap="none" spc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134,1</a:t>
            </a:r>
            <a:r>
              <a:rPr lang="ru-RU" sz="1800" b="0" i="0" u="none" strike="noStrike" cap="none" spc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 кв. м, расположенные в подвале многоквартирного</a:t>
            </a:r>
            <a:endParaRPr sz="1800"/>
          </a:p>
          <a:p>
            <a:pPr algn="ctr">
              <a:defRPr/>
            </a:pPr>
            <a:r>
              <a:rPr lang="ru-RU" sz="1800" b="0" i="0" u="none" strike="noStrike" cap="none" spc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 дома  по ул</a:t>
            </a:r>
            <a:r>
              <a:rPr lang="ru-RU" sz="1800" b="0" i="0" u="none" strike="noStrike" cap="none" spc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. </a:t>
            </a:r>
            <a:r>
              <a:rPr lang="ru-RU" sz="1800" b="0" i="0" u="none" strike="noStrike" cap="none" spc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Екатерининская, 214 </a:t>
            </a:r>
            <a:r>
              <a:rPr lang="ru-RU" sz="1800" b="0" i="0" u="none" strike="noStrike" cap="none" spc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(кадастровый номер: 59:01:4410099:1004)</a:t>
            </a:r>
            <a:endParaRPr sz="1800">
              <a:solidFill>
                <a:prstClr val="black"/>
              </a:solidFill>
            </a:endParaRPr>
          </a:p>
          <a:p>
            <a:pPr algn="ctr">
              <a:defRPr/>
            </a:pPr>
            <a:endParaRPr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1026" name="Picture 2" descr="L:\УРМИ\2. Отдел РМИ\1. Общая папка\ПУСТУЮЩИЕ\ФОТО ПУСТУЮЩИХ МАФ\Дзержинский район\Снимок Екат.214.PN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 flipH="0" flipV="0">
            <a:off x="4473483" y="1766286"/>
            <a:ext cx="3572586" cy="4038518"/>
          </a:xfrm>
          <a:prstGeom prst="rect">
            <a:avLst/>
          </a:prstGeom>
          <a:noFill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 flipH="0" flipV="0">
            <a:off x="664676" y="1488859"/>
            <a:ext cx="3627143" cy="4410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813674" name="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flipH="0" flipV="0">
            <a:off x="8240533" y="1488859"/>
            <a:ext cx="3671286" cy="44105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92131766" name="Прямоугольник 1"/>
          <p:cNvSpPr/>
          <p:nvPr/>
        </p:nvSpPr>
        <p:spPr bwMode="auto">
          <a:xfrm>
            <a:off x="1346660" y="445185"/>
            <a:ext cx="10068806" cy="640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>
                <a:solidFill>
                  <a:prstClr val="black"/>
                </a:solidFill>
              </a:rPr>
              <a:t>Нежилое помещение площадью </a:t>
            </a:r>
            <a:r>
              <a:rPr lang="en-US">
                <a:solidFill>
                  <a:prstClr val="black"/>
                </a:solidFill>
              </a:rPr>
              <a:t>11,8</a:t>
            </a:r>
            <a:r>
              <a:rPr lang="ru-RU">
                <a:solidFill>
                  <a:prstClr val="black"/>
                </a:solidFill>
              </a:rPr>
              <a:t> кв. м, расположенное в подвале многоквартирного</a:t>
            </a:r>
            <a:endParaRPr/>
          </a:p>
          <a:p>
            <a:pPr algn="ctr">
              <a:defRPr/>
            </a:pPr>
            <a:r>
              <a:rPr lang="ru-RU">
                <a:solidFill>
                  <a:prstClr val="black"/>
                </a:solidFill>
              </a:rPr>
              <a:t> дома  по ул</a:t>
            </a:r>
            <a:r>
              <a:rPr lang="ru-RU">
                <a:solidFill>
                  <a:prstClr val="black"/>
                </a:solidFill>
              </a:rPr>
              <a:t>. </a:t>
            </a:r>
            <a:r>
              <a:rPr lang="ru-RU">
                <a:solidFill>
                  <a:prstClr val="black"/>
                </a:solidFill>
              </a:rPr>
              <a:t>Екатерининская, 214 </a:t>
            </a:r>
            <a:r>
              <a:rPr lang="ru-RU">
                <a:solidFill>
                  <a:prstClr val="black"/>
                </a:solidFill>
              </a:rPr>
              <a:t>(</a:t>
            </a:r>
            <a:r>
              <a:rPr lang="ru-RU">
                <a:solidFill>
                  <a:prstClr val="black"/>
                </a:solidFill>
              </a:rPr>
              <a:t>кадастровый номер: </a:t>
            </a:r>
            <a:r>
              <a:rPr lang="ru-RU">
                <a:solidFill>
                  <a:prstClr val="black"/>
                </a:solidFill>
              </a:rPr>
              <a:t>59:01:4410099:1006</a:t>
            </a:r>
            <a:r>
              <a:rPr lang="ru-RU">
                <a:solidFill>
                  <a:prstClr val="black"/>
                </a:solidFill>
              </a:rPr>
              <a:t>)</a:t>
            </a:r>
            <a:r>
              <a:rPr lang="ru-RU">
                <a:solidFill>
                  <a:prstClr val="black"/>
                </a:solidFill>
              </a:rPr>
              <a:t>              </a:t>
            </a:r>
            <a:endParaRPr lang="ru-RU">
              <a:solidFill>
                <a:prstClr val="black"/>
              </a:solidFill>
            </a:endParaRPr>
          </a:p>
        </p:txBody>
      </p:sp>
      <p:pic>
        <p:nvPicPr>
          <p:cNvPr id="178375056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70089" y="286211"/>
            <a:ext cx="901757" cy="964275"/>
          </a:xfrm>
          <a:prstGeom prst="rect">
            <a:avLst/>
          </a:prstGeom>
        </p:spPr>
      </p:pic>
      <p:pic>
        <p:nvPicPr>
          <p:cNvPr id="731438660" name="Picture 2" descr="L:\УРМИ\2. Отдел РМИ\1. Общая папка\ПУСТУЮЩИЕ\ФОТО ПУСТУЮЩИХ МАФ\Дзержинский район\Снимок Екат.214.PN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 flipH="0" flipV="0">
            <a:off x="4509601" y="1891421"/>
            <a:ext cx="3361028" cy="3774669"/>
          </a:xfrm>
          <a:prstGeom prst="rect">
            <a:avLst/>
          </a:prstGeom>
          <a:noFill/>
        </p:spPr>
      </p:pic>
      <p:pic>
        <p:nvPicPr>
          <p:cNvPr id="1664240853" name="Picture 4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 flipH="0" flipV="0">
            <a:off x="664677" y="1759700"/>
            <a:ext cx="3738114" cy="4139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7144088" name="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flipH="0" flipV="0">
            <a:off x="8277523" y="1759699"/>
            <a:ext cx="3763759" cy="41397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10848862" name="Прямоугольник 1"/>
          <p:cNvSpPr/>
          <p:nvPr/>
        </p:nvSpPr>
        <p:spPr bwMode="auto">
          <a:xfrm>
            <a:off x="1346660" y="445185"/>
            <a:ext cx="10114166" cy="640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>
                <a:solidFill>
                  <a:prstClr val="black"/>
                </a:solidFill>
              </a:rPr>
              <a:t>Нежилые помещения площадью </a:t>
            </a:r>
            <a:r>
              <a:rPr lang="ru-RU">
                <a:solidFill>
                  <a:prstClr val="black"/>
                </a:solidFill>
              </a:rPr>
              <a:t>29,4</a:t>
            </a:r>
            <a:r>
              <a:rPr lang="ru-RU">
                <a:solidFill>
                  <a:prstClr val="black"/>
                </a:solidFill>
              </a:rPr>
              <a:t> кв. м, расположенные в подвале многоквартирного</a:t>
            </a:r>
            <a:endParaRPr/>
          </a:p>
          <a:p>
            <a:pPr algn="ctr">
              <a:defRPr/>
            </a:pPr>
            <a:r>
              <a:rPr lang="ru-RU">
                <a:solidFill>
                  <a:prstClr val="black"/>
                </a:solidFill>
              </a:rPr>
              <a:t> дома  по ул</a:t>
            </a:r>
            <a:r>
              <a:rPr lang="ru-RU">
                <a:solidFill>
                  <a:prstClr val="black"/>
                </a:solidFill>
              </a:rPr>
              <a:t>. </a:t>
            </a:r>
            <a:r>
              <a:rPr lang="ru-RU">
                <a:solidFill>
                  <a:prstClr val="black"/>
                </a:solidFill>
              </a:rPr>
              <a:t>Екатерининская, 214 </a:t>
            </a:r>
            <a:r>
              <a:rPr lang="ru-RU">
                <a:solidFill>
                  <a:prstClr val="black"/>
                </a:solidFill>
              </a:rPr>
              <a:t>(кадастровый номер: </a:t>
            </a:r>
            <a:r>
              <a:rPr lang="ru-RU" sz="1800" b="0" i="0" u="none" strike="noStrike" cap="none" spc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59:01:4410099:1007</a:t>
            </a:r>
            <a:r>
              <a:rPr lang="ru-RU">
                <a:solidFill>
                  <a:prstClr val="black"/>
                </a:solidFill>
              </a:rPr>
              <a:t>)</a:t>
            </a:r>
            <a:endParaRPr lang="ru-RU">
              <a:solidFill>
                <a:prstClr val="black"/>
              </a:solidFill>
            </a:endParaRPr>
          </a:p>
        </p:txBody>
      </p:sp>
      <p:pic>
        <p:nvPicPr>
          <p:cNvPr id="907973779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70089" y="286211"/>
            <a:ext cx="901757" cy="964275"/>
          </a:xfrm>
          <a:prstGeom prst="rect">
            <a:avLst/>
          </a:prstGeom>
        </p:spPr>
      </p:pic>
      <p:pic>
        <p:nvPicPr>
          <p:cNvPr id="863141468" name="Picture 2" descr="L:\УРМИ\2. Отдел РМИ\1. Общая папка\ПУСТУЮЩИЕ\ФОТО ПУСТУЮЩИХ МАФ\Дзержинский район\Снимок Екат.214.PN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 flipH="0" flipV="0">
            <a:off x="3662985" y="1989603"/>
            <a:ext cx="2802014" cy="3774668"/>
          </a:xfrm>
          <a:prstGeom prst="rect">
            <a:avLst/>
          </a:prstGeom>
          <a:noFill/>
        </p:spPr>
      </p:pic>
      <p:pic>
        <p:nvPicPr>
          <p:cNvPr id="941779086" name="Picture 4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 flipH="0" flipV="0">
            <a:off x="562952" y="1854429"/>
            <a:ext cx="2911506" cy="4045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4082439" name="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flipH="0" flipV="0">
            <a:off x="6608788" y="1854429"/>
            <a:ext cx="2824680" cy="4045014"/>
          </a:xfrm>
          <a:prstGeom prst="rect">
            <a:avLst/>
          </a:prstGeom>
        </p:spPr>
      </p:pic>
      <p:pic>
        <p:nvPicPr>
          <p:cNvPr id="404410349" name="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 flipH="0" flipV="0">
            <a:off x="9582376" y="1854429"/>
            <a:ext cx="2366431" cy="40450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1346661" y="445185"/>
            <a:ext cx="100500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>
                <a:solidFill>
                  <a:prstClr val="black"/>
                </a:solidFill>
              </a:rPr>
              <a:t>Отдельно стоящие здания общей площадью 2940,7 кв. м по адресу: г</a:t>
            </a:r>
            <a:r>
              <a:rPr lang="ru-RU">
                <a:solidFill>
                  <a:prstClr val="black"/>
                </a:solidFill>
              </a:rPr>
              <a:t>. Пермь, Дзержинский район, ст. Пермь-Сортировочная, НГЧ-2 </a:t>
            </a:r>
            <a:r>
              <a:rPr lang="ru-RU">
                <a:solidFill>
                  <a:prstClr val="black"/>
                </a:solidFill>
              </a:rPr>
              <a:t>(</a:t>
            </a:r>
            <a:r>
              <a:rPr lang="ru-RU">
                <a:solidFill>
                  <a:prstClr val="black"/>
                </a:solidFill>
              </a:rPr>
              <a:t>кадастровый номер: 59:01:1717138:405, 59:01:1717138:308, 59:01:0000000:75367, </a:t>
            </a:r>
            <a:r>
              <a:rPr lang="ru-RU">
                <a:solidFill>
                  <a:prstClr val="black"/>
                </a:solidFill>
              </a:rPr>
              <a:t>59:01:1717138:309</a:t>
            </a:r>
            <a:r>
              <a:rPr lang="ru-RU">
                <a:solidFill>
                  <a:prstClr val="black"/>
                </a:solidFill>
              </a:rPr>
              <a:t>, </a:t>
            </a:r>
            <a:r>
              <a:rPr lang="ru-RU">
                <a:solidFill>
                  <a:prstClr val="black"/>
                </a:solidFill>
              </a:rPr>
              <a:t>59:01:1717138:299</a:t>
            </a:r>
            <a:r>
              <a:rPr lang="ru-RU">
                <a:solidFill>
                  <a:prstClr val="black"/>
                </a:solidFill>
              </a:rPr>
              <a:t>, </a:t>
            </a:r>
            <a:r>
              <a:rPr lang="ru-RU">
                <a:solidFill>
                  <a:prstClr val="black"/>
                </a:solidFill>
              </a:rPr>
              <a:t>59:01:0000000:51619;                            реестровый </a:t>
            </a:r>
            <a:r>
              <a:rPr lang="ru-RU">
                <a:solidFill>
                  <a:prstClr val="black"/>
                </a:solidFill>
              </a:rPr>
              <a:t>номер: 17231, </a:t>
            </a:r>
            <a:r>
              <a:rPr lang="ru-RU">
                <a:solidFill>
                  <a:prstClr val="black"/>
                </a:solidFill>
              </a:rPr>
              <a:t>453763</a:t>
            </a:r>
            <a:r>
              <a:rPr lang="ru-RU">
                <a:solidFill>
                  <a:prstClr val="black"/>
                </a:solidFill>
              </a:rPr>
              <a:t>, </a:t>
            </a:r>
            <a:r>
              <a:rPr lang="ru-RU">
                <a:solidFill>
                  <a:prstClr val="black"/>
                </a:solidFill>
              </a:rPr>
              <a:t>453769</a:t>
            </a:r>
            <a:r>
              <a:rPr lang="ru-RU">
                <a:solidFill>
                  <a:prstClr val="black"/>
                </a:solidFill>
              </a:rPr>
              <a:t>)</a:t>
            </a:r>
            <a:endParaRPr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4669969" y="2154684"/>
            <a:ext cx="2971800" cy="33661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854044" y="1777999"/>
            <a:ext cx="4027714" cy="39285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489857" y="1780809"/>
            <a:ext cx="3951514" cy="3925724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1346660" y="445185"/>
            <a:ext cx="10051526" cy="914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/>
              <a:t>Нежилые помещения площадью </a:t>
            </a:r>
            <a:r>
              <a:rPr lang="en-US"/>
              <a:t>136,6</a:t>
            </a:r>
            <a:r>
              <a:rPr lang="ru-RU"/>
              <a:t> кв. м, расположенные в подвале многоквартирного дома  </a:t>
            </a:r>
            <a:endParaRPr/>
          </a:p>
          <a:p>
            <a:pPr algn="ctr">
              <a:defRPr/>
            </a:pPr>
            <a:r>
              <a:rPr lang="ru-RU"/>
              <a:t>по ул</a:t>
            </a:r>
            <a:r>
              <a:rPr lang="ru-RU"/>
              <a:t>. </a:t>
            </a:r>
            <a:r>
              <a:rPr lang="ru-RU"/>
              <a:t>Кавалерийская,3 (</a:t>
            </a:r>
            <a:r>
              <a:rPr lang="ru-RU"/>
              <a:t>кадастровый номер: </a:t>
            </a:r>
            <a:r>
              <a:rPr lang="ru-RU"/>
              <a:t>59:01:4416003:1692)</a:t>
            </a:r>
            <a:r>
              <a:rPr lang="en-US"/>
              <a:t>, </a:t>
            </a:r>
            <a:r>
              <a:rPr lang="ru-RU"/>
              <a:t>ФИП</a:t>
            </a:r>
            <a:endParaRPr/>
          </a:p>
          <a:p>
            <a:pPr algn="ctr">
              <a:defRPr/>
            </a:pPr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427451" y="2102015"/>
            <a:ext cx="2942706" cy="30507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70090" y="1499425"/>
            <a:ext cx="3912524" cy="40482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597986" y="1499425"/>
            <a:ext cx="4340014" cy="405291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 bwMode="auto">
          <a:xfrm>
            <a:off x="718457" y="5951765"/>
            <a:ext cx="10935986" cy="47352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ru-RU" sz="1100"/>
              <a:t>ФИП - Фонд </a:t>
            </a:r>
            <a:r>
              <a:rPr lang="ru-RU" sz="1100"/>
              <a:t>имущественной поддержки субъектов малого и среднего предпринимательства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/>
              <a:t>Нежилые помещения площадью 198,4 кв. м, расположенные в подвале многоквартирного дома </a:t>
            </a:r>
            <a:endParaRPr/>
          </a:p>
          <a:p>
            <a:pPr algn="ctr">
              <a:defRPr/>
            </a:pPr>
            <a:r>
              <a:rPr lang="ru-RU"/>
              <a:t> по ул</a:t>
            </a:r>
            <a:r>
              <a:rPr lang="ru-RU"/>
              <a:t>. </a:t>
            </a:r>
            <a:r>
              <a:rPr lang="ru-RU"/>
              <a:t>Качалова,32 (</a:t>
            </a:r>
            <a:r>
              <a:rPr lang="ru-RU"/>
              <a:t>кадастровый номер: </a:t>
            </a:r>
            <a:r>
              <a:rPr lang="ru-RU"/>
              <a:t>59:01:4410846:396), ФИП</a:t>
            </a:r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886393" y="2316390"/>
            <a:ext cx="2920745" cy="31811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096595" y="1853736"/>
            <a:ext cx="3591098" cy="41064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820968" y="1853737"/>
            <a:ext cx="3775969" cy="408986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 bwMode="auto">
          <a:xfrm>
            <a:off x="623454" y="6123215"/>
            <a:ext cx="11030989" cy="45719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ru-RU" sz="1100"/>
              <a:t>ФИП - Фонд </a:t>
            </a:r>
            <a:r>
              <a:rPr lang="ru-RU" sz="1100"/>
              <a:t>имущественной поддержки субъектов малого и среднего предпринимательства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/>
              <a:t>Нежилые помещения площадью </a:t>
            </a:r>
            <a:r>
              <a:rPr lang="en-US"/>
              <a:t>292,5</a:t>
            </a:r>
            <a:r>
              <a:rPr lang="ru-RU"/>
              <a:t> кв. м, расположенные в подвале многоквартирного дома </a:t>
            </a:r>
            <a:endParaRPr/>
          </a:p>
          <a:p>
            <a:pPr algn="ctr">
              <a:defRPr/>
            </a:pPr>
            <a:r>
              <a:rPr lang="ru-RU"/>
              <a:t> по ул</a:t>
            </a:r>
            <a:r>
              <a:rPr lang="ru-RU"/>
              <a:t>. </a:t>
            </a:r>
            <a:r>
              <a:rPr lang="ru-RU"/>
              <a:t>Космонавта Леонова, 23 (кадастровый номер: 59:01:4410846:688), ФИП</a:t>
            </a:r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867102" y="2081596"/>
            <a:ext cx="2601883" cy="29510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76103" y="1643991"/>
            <a:ext cx="3895898" cy="41281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764086" y="1643990"/>
            <a:ext cx="4101807" cy="412815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 bwMode="auto">
          <a:xfrm>
            <a:off x="623454" y="6123215"/>
            <a:ext cx="11030989" cy="45719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endParaRPr lang="ru-RU" sz="1100"/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775854" y="6123216"/>
            <a:ext cx="11030989" cy="45719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ru-RU" sz="1100"/>
              <a:t>ФИП - Фонд </a:t>
            </a:r>
            <a:r>
              <a:rPr lang="ru-RU" sz="1100"/>
              <a:t>имущественной поддержки субъектов малого и среднего предпринимательства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<Relationships xmlns="http://schemas.openxmlformats.org/package/2006/relationships"></Relationships>
</file>

<file path=ppt/theme/_rels/theme2.xml.rels><?xml version="1.0" encoding="UTF-8" standalone="yes"?><Relationships xmlns="http://schemas.openxmlformats.org/package/2006/relationships"></Relationships>
</file>

<file path=ppt/theme/_rels/theme3.xml.rels><?xml version="1.0" encoding="UTF-8" standalone="yes"?><Relationships xmlns="http://schemas.openxmlformats.org/package/2006/relationships"></Relationships>
</file>

<file path=ppt/theme/_rels/theme4.xml.rels><?xml version="1.0" encoding="UTF-8" standalone="yes"?><Relationships xmlns="http://schemas.openxmlformats.org/package/2006/relationships"></Relationships>
</file>

<file path=ppt/theme/_rels/theme5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ppt/theme/theme2.xml><?xml version="1.0" encoding="utf-8"?>
<a:theme xmlns:a="http://schemas.openxmlformats.org/drawingml/2006/main" xmlns:r="http://schemas.openxmlformats.org/officeDocument/2006/relationships" xmlns:p="http://schemas.openxmlformats.org/presentation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ppt/theme/theme3.xml><?xml version="1.0" encoding="utf-8"?>
<a:theme xmlns:a="http://schemas.openxmlformats.org/drawingml/2006/main" xmlns:r="http://schemas.openxmlformats.org/officeDocument/2006/relationships" xmlns:p="http://schemas.openxmlformats.org/presentation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ppt/theme/theme4.xml><?xml version="1.0" encoding="utf-8"?>
<a:theme xmlns:a="http://schemas.openxmlformats.org/drawingml/2006/main" xmlns:r="http://schemas.openxmlformats.org/officeDocument/2006/relationships" xmlns:p="http://schemas.openxmlformats.org/presentation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ppt/theme/theme5.xml><?xml version="1.0" encoding="utf-8"?>
<a:theme xmlns:a="http://schemas.openxmlformats.org/drawingml/2006/main" xmlns:r="http://schemas.openxmlformats.org/officeDocument/2006/relationships" xmlns:p="http://schemas.openxmlformats.org/presentation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Р7-Офис/2025.4.1.1604</Application>
  <DocSecurity>0</DocSecurity>
  <PresentationFormat>Произвольный</PresentationFormat>
  <Paragraphs>0</Paragraphs>
  <Slides>17</Slides>
  <Notes>17</Notes>
  <HiddenSlides>0</HiddenSlides>
  <MMClips>2</MMClips>
  <ScaleCrop>0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Theme 1</vt:lpstr>
      <vt:lpstr>Theme 2</vt:lpstr>
      <vt:lpstr>Theme 3</vt:lpstr>
      <vt:lpstr>Theme 4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Кичко Ольга  Владимировна</dc:creator>
  <cp:keywords/>
  <dc:description/>
  <dc:identifier/>
  <dc:language/>
  <cp:lastModifiedBy>udavikhina-sv</cp:lastModifiedBy>
  <cp:revision>387</cp:revision>
  <dcterms:created xsi:type="dcterms:W3CDTF">2021-12-03T10:19:48Z</dcterms:created>
  <dcterms:modified xsi:type="dcterms:W3CDTF">2026-06-04T11:08:18Z</dcterms:modified>
  <cp:category/>
  <cp:contentStatus/>
  <cp:version/>
</cp:coreProperties>
</file>