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slideMasters/slideMaster4.xml" ContentType="application/vnd.openxmlformats-officedocument.presentationml.slideMaster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.xml" ContentType="application/vnd.openxmlformats-officedocument.theme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3.xml" ContentType="application/vnd.openxmlformats-officedocument.presentationml.slideMaster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5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56" d="100"/>
          <a:sy n="56" d="100"/>
        </p:scale>
        <p:origin x="-90" y="-360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theme" Target="theme/theme1.xml"/><Relationship Id="rId6" Type="http://schemas.openxmlformats.org/officeDocument/2006/relationships/theme" Target="theme/theme2.xml"/><Relationship Id="rId7" Type="http://schemas.openxmlformats.org/officeDocument/2006/relationships/theme" Target="theme/theme3.xml"/><Relationship Id="rId8" Type="http://schemas.openxmlformats.org/officeDocument/2006/relationships/theme" Target="theme/theme4.xml"/><Relationship Id="rId9" Type="http://schemas.openxmlformats.org/officeDocument/2006/relationships/theme" Target="theme/theme5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 /><Relationship Id="rId27" Type="http://schemas.openxmlformats.org/officeDocument/2006/relationships/tableStyles" Target="tableStyles.xml" /><Relationship Id="rId2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FB8E01-81D0-4A36-9630-895CAD2B5A6E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76788"/>
            <a:ext cx="5438774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5BC8AA1-E46F-42DD-B8EC-97E1D98667E4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/>
              <a:t>Фонд имущественной поддержки субъектов малого и среднего предпринимательства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5BC8AA1-E46F-42DD-B8EC-97E1D98667E4}" type="slidenum">
              <a:rPr lang="ru-RU"/>
              <a:t/>
            </a:fld>
            <a:endParaRPr lang="ru-RU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/>
              <a:t>Фонд имущественной поддержки субъектов малого и среднего предпринимательства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5BC8AA1-E46F-42DD-B8EC-97E1D98667E4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/Relationships>
</file>

<file path=ppt/slideMasters/_rels/slideMaster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28.png"/><Relationship Id="rId6" Type="http://schemas.openxmlformats.org/officeDocument/2006/relationships/image" Target="../media/image29.jpg"/><Relationship Id="rId7" Type="http://schemas.openxmlformats.org/officeDocument/2006/relationships/image" Target="../media/image30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9.png"/><Relationship Id="rId4" Type="http://schemas.openxmlformats.org/officeDocument/2006/relationships/image" Target="../media/image40.jpg"/><Relationship Id="rId5" Type="http://schemas.openxmlformats.org/officeDocument/2006/relationships/image" Target="../media/image41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2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9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0.jpg"/><Relationship Id="rId6" Type="http://schemas.openxmlformats.org/officeDocument/2006/relationships/image" Target="../media/image1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.png"/><Relationship Id="rId3" Type="http://schemas.openxmlformats.org/officeDocument/2006/relationships/image" Target="../media/image12.pn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5.png"/><Relationship Id="rId4" Type="http://schemas.openxmlformats.org/officeDocument/2006/relationships/image" Target="../media/image16.jpg"/><Relationship Id="rId5" Type="http://schemas.openxmlformats.org/officeDocument/2006/relationships/image" Target="../media/image1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8.png"/><Relationship Id="rId4" Type="http://schemas.openxmlformats.org/officeDocument/2006/relationships/image" Target="../media/image19.jpg"/><Relationship Id="rId5" Type="http://schemas.openxmlformats.org/officeDocument/2006/relationships/image" Target="../media/image20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8524" y="238041"/>
            <a:ext cx="902286" cy="963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363133" y="1786467"/>
            <a:ext cx="100499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/>
              <a:t>ИНФОРМАЦИЯ ОБ ОБЪЕКТАХ </a:t>
            </a:r>
            <a:r>
              <a:rPr lang="ru-RU" sz="2800" b="1"/>
              <a:t>НЕДВИЖИМОГО ИМУЩЕСТВА, </a:t>
            </a:r>
            <a:r>
              <a:rPr lang="ru-RU" sz="2800" b="1"/>
              <a:t>СОСТАВЛЯЮЩИХ ИМУЩЕСТВО КАЗНЫ МУНИЦИПАЛЬНОГО ОБРАЗОВАНИЯ ГОРОД ПЕРМЬ </a:t>
            </a:r>
            <a:r>
              <a:rPr lang="ru-RU" sz="2800" b="1"/>
              <a:t>И ПРЕДНАЗНАЧЕННЫХ ДЛЯ СДАЧИ В АРЕНДУ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</a:t>
            </a:r>
            <a:r>
              <a:rPr lang="en-US"/>
              <a:t>126,7</a:t>
            </a:r>
            <a:r>
              <a:rPr lang="ru-RU"/>
              <a:t> кв. м, расположенные в подвале многоквартирного дома  по ул</a:t>
            </a:r>
            <a:r>
              <a:rPr lang="ru-RU"/>
              <a:t>. </a:t>
            </a:r>
            <a:r>
              <a:rPr lang="ru-RU"/>
              <a:t>Александра Невского,27 (кадастровый номер: 59:01:1713014:296),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425043" y="1815192"/>
            <a:ext cx="3019397" cy="340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837713" y="1250488"/>
            <a:ext cx="3616439" cy="424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85122" y="1326695"/>
            <a:ext cx="3486828" cy="424542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775854" y="5838825"/>
            <a:ext cx="11030989" cy="4381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0" y="448129"/>
            <a:ext cx="1005188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73,4 кв. м, расположенные в подвале многоквартирного дома               по ул</a:t>
            </a:r>
            <a:r>
              <a:rPr lang="ru-RU"/>
              <a:t>. </a:t>
            </a:r>
            <a:r>
              <a:rPr lang="ru-RU"/>
              <a:t>Чистопольская,23а (кадастровый номер: 59:01:1717162:32),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074" name="Picture 2" descr="L:\УРМИ\2. Отдел РМИ\1. Общая папка\ПУСТУЮЩИЕ\ФОТО ПУСТУЮЩИХ МАФ\Кировский район\чистопольская, 23а\Снимок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43459" y="1534885"/>
            <a:ext cx="3428452" cy="3314701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 flipH="0" flipV="0">
            <a:off x="1271847" y="1436914"/>
            <a:ext cx="3067266" cy="443529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076" name="Picture 4" descr="L:\УРМИ\2. Отдел РМИ\1. Общая папка\ПУСТУЮЩИЕ\ФОТО ПУСТУЮЩИХ МАФ\Кировский район\чистопольская, 23а\20241129_151637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flipH="0" flipV="0">
            <a:off x="8376556" y="1436914"/>
            <a:ext cx="3126920" cy="2299104"/>
          </a:xfrm>
          <a:prstGeom prst="rect">
            <a:avLst/>
          </a:prstGeom>
          <a:noFill/>
        </p:spPr>
      </p:pic>
      <p:pic>
        <p:nvPicPr>
          <p:cNvPr id="3077" name="Picture 5" descr="L:\УРМИ\2. Отдел РМИ\1. Общая папка\ПУСТУЮЩИЕ\ФОТО ПУСТУЮЩИХ МАФ\Кировский район\чистопольская, 23а\20241129_152228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8376556" y="3899991"/>
            <a:ext cx="3126921" cy="2121500"/>
          </a:xfrm>
          <a:prstGeom prst="rect">
            <a:avLst/>
          </a:prstGeom>
          <a:noFill/>
        </p:spPr>
      </p:pic>
      <p:sp>
        <p:nvSpPr>
          <p:cNvPr id="1702957702" name="Прямоугольник 6"/>
          <p:cNvSpPr/>
          <p:nvPr/>
        </p:nvSpPr>
        <p:spPr bwMode="auto">
          <a:xfrm>
            <a:off x="623453" y="6123214"/>
            <a:ext cx="11030988" cy="4571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0" y="445185"/>
            <a:ext cx="1005044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Одноэтажное отдельно стоящее здание (баня) площадью 385,2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ru-RU">
                <a:solidFill>
                  <a:prstClr val="black"/>
                </a:solidFill>
              </a:rPr>
              <a:t>кв. м  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по ул. Гарцовская, 60 (кадастровый номер: 59:01:4011834:26)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1026" name="Picture 2" descr="L:\УРМИ\2. Отдел РМИ\1. Общая папка\ПУСТУЮЩИЕ\ФОТО ПУСТУЮЩИХ МАФ\Мотовилихинский район\Гарцовская,60\Снимок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456341" y="1250487"/>
            <a:ext cx="2333925" cy="2457083"/>
          </a:xfrm>
          <a:prstGeom prst="rect">
            <a:avLst/>
          </a:prstGeom>
          <a:noFill/>
        </p:spPr>
      </p:pic>
      <p:pic>
        <p:nvPicPr>
          <p:cNvPr id="1027" name="Picture 3" descr="L:\УРМИ\2. Отдел РМИ\1. Общая папка\ПУСТУЮЩИЕ\ФОТО ПУСТУЮЩИХ МАФ\Мотовилихинский район\Гарцовская,60\Фото фасад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033026" y="1250488"/>
            <a:ext cx="2969308" cy="2457082"/>
          </a:xfrm>
          <a:prstGeom prst="rect">
            <a:avLst/>
          </a:prstGeom>
          <a:noFill/>
        </p:spPr>
      </p:pic>
      <p:pic>
        <p:nvPicPr>
          <p:cNvPr id="1028" name="Picture 4" descr="L:\УРМИ\2. Отдел РМИ\1. Общая папка\ПУСТУЮЩИЕ\ФОТО ПУСТУЮЩИХ МАФ\Мотовилихинский район\Гарцовская,60\фото холл.PN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584991" y="1250488"/>
            <a:ext cx="2870571" cy="2457082"/>
          </a:xfrm>
          <a:prstGeom prst="rect">
            <a:avLst/>
          </a:prstGeom>
          <a:noFill/>
        </p:spPr>
      </p:pic>
      <p:pic>
        <p:nvPicPr>
          <p:cNvPr id="1029" name="Picture 5" descr="L:\УРМИ\2. Отдел РМИ\1. Общая папка\ПУСТУЮЩИЕ\ФОТО ПУСТУЮЩИХ МАФ\Мотовилихинский район\Гарцовская,60\фото мойка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2517680" y="3869267"/>
            <a:ext cx="3240307" cy="2480734"/>
          </a:xfrm>
          <a:prstGeom prst="rect">
            <a:avLst/>
          </a:prstGeom>
          <a:noFill/>
        </p:spPr>
      </p:pic>
      <p:pic>
        <p:nvPicPr>
          <p:cNvPr id="1030" name="Picture 6" descr="L:\УРМИ\2. Отдел РМИ\1. Общая папка\ПУСТУЮЩИЕ\ФОТО ПУСТУЮЩИХ МАФ\Мотовилихинский район\Гарцовская,60\фото парная.PN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929121" y="3895520"/>
            <a:ext cx="2913874" cy="24282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256,1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ru-RU">
                <a:solidFill>
                  <a:prstClr val="black"/>
                </a:solidFill>
              </a:rPr>
              <a:t>кв. м, расположенные в подвале многоквартирного дома  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по ул. Лебедева, 43 (кадастровый номер: 59:01:4311736:865), ФИП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28797" y="1471451"/>
            <a:ext cx="3221332" cy="4106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058150" y="1471451"/>
            <a:ext cx="3338598" cy="4106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943350" y="1659229"/>
            <a:ext cx="4000500" cy="37310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775854" y="5876926"/>
            <a:ext cx="11030989" cy="4279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103,3 кв. м, расположенные в подвале многоквартирного дома  </a:t>
            </a:r>
            <a:endParaRPr/>
          </a:p>
          <a:p>
            <a:pPr algn="ctr">
              <a:defRPr/>
            </a:pPr>
            <a:r>
              <a:rPr lang="ru-RU"/>
              <a:t>по ул. Героев Хасана,16 (реестровый номер: 491500)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550752" y="1766286"/>
            <a:ext cx="3319878" cy="4087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38334" y="1587731"/>
            <a:ext cx="3755065" cy="43808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117252" y="1587731"/>
            <a:ext cx="3566160" cy="4380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35,6 кв. м, расположенные в подвале многоквартирного дома                  по пр. Комсомольский, 51 (кадастровый номер: </a:t>
            </a:r>
            <a:r>
              <a:rPr lang="ru-RU">
                <a:solidFill>
                  <a:prstClr val="black"/>
                </a:solidFill>
              </a:rPr>
              <a:t>59:01:4410731:359</a:t>
            </a:r>
            <a:r>
              <a:rPr lang="ru-RU">
                <a:solidFill>
                  <a:prstClr val="black"/>
                </a:solidFill>
              </a:rPr>
              <a:t>), ФИП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33851" y="2299508"/>
            <a:ext cx="2909454" cy="2849185"/>
          </a:xfrm>
          <a:prstGeom prst="rect">
            <a:avLst/>
          </a:prstGeom>
        </p:spPr>
      </p:pic>
      <p:pic>
        <p:nvPicPr>
          <p:cNvPr id="1026" name="Picture 2" descr="L:\УРМИ\2. Отдел РМИ\1. Общая папка\ПУСТУЮЩИЕ\ФОТО ПУСТУЮЩИХ МАФ\Свердловский район\Снимок Комс.пр.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4504514" y="1679436"/>
            <a:ext cx="3569563" cy="338823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165546" y="1538464"/>
            <a:ext cx="3179951" cy="3998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8263156" y="1538464"/>
            <a:ext cx="3317233" cy="41193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775854" y="5857876"/>
            <a:ext cx="11030989" cy="495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58" y="445185"/>
            <a:ext cx="10057644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25,0 кв. м, расположенные в подвале многоквартирного</a:t>
            </a:r>
            <a:endParaRPr/>
          </a:p>
          <a:p>
            <a:pPr algn="ctr">
              <a:defRPr/>
            </a:pPr>
            <a:r>
              <a:rPr lang="ru-RU"/>
              <a:t> дома  по ул</a:t>
            </a:r>
            <a:r>
              <a:rPr lang="ru-RU"/>
              <a:t>. Екатерининская, 220 (кадастровый номер: </a:t>
            </a:r>
            <a:r>
              <a:rPr lang="ru-RU"/>
              <a:t>59:01:4410222:1402),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77477" y="2079303"/>
            <a:ext cx="2995650" cy="3383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196450" y="1383162"/>
            <a:ext cx="3591098" cy="43358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20968" y="1383162"/>
            <a:ext cx="3956859" cy="4335895"/>
          </a:xfrm>
          <a:prstGeom prst="rect">
            <a:avLst/>
          </a:prstGeom>
        </p:spPr>
      </p:pic>
      <p:sp>
        <p:nvSpPr>
          <p:cNvPr id="1844644418" name="Прямоугольник 7"/>
          <p:cNvSpPr/>
          <p:nvPr/>
        </p:nvSpPr>
        <p:spPr bwMode="auto">
          <a:xfrm>
            <a:off x="718456" y="5951764"/>
            <a:ext cx="10935985" cy="4735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0" y="445185"/>
            <a:ext cx="10051166" cy="914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</a:t>
            </a:r>
            <a:r>
              <a:rPr lang="en-US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134,1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кв. м, расположенные в подвале многоквартирного</a:t>
            </a:r>
            <a:endParaRPr sz="1800"/>
          </a:p>
          <a:p>
            <a:pPr algn="ctr">
              <a:defRPr/>
            </a:pP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дома  по ул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Екатерининская, 214 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(кадастровый номер: 59:01:4410099:1004)</a:t>
            </a:r>
            <a:endParaRPr sz="1800">
              <a:solidFill>
                <a:prstClr val="black"/>
              </a:solidFill>
            </a:endParaRPr>
          </a:p>
          <a:p>
            <a:pPr algn="ctr">
              <a:defRPr/>
            </a:pP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1026" name="Picture 2" descr="L:\УРМИ\2. Отдел РМИ\1. Общая папка\ПУСТУЮЩИЕ\ФОТО ПУСТУЮЩИХ МАФ\Дзержинский район\Снимок Екат.214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4473483" y="1766286"/>
            <a:ext cx="3572586" cy="4038518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664676" y="1488859"/>
            <a:ext cx="3627143" cy="4410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813674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240533" y="1488859"/>
            <a:ext cx="3671286" cy="4410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2131766" name="Прямоугольник 1"/>
          <p:cNvSpPr/>
          <p:nvPr/>
        </p:nvSpPr>
        <p:spPr bwMode="auto">
          <a:xfrm>
            <a:off x="1346660" y="445185"/>
            <a:ext cx="1006880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Нежилое помещение площадью </a:t>
            </a:r>
            <a:r>
              <a:rPr lang="en-US">
                <a:solidFill>
                  <a:prstClr val="black"/>
                </a:solidFill>
              </a:rPr>
              <a:t>11,8</a:t>
            </a:r>
            <a:r>
              <a:rPr lang="ru-RU">
                <a:solidFill>
                  <a:prstClr val="black"/>
                </a:solidFill>
              </a:rPr>
              <a:t> кв. м, расположенное в подвале многоквартирного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 дома  по ул</a:t>
            </a:r>
            <a:r>
              <a:rPr lang="ru-RU">
                <a:solidFill>
                  <a:prstClr val="black"/>
                </a:solidFill>
              </a:rPr>
              <a:t>. </a:t>
            </a:r>
            <a:r>
              <a:rPr lang="ru-RU">
                <a:solidFill>
                  <a:prstClr val="black"/>
                </a:solidFill>
              </a:rPr>
              <a:t>Екатерининская, 214 </a:t>
            </a:r>
            <a:r>
              <a:rPr lang="ru-RU">
                <a:solidFill>
                  <a:prstClr val="black"/>
                </a:solidFill>
              </a:rPr>
              <a:t>(</a:t>
            </a:r>
            <a:r>
              <a:rPr lang="ru-RU">
                <a:solidFill>
                  <a:prstClr val="black"/>
                </a:solidFill>
              </a:rPr>
              <a:t>кадастровый номер: </a:t>
            </a:r>
            <a:r>
              <a:rPr lang="ru-RU">
                <a:solidFill>
                  <a:prstClr val="black"/>
                </a:solidFill>
              </a:rPr>
              <a:t>59:01:4410099:1006</a:t>
            </a:r>
            <a:r>
              <a:rPr lang="ru-RU">
                <a:solidFill>
                  <a:prstClr val="black"/>
                </a:solidFill>
              </a:rPr>
              <a:t>)</a:t>
            </a:r>
            <a:r>
              <a:rPr lang="ru-RU">
                <a:solidFill>
                  <a:prstClr val="black"/>
                </a:solidFill>
              </a:rPr>
              <a:t>              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178375056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89" y="286211"/>
            <a:ext cx="901757" cy="964275"/>
          </a:xfrm>
          <a:prstGeom prst="rect">
            <a:avLst/>
          </a:prstGeom>
        </p:spPr>
      </p:pic>
      <p:pic>
        <p:nvPicPr>
          <p:cNvPr id="731438660" name="Picture 2" descr="L:\УРМИ\2. Отдел РМИ\1. Общая папка\ПУСТУЮЩИЕ\ФОТО ПУСТУЮЩИХ МАФ\Дзержинский район\Снимок Екат.214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4509601" y="1891421"/>
            <a:ext cx="3361028" cy="3774669"/>
          </a:xfrm>
          <a:prstGeom prst="rect">
            <a:avLst/>
          </a:prstGeom>
          <a:noFill/>
        </p:spPr>
      </p:pic>
      <p:pic>
        <p:nvPicPr>
          <p:cNvPr id="1664240853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664677" y="1759700"/>
            <a:ext cx="3738114" cy="413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144088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277523" y="1759699"/>
            <a:ext cx="3763759" cy="41397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0848862" name="Прямоугольник 1"/>
          <p:cNvSpPr/>
          <p:nvPr/>
        </p:nvSpPr>
        <p:spPr bwMode="auto">
          <a:xfrm>
            <a:off x="1346660" y="445185"/>
            <a:ext cx="1011416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</a:t>
            </a:r>
            <a:r>
              <a:rPr lang="ru-RU">
                <a:solidFill>
                  <a:prstClr val="black"/>
                </a:solidFill>
              </a:rPr>
              <a:t>29,4</a:t>
            </a:r>
            <a:r>
              <a:rPr lang="ru-RU">
                <a:solidFill>
                  <a:prstClr val="black"/>
                </a:solidFill>
              </a:rPr>
              <a:t> кв. м, расположенные в подвале многоквартирного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 дома  по ул</a:t>
            </a:r>
            <a:r>
              <a:rPr lang="ru-RU">
                <a:solidFill>
                  <a:prstClr val="black"/>
                </a:solidFill>
              </a:rPr>
              <a:t>. </a:t>
            </a:r>
            <a:r>
              <a:rPr lang="ru-RU">
                <a:solidFill>
                  <a:prstClr val="black"/>
                </a:solidFill>
              </a:rPr>
              <a:t>Екатерининская, 214 </a:t>
            </a:r>
            <a:r>
              <a:rPr lang="ru-RU">
                <a:solidFill>
                  <a:prstClr val="black"/>
                </a:solidFill>
              </a:rPr>
              <a:t>(кадастровый номер: 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59:01:4410099:1007</a:t>
            </a:r>
            <a:r>
              <a:rPr lang="ru-RU">
                <a:solidFill>
                  <a:prstClr val="black"/>
                </a:solidFill>
              </a:rPr>
              <a:t>)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907973779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89" y="286211"/>
            <a:ext cx="901757" cy="964275"/>
          </a:xfrm>
          <a:prstGeom prst="rect">
            <a:avLst/>
          </a:prstGeom>
        </p:spPr>
      </p:pic>
      <p:pic>
        <p:nvPicPr>
          <p:cNvPr id="863141468" name="Picture 2" descr="L:\УРМИ\2. Отдел РМИ\1. Общая папка\ПУСТУЮЩИЕ\ФОТО ПУСТУЮЩИХ МАФ\Дзержинский район\Снимок Екат.214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3662985" y="1989603"/>
            <a:ext cx="2802014" cy="3774668"/>
          </a:xfrm>
          <a:prstGeom prst="rect">
            <a:avLst/>
          </a:prstGeom>
          <a:noFill/>
        </p:spPr>
      </p:pic>
      <p:pic>
        <p:nvPicPr>
          <p:cNvPr id="94177908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562952" y="1854429"/>
            <a:ext cx="2911506" cy="4045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082439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6608788" y="1854429"/>
            <a:ext cx="2824680" cy="4045014"/>
          </a:xfrm>
          <a:prstGeom prst="rect">
            <a:avLst/>
          </a:prstGeom>
        </p:spPr>
      </p:pic>
      <p:pic>
        <p:nvPicPr>
          <p:cNvPr id="404410349" name="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0" flipV="0">
            <a:off x="9582376" y="1854429"/>
            <a:ext cx="2366431" cy="40450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Отдельно стоящие здания общей площадью 2940,7 кв. м по адресу: г</a:t>
            </a:r>
            <a:r>
              <a:rPr lang="ru-RU">
                <a:solidFill>
                  <a:prstClr val="black"/>
                </a:solidFill>
              </a:rPr>
              <a:t>. Пермь, Дзержинский район, ст. Пермь-Сортировочная, НГЧ-2 </a:t>
            </a:r>
            <a:r>
              <a:rPr lang="ru-RU">
                <a:solidFill>
                  <a:prstClr val="black"/>
                </a:solidFill>
              </a:rPr>
              <a:t>(</a:t>
            </a:r>
            <a:r>
              <a:rPr lang="ru-RU">
                <a:solidFill>
                  <a:prstClr val="black"/>
                </a:solidFill>
              </a:rPr>
              <a:t>кадастровый номер: 59:01:1717138:405, 59:01:1717138:308, 59:01:0000000:75367, </a:t>
            </a:r>
            <a:r>
              <a:rPr lang="ru-RU">
                <a:solidFill>
                  <a:prstClr val="black"/>
                </a:solidFill>
              </a:rPr>
              <a:t>59:01:1717138:309</a:t>
            </a:r>
            <a:r>
              <a:rPr lang="ru-RU">
                <a:solidFill>
                  <a:prstClr val="black"/>
                </a:solidFill>
              </a:rPr>
              <a:t>, </a:t>
            </a:r>
            <a:r>
              <a:rPr lang="ru-RU">
                <a:solidFill>
                  <a:prstClr val="black"/>
                </a:solidFill>
              </a:rPr>
              <a:t>59:01:1717138:299</a:t>
            </a:r>
            <a:r>
              <a:rPr lang="ru-RU">
                <a:solidFill>
                  <a:prstClr val="black"/>
                </a:solidFill>
              </a:rPr>
              <a:t>, </a:t>
            </a:r>
            <a:r>
              <a:rPr lang="ru-RU">
                <a:solidFill>
                  <a:prstClr val="black"/>
                </a:solidFill>
              </a:rPr>
              <a:t>59:01:0000000:51619;                            реестровый </a:t>
            </a:r>
            <a:r>
              <a:rPr lang="ru-RU">
                <a:solidFill>
                  <a:prstClr val="black"/>
                </a:solidFill>
              </a:rPr>
              <a:t>номер: 17231, </a:t>
            </a:r>
            <a:r>
              <a:rPr lang="ru-RU">
                <a:solidFill>
                  <a:prstClr val="black"/>
                </a:solidFill>
              </a:rPr>
              <a:t>453763</a:t>
            </a:r>
            <a:r>
              <a:rPr lang="ru-RU">
                <a:solidFill>
                  <a:prstClr val="black"/>
                </a:solidFill>
              </a:rPr>
              <a:t>, </a:t>
            </a:r>
            <a:r>
              <a:rPr lang="ru-RU">
                <a:solidFill>
                  <a:prstClr val="black"/>
                </a:solidFill>
              </a:rPr>
              <a:t>453769</a:t>
            </a:r>
            <a:r>
              <a:rPr lang="ru-RU">
                <a:solidFill>
                  <a:prstClr val="black"/>
                </a:solidFill>
              </a:rPr>
              <a:t>)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669969" y="2154684"/>
            <a:ext cx="2971800" cy="3366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854044" y="1777999"/>
            <a:ext cx="4027714" cy="3928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89857" y="1780809"/>
            <a:ext cx="3951514" cy="392572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198,4 кв. м, расположенные в подвале многоквартирного дома </a:t>
            </a:r>
            <a:endParaRPr/>
          </a:p>
          <a:p>
            <a:pPr algn="ctr">
              <a:defRPr/>
            </a:pPr>
            <a:r>
              <a:rPr lang="ru-RU"/>
              <a:t> по ул</a:t>
            </a:r>
            <a:r>
              <a:rPr lang="ru-RU"/>
              <a:t>. </a:t>
            </a:r>
            <a:r>
              <a:rPr lang="ru-RU"/>
              <a:t>Качалова,32 (</a:t>
            </a:r>
            <a:r>
              <a:rPr lang="ru-RU"/>
              <a:t>кадастровый номер: </a:t>
            </a:r>
            <a:r>
              <a:rPr lang="ru-RU"/>
              <a:t>59:01:4410846:396),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86393" y="2316390"/>
            <a:ext cx="2920745" cy="3181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96595" y="1853736"/>
            <a:ext cx="3591098" cy="4106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20968" y="1853737"/>
            <a:ext cx="3775969" cy="40898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623454" y="6123215"/>
            <a:ext cx="11030989" cy="4571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</a:t>
            </a:r>
            <a:r>
              <a:rPr lang="en-US"/>
              <a:t>292,5</a:t>
            </a:r>
            <a:r>
              <a:rPr lang="ru-RU"/>
              <a:t> кв. м, расположенные в подвале многоквартирного дома </a:t>
            </a:r>
            <a:endParaRPr/>
          </a:p>
          <a:p>
            <a:pPr algn="ctr">
              <a:defRPr/>
            </a:pPr>
            <a:r>
              <a:rPr lang="ru-RU"/>
              <a:t> по ул</a:t>
            </a:r>
            <a:r>
              <a:rPr lang="ru-RU"/>
              <a:t>. </a:t>
            </a:r>
            <a:r>
              <a:rPr lang="ru-RU"/>
              <a:t>Космонавта Леонова, 23 (кадастровый номер: 59:01:4410846:688),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67102" y="2081596"/>
            <a:ext cx="2601883" cy="29510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76103" y="1643991"/>
            <a:ext cx="3895898" cy="41281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764086" y="1643990"/>
            <a:ext cx="4101807" cy="412815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 bwMode="auto">
          <a:xfrm>
            <a:off x="623454" y="6123215"/>
            <a:ext cx="11030989" cy="4571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 sz="110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775854" y="6123216"/>
            <a:ext cx="11030989" cy="4571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66,0 кв. м, расположенные в подвале многоквартирного дома </a:t>
            </a:r>
            <a:endParaRPr/>
          </a:p>
          <a:p>
            <a:pPr algn="ctr">
              <a:defRPr/>
            </a:pPr>
            <a:r>
              <a:rPr lang="ru-RU"/>
              <a:t> по пр. Декабристов, 6 (кадастровый номер: 59:01:4410656:805)</a:t>
            </a:r>
            <a:r>
              <a:rPr lang="en-US"/>
              <a:t>, </a:t>
            </a:r>
            <a:r>
              <a:rPr lang="ru-RU"/>
              <a:t>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 bwMode="auto">
          <a:xfrm>
            <a:off x="623454" y="5927270"/>
            <a:ext cx="11030989" cy="4163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 sz="1100"/>
          </a:p>
        </p:txBody>
      </p:sp>
      <p:pic>
        <p:nvPicPr>
          <p:cNvPr id="1026" name="Picture 2" descr="L:\УРМИ\2. Отдел РМИ\1. Общая папка\ПУСТУЮЩИЕ\ФОТО ПУСТУЮЩИХ МАФ\Индустриальный район\Декабристов, 6\Помещение № 31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89282" y="1714498"/>
            <a:ext cx="3449368" cy="4057650"/>
          </a:xfrm>
          <a:prstGeom prst="rect">
            <a:avLst/>
          </a:prstGeom>
          <a:noFill/>
        </p:spPr>
      </p:pic>
      <p:pic>
        <p:nvPicPr>
          <p:cNvPr id="1027" name="Picture 3" descr="L:\УРМИ\2. Отдел РМИ\1. Общая папка\ПУСТУЮЩИЕ\ФОТО ПУСТУЮЩИХ МАФ\Индустриальный район\Декабристов, 6\Помещение № 24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334375" y="1714498"/>
            <a:ext cx="3320069" cy="4124326"/>
          </a:xfrm>
          <a:prstGeom prst="rect">
            <a:avLst/>
          </a:prstGeom>
          <a:noFill/>
        </p:spPr>
      </p:pic>
      <p:pic>
        <p:nvPicPr>
          <p:cNvPr id="1028" name="Picture 4" descr="L:\УРМИ\2. Отдел РМИ\1. Общая папка\ПУСТУЮЩИЕ\ФОТО ПУСТУЮЩИХ МАФ\Индустриальный район\Декабристов, 6\Снимок.PN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695825" y="1943099"/>
            <a:ext cx="3505199" cy="36004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 bwMode="auto">
          <a:xfrm>
            <a:off x="820969" y="6049737"/>
            <a:ext cx="10985874" cy="5796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_rels/theme5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5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Р7-Офис/2025.4.1.1604</Application>
  <DocSecurity>0</DocSecurity>
  <PresentationFormat>Произвольный</PresentationFormat>
  <Paragraphs>0</Paragraphs>
  <Slides>15</Slides>
  <Notes>15</Notes>
  <HiddenSlides>0</HiddenSlides>
  <MMClips>2</MMClips>
  <ScaleCrop>0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Theme 1</vt:lpstr>
      <vt:lpstr>Theme 2</vt:lpstr>
      <vt:lpstr>Theme 3</vt:lpstr>
      <vt:lpstr>Theme 4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Кичко Ольга  Владимировна</dc:creator>
  <cp:keywords/>
  <dc:description/>
  <dc:identifier/>
  <dc:language/>
  <cp:lastModifiedBy>udavikhina-sv</cp:lastModifiedBy>
  <cp:revision>389</cp:revision>
  <dcterms:created xsi:type="dcterms:W3CDTF">2021-12-03T10:19:48Z</dcterms:created>
  <dcterms:modified xsi:type="dcterms:W3CDTF">2026-08-10T07:47:27Z</dcterms:modified>
  <cp:category/>
  <cp:contentStatus/>
  <cp:version/>
</cp:coreProperties>
</file>