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FB8E01-81D0-4A36-9630-895CAD2B5A6E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76788"/>
            <a:ext cx="5438774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3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/>
              <a:t>ИНФОРМАЦИЯ ОБ ОБЪЕКТАХ </a:t>
            </a:r>
            <a:r>
              <a:rPr lang="ru-RU" sz="2800" b="1"/>
              <a:t>НЕДВИЖИМОГО ИМУЩЕСТВА, </a:t>
            </a:r>
            <a:r>
              <a:rPr lang="ru-RU" sz="2800" b="1"/>
              <a:t>СОСТАВЛЯЮЩИХ ИМУЩЕСТВО КАЗНЫ МУНИЦИПАЛЬНОГО ОБРАЗОВАНИЯ ГОРОД ПЕРМЬ </a:t>
            </a:r>
            <a:r>
              <a:rPr lang="ru-RU" sz="2800" b="1"/>
              <a:t>И ПРЕДНАЗНАЧЕННЫХ ДЛЯ СДАЧИ В АРЕНДУ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66,0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пр. Декабристов, 6 (кадастровый номер: 59:01:4410656:805)</a:t>
            </a:r>
            <a:r>
              <a:rPr lang="en-US"/>
              <a:t>, </a:t>
            </a:r>
            <a:r>
              <a:rPr lang="ru-RU"/>
              <a:t>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89282" y="1714498"/>
            <a:ext cx="3449368" cy="4057650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334375" y="1714498"/>
            <a:ext cx="3320069" cy="4124326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95825" y="1943099"/>
            <a:ext cx="3505199" cy="36004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126,7</a:t>
            </a:r>
            <a:r>
              <a:rPr lang="ru-RU"/>
              <a:t> кв. м, расположенные в подвале многоквартирного дома  по ул</a:t>
            </a:r>
            <a:r>
              <a:rPr lang="ru-RU"/>
              <a:t>. </a:t>
            </a:r>
            <a:r>
              <a:rPr lang="ru-RU"/>
              <a:t>Александра Невского,27 (кадастровый номер: 59:01:1713014:296),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38825"/>
            <a:ext cx="11030989" cy="4381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8129"/>
            <a:ext cx="1005188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73,4 кв. м, расположенные в подвале многоквартирного дома               по ул</a:t>
            </a:r>
            <a:r>
              <a:rPr lang="ru-RU"/>
              <a:t>. </a:t>
            </a:r>
            <a:r>
              <a:rPr lang="ru-RU"/>
              <a:t>Чистопольская,23а (кадастровый номер: 59:01:1717162:32),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УЮЩИХ МАФ\Кировский район\чистопольская, 23а\Снимок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43459" y="1534885"/>
            <a:ext cx="3428452" cy="331470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flipH="0" flipV="0">
            <a:off x="1271847" y="1436914"/>
            <a:ext cx="3067266" cy="44352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Picture 4" descr="L:\УРМИ\2. Отдел РМИ\1. Общая папка\ПУСТУЮЩИЕ\ФОТО ПУСТУЮЩИХ МАФ\Кировский район\чистопольская, 23а\20241129_151637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flipH="0" flipV="0">
            <a:off x="8376556" y="1436914"/>
            <a:ext cx="3126920" cy="2299104"/>
          </a:xfrm>
          <a:prstGeom prst="rect">
            <a:avLst/>
          </a:prstGeom>
          <a:noFill/>
        </p:spPr>
      </p:pic>
      <p:pic>
        <p:nvPicPr>
          <p:cNvPr id="3077" name="Picture 5" descr="L:\УРМИ\2. Отдел РМИ\1. Общая папка\ПУСТУЮЩИЕ\ФОТО ПУСТУЮЩИХ МАФ\Кировский район\чистопольская, 23а\20241129_15222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376556" y="3899991"/>
            <a:ext cx="3126921" cy="2121500"/>
          </a:xfrm>
          <a:prstGeom prst="rect">
            <a:avLst/>
          </a:prstGeom>
          <a:noFill/>
        </p:spPr>
      </p:pic>
      <p:sp>
        <p:nvSpPr>
          <p:cNvPr id="1702957702" name="Прямоугольник 6"/>
          <p:cNvSpPr/>
          <p:nvPr/>
        </p:nvSpPr>
        <p:spPr bwMode="auto">
          <a:xfrm>
            <a:off x="623453" y="6123214"/>
            <a:ext cx="11030988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044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Одноэтажное отдельно стоящее здание (баня) площадью 385,2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Гарцовская, 60 (кадастровый номер: 59:01:4011834:26)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Мотовилихинский район\Гарцовская,60\Снимок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56341" y="1250487"/>
            <a:ext cx="2333925" cy="2457083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Мотовилихинский район\Гарцовская,60\Фото фасад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33026" y="1250488"/>
            <a:ext cx="2969308" cy="2457082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Мотовилихинский район\Гарцовская,60\фото холл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584991" y="1250488"/>
            <a:ext cx="2870571" cy="2457082"/>
          </a:xfrm>
          <a:prstGeom prst="rect">
            <a:avLst/>
          </a:prstGeom>
          <a:noFill/>
        </p:spPr>
      </p:pic>
      <p:pic>
        <p:nvPicPr>
          <p:cNvPr id="1029" name="Picture 5" descr="L:\УРМИ\2. Отдел РМИ\1. Общая папка\ПУСТУЮЩИЕ\ФОТО ПУСТУЮЩИХ МАФ\Мотовилихинский район\Гарцовская,60\фото мойка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517680" y="3869267"/>
            <a:ext cx="3240307" cy="2480734"/>
          </a:xfrm>
          <a:prstGeom prst="rect">
            <a:avLst/>
          </a:prstGeom>
          <a:noFill/>
        </p:spPr>
      </p:pic>
      <p:pic>
        <p:nvPicPr>
          <p:cNvPr id="1030" name="Picture 6" descr="L:\УРМИ\2. Отдел РМИ\1. Общая папка\ПУСТУЮЩИЕ\ФОТО ПУСТУЮЩИХ МАФ\Мотовилихинский район\Гарцовская,60\фото парная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929121" y="3895520"/>
            <a:ext cx="2913874" cy="24282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103,3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ул. Героев Хасана,16 (реестровый номер: 491500)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50752" y="1766286"/>
            <a:ext cx="3319878" cy="4087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17252" y="1587731"/>
            <a:ext cx="3566160" cy="438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>
                <a:solidFill>
                  <a:prstClr val="black"/>
                </a:solidFill>
              </a:rPr>
              <a:t>59:01:4410731:359</a:t>
            </a:r>
            <a:r>
              <a:rPr lang="ru-RU">
                <a:solidFill>
                  <a:prstClr val="black"/>
                </a:solidFill>
              </a:rPr>
              <a:t>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4504514" y="1679436"/>
            <a:ext cx="3569563" cy="338823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 bwMode="auto"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58" y="445185"/>
            <a:ext cx="10057644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25,0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/>
              <a:t> дома  по ул</a:t>
            </a:r>
            <a:r>
              <a:rPr lang="ru-RU"/>
              <a:t>. Екатерининская, 220 (кадастровый номер: </a:t>
            </a:r>
            <a:r>
              <a:rPr lang="ru-RU"/>
              <a:t>59:01:4410222:1402),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7477" y="207930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96450" y="1383162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968" y="1383162"/>
            <a:ext cx="3956859" cy="4335895"/>
          </a:xfrm>
          <a:prstGeom prst="rect">
            <a:avLst/>
          </a:prstGeom>
        </p:spPr>
      </p:pic>
      <p:sp>
        <p:nvSpPr>
          <p:cNvPr id="1844644418" name="Прямоугольник 7"/>
          <p:cNvSpPr/>
          <p:nvPr/>
        </p:nvSpPr>
        <p:spPr bwMode="auto">
          <a:xfrm>
            <a:off x="718456" y="5951764"/>
            <a:ext cx="10935985" cy="4735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1166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</a:t>
            </a:r>
            <a:r>
              <a:rPr lang="en-US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134,1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кв. м, расположенные в подвале многоквартирного</a:t>
            </a:r>
            <a:endParaRPr sz="1800"/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дома  по ул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Екатерининская, 214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(кадастровый номер: 59:01:4410099:1004)</a:t>
            </a:r>
            <a:endParaRPr sz="1800">
              <a:solidFill>
                <a:prstClr val="black"/>
              </a:solidFill>
            </a:endParaRPr>
          </a:p>
          <a:p>
            <a:pPr algn="ctr">
              <a:defRPr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4473483" y="1766286"/>
            <a:ext cx="3572586" cy="403851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664676" y="1488859"/>
            <a:ext cx="3627143" cy="441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81367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40533" y="1488859"/>
            <a:ext cx="3671286" cy="4410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2131766" name="Прямоугольник 1"/>
          <p:cNvSpPr/>
          <p:nvPr/>
        </p:nvSpPr>
        <p:spPr bwMode="auto">
          <a:xfrm>
            <a:off x="1346660" y="445185"/>
            <a:ext cx="1006880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Нежилое помещение площадью </a:t>
            </a:r>
            <a:r>
              <a:rPr lang="en-US">
                <a:solidFill>
                  <a:prstClr val="black"/>
                </a:solidFill>
              </a:rPr>
              <a:t>11,8</a:t>
            </a:r>
            <a:r>
              <a:rPr lang="ru-RU">
                <a:solidFill>
                  <a:prstClr val="black"/>
                </a:solidFill>
              </a:rPr>
              <a:t> кв. м, расположенное в подвале многоквартирного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 дома  по ул</a:t>
            </a:r>
            <a:r>
              <a:rPr lang="ru-RU">
                <a:solidFill>
                  <a:prstClr val="black"/>
                </a:solidFill>
              </a:rPr>
              <a:t>. </a:t>
            </a:r>
            <a:r>
              <a:rPr lang="ru-RU">
                <a:solidFill>
                  <a:prstClr val="black"/>
                </a:solidFill>
              </a:rPr>
              <a:t>Екатерининская, 214 </a:t>
            </a:r>
            <a:r>
              <a:rPr lang="ru-RU">
                <a:solidFill>
                  <a:prstClr val="black"/>
                </a:solidFill>
              </a:rPr>
              <a:t>(</a:t>
            </a:r>
            <a:r>
              <a:rPr lang="ru-RU">
                <a:solidFill>
                  <a:prstClr val="black"/>
                </a:solidFill>
              </a:rPr>
              <a:t>кадастровый номер: </a:t>
            </a:r>
            <a:r>
              <a:rPr lang="ru-RU">
                <a:solidFill>
                  <a:prstClr val="black"/>
                </a:solidFill>
              </a:rPr>
              <a:t>59:01:4410099:1006</a:t>
            </a:r>
            <a:r>
              <a:rPr lang="ru-RU">
                <a:solidFill>
                  <a:prstClr val="black"/>
                </a:solidFill>
              </a:rPr>
              <a:t>)</a:t>
            </a:r>
            <a:r>
              <a:rPr lang="ru-RU">
                <a:solidFill>
                  <a:prstClr val="black"/>
                </a:solidFill>
              </a:rPr>
              <a:t>     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178375056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89" y="286211"/>
            <a:ext cx="901757" cy="964275"/>
          </a:xfrm>
          <a:prstGeom prst="rect">
            <a:avLst/>
          </a:prstGeom>
        </p:spPr>
      </p:pic>
      <p:pic>
        <p:nvPicPr>
          <p:cNvPr id="731438660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4509601" y="1891421"/>
            <a:ext cx="3361028" cy="3774669"/>
          </a:xfrm>
          <a:prstGeom prst="rect">
            <a:avLst/>
          </a:prstGeom>
          <a:noFill/>
        </p:spPr>
      </p:pic>
      <p:pic>
        <p:nvPicPr>
          <p:cNvPr id="1664240853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664677" y="1759700"/>
            <a:ext cx="3738114" cy="413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14408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77523" y="1759699"/>
            <a:ext cx="3763759" cy="4139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0848862" name="Прямоугольник 1"/>
          <p:cNvSpPr/>
          <p:nvPr/>
        </p:nvSpPr>
        <p:spPr bwMode="auto">
          <a:xfrm>
            <a:off x="1346660" y="445185"/>
            <a:ext cx="1011416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</a:t>
            </a:r>
            <a:r>
              <a:rPr lang="ru-RU">
                <a:solidFill>
                  <a:prstClr val="black"/>
                </a:solidFill>
              </a:rPr>
              <a:t>29,4</a:t>
            </a:r>
            <a:r>
              <a:rPr lang="ru-RU">
                <a:solidFill>
                  <a:prstClr val="black"/>
                </a:solidFill>
              </a:rPr>
              <a:t>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 дома  по ул</a:t>
            </a:r>
            <a:r>
              <a:rPr lang="ru-RU">
                <a:solidFill>
                  <a:prstClr val="black"/>
                </a:solidFill>
              </a:rPr>
              <a:t>. </a:t>
            </a:r>
            <a:r>
              <a:rPr lang="ru-RU">
                <a:solidFill>
                  <a:prstClr val="black"/>
                </a:solidFill>
              </a:rPr>
              <a:t>Екатерининская, 214 </a:t>
            </a:r>
            <a:r>
              <a:rPr lang="ru-RU">
                <a:solidFill>
                  <a:prstClr val="black"/>
                </a:solidFill>
              </a:rPr>
              <a:t>(кадастровый номер: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59:01:4410099:1007</a:t>
            </a:r>
            <a:r>
              <a:rPr lang="ru-RU">
                <a:solidFill>
                  <a:prstClr val="black"/>
                </a:solidFill>
              </a:rPr>
              <a:t>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907973779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89" y="286211"/>
            <a:ext cx="901757" cy="964275"/>
          </a:xfrm>
          <a:prstGeom prst="rect">
            <a:avLst/>
          </a:prstGeom>
        </p:spPr>
      </p:pic>
      <p:pic>
        <p:nvPicPr>
          <p:cNvPr id="863141468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3662985" y="1989603"/>
            <a:ext cx="2802014" cy="3774668"/>
          </a:xfrm>
          <a:prstGeom prst="rect">
            <a:avLst/>
          </a:prstGeom>
          <a:noFill/>
        </p:spPr>
      </p:pic>
      <p:pic>
        <p:nvPicPr>
          <p:cNvPr id="94177908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562952" y="1854429"/>
            <a:ext cx="2911506" cy="404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08243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608788" y="1854429"/>
            <a:ext cx="2824680" cy="4045014"/>
          </a:xfrm>
          <a:prstGeom prst="rect">
            <a:avLst/>
          </a:prstGeom>
        </p:spPr>
      </p:pic>
      <p:pic>
        <p:nvPicPr>
          <p:cNvPr id="40441034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582376" y="1854429"/>
            <a:ext cx="2366431" cy="404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>
                <a:solidFill>
                  <a:prstClr val="black"/>
                </a:solidFill>
              </a:rPr>
              <a:t>(</a:t>
            </a:r>
            <a:r>
              <a:rPr lang="ru-RU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>
                <a:solidFill>
                  <a:prstClr val="black"/>
                </a:solidFill>
              </a:rPr>
              <a:t>59:01:1717138:309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59:01:1717138:299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>
                <a:solidFill>
                  <a:prstClr val="black"/>
                </a:solidFill>
              </a:rPr>
              <a:t>номер: 17231, </a:t>
            </a:r>
            <a:r>
              <a:rPr lang="ru-RU">
                <a:solidFill>
                  <a:prstClr val="black"/>
                </a:solidFill>
              </a:rPr>
              <a:t>453763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453769</a:t>
            </a:r>
            <a:r>
              <a:rPr lang="ru-RU">
                <a:solidFill>
                  <a:prstClr val="black"/>
                </a:solidFill>
              </a:rPr>
              <a:t>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69969" y="2154684"/>
            <a:ext cx="2971800" cy="3366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9857" y="1780809"/>
            <a:ext cx="3951514" cy="39257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1526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136,6</a:t>
            </a:r>
            <a:r>
              <a:rPr lang="ru-RU"/>
              <a:t>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</a:t>
            </a:r>
            <a:r>
              <a:rPr lang="ru-RU"/>
              <a:t>. </a:t>
            </a:r>
            <a:r>
              <a:rPr lang="ru-RU"/>
              <a:t>Кавалерийская,3 (</a:t>
            </a:r>
            <a:r>
              <a:rPr lang="ru-RU"/>
              <a:t>кадастровый номер: </a:t>
            </a:r>
            <a:r>
              <a:rPr lang="ru-RU"/>
              <a:t>59:01:4416003:1692)</a:t>
            </a:r>
            <a:r>
              <a:rPr lang="en-US"/>
              <a:t>, </a:t>
            </a:r>
            <a:r>
              <a:rPr lang="ru-RU"/>
              <a:t>ФИП</a:t>
            </a:r>
            <a:endParaRPr/>
          </a:p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198,4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Качалова,32 (</a:t>
            </a:r>
            <a:r>
              <a:rPr lang="ru-RU"/>
              <a:t>кадастровый номер: </a:t>
            </a:r>
            <a:r>
              <a:rPr lang="ru-RU"/>
              <a:t>59:01:4410846:396),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292,5</a:t>
            </a:r>
            <a:r>
              <a:rPr lang="ru-RU"/>
              <a:t>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Космонавта Леонова, 23 (кадастровый номер: 59:01:4410846:688),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0</Words>
  <Characters>0</Characters>
  <CharactersWithSpaces>0</CharactersWithSpaces>
  <Application>Р7-Офис/2025.4.1.1604</Application>
  <DocSecurity>0</DocSecurity>
  <PresentationFormat>Произвольный</PresentationFormat>
  <Lines>0</Lines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Кичко Ольга  Владимировна</dc:creator>
  <cp:keywords/>
  <dc:description/>
  <dc:identifier/>
  <dc:language/>
  <cp:lastModifiedBy>udavikhina-sv</cp:lastModifiedBy>
  <cp:revision>388</cp:revision>
  <dcterms:created xsi:type="dcterms:W3CDTF">2021-12-03T10:19:48Z</dcterms:created>
  <dcterms:modified xsi:type="dcterms:W3CDTF">2026-06-08T09:15:01Z</dcterms:modified>
  <cp:category/>
  <cp:contentStatus/>
  <cp:version/>
</cp:coreProperties>
</file>