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3"/>
  </p:notesMasterIdLst>
  <p:sldIdLst>
    <p:sldId id="286" r:id="rId4"/>
    <p:sldId id="257" r:id="rId5"/>
    <p:sldId id="332" r:id="rId6"/>
    <p:sldId id="313" r:id="rId7"/>
    <p:sldId id="261" r:id="rId8"/>
    <p:sldId id="262" r:id="rId9"/>
    <p:sldId id="263" r:id="rId10"/>
    <p:sldId id="343" r:id="rId11"/>
    <p:sldId id="341" r:id="rId12"/>
    <p:sldId id="348" r:id="rId13"/>
    <p:sldId id="329" r:id="rId14"/>
    <p:sldId id="349" r:id="rId15"/>
    <p:sldId id="334" r:id="rId16"/>
    <p:sldId id="345" r:id="rId17"/>
    <p:sldId id="324" r:id="rId18"/>
    <p:sldId id="318" r:id="rId19"/>
    <p:sldId id="280" r:id="rId20"/>
    <p:sldId id="281" r:id="rId21"/>
    <p:sldId id="331" r:id="rId22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339" autoAdjust="0"/>
    <p:restoredTop sz="96404" autoAdjust="0"/>
  </p:normalViewPr>
  <p:slideViewPr>
    <p:cSldViewPr snapToGrid="0">
      <p:cViewPr varScale="1">
        <p:scale>
          <a:sx n="117" d="100"/>
          <a:sy n="117" d="100"/>
        </p:scale>
        <p:origin x="-16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FB8E01-81D0-4A36-9630-895CAD2B5A6E}" type="datetimeFigureOut">
              <a:rPr lang="ru-RU" smtClean="0"/>
              <a:t>14.10.2024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BC8AA1-E46F-42DD-B8EC-97E1D98667E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2526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/>
              <a:t>Фонд имущественной поддержки субъектов малого и среднего предпринимательства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C8AA1-E46F-42DD-B8EC-97E1D98667E4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7202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/>
              <a:t>Фонд имущественной поддержки субъектов малого и среднего предпринимательства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C8AA1-E46F-42DD-B8EC-97E1D98667E4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7202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14.10.2024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8798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14.10.2024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1201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14.10.2024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38818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14.10.2024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7476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14.10.2024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841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14.10.2024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382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14.10.2024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5036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14.10.2024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9471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14.10.2024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6483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14.10.2024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3637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14.10.2024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895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14.10.2024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68812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14.10.2024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9220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14.10.2024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6099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14.10.2024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6717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14.10.2024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2359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14.10.2024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3011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14.10.2024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9561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14.10.2024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1603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14.10.2024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0795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14.10.2024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3890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14.10.2024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859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14.10.2024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95936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14.10.2024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2227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14.10.2024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9087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14.10.2024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9214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14.10.2024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331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14.10.2024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4484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14.10.2024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1946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14.10.2024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4326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14.10.2024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0730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14.10.2024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8135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14.10.2024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7208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5ECCFE-B5BF-4597-8A23-25C23622F411}" type="datetimeFigureOut">
              <a:rPr lang="ru-RU" smtClean="0"/>
              <a:t>14.10.2024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6187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14.10.2024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931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14.10.2024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677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524" y="238041"/>
            <a:ext cx="902286" cy="9632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63133" y="1786467"/>
            <a:ext cx="1004993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ИНФОРМАЦИЯ ОБ ОБЪЕКТАХ </a:t>
            </a:r>
            <a:r>
              <a:rPr lang="ru-RU" sz="2800" b="1" dirty="0"/>
              <a:t>НЕДВИЖИМОГО ИМУЩЕСТВА, </a:t>
            </a:r>
            <a:r>
              <a:rPr lang="ru-RU" sz="2800" b="1" dirty="0" smtClean="0"/>
              <a:t>СОСТАВЛЯЮЩИХ ИМУЩЕСТВО КАЗНЫ МУНИЦИПАЛЬНОГО ОБРАЗОВАНИЯ ГОРОД ПЕРМЬ </a:t>
            </a:r>
            <a:r>
              <a:rPr lang="ru-RU" sz="2800" b="1" dirty="0"/>
              <a:t>И ПРЕДНАЗНАЧЕННЫХ ДЛЯ СДАЧИ В АРЕНДУ</a:t>
            </a:r>
          </a:p>
        </p:txBody>
      </p:sp>
    </p:spTree>
    <p:extLst>
      <p:ext uri="{BB962C8B-B14F-4D97-AF65-F5344CB8AC3E}">
        <p14:creationId xmlns:p14="http://schemas.microsoft.com/office/powerpoint/2010/main" val="1144170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1</a:t>
            </a:r>
            <a:r>
              <a:rPr lang="en-US" dirty="0" smtClean="0"/>
              <a:t>8</a:t>
            </a:r>
            <a:r>
              <a:rPr lang="ru-RU" dirty="0" smtClean="0"/>
              <a:t>,</a:t>
            </a:r>
            <a:r>
              <a:rPr lang="en-US" dirty="0" smtClean="0"/>
              <a:t>3</a:t>
            </a:r>
            <a:r>
              <a:rPr lang="ru-RU" dirty="0" smtClean="0"/>
              <a:t> кв. м, расположенные на 1 этаже многоквартирного дома </a:t>
            </a:r>
          </a:p>
          <a:p>
            <a:pPr algn="ctr"/>
            <a:r>
              <a:rPr lang="ru-RU" dirty="0" smtClean="0"/>
              <a:t> по ул</a:t>
            </a:r>
            <a:r>
              <a:rPr lang="ru-RU" dirty="0"/>
              <a:t>. </a:t>
            </a:r>
            <a:r>
              <a:rPr lang="ru-RU" dirty="0" smtClean="0"/>
              <a:t>4-й Пятилетки,2а (</a:t>
            </a:r>
            <a:r>
              <a:rPr lang="ru-RU" dirty="0"/>
              <a:t>кадастровый номер: </a:t>
            </a:r>
            <a:r>
              <a:rPr lang="ru-RU" dirty="0" smtClean="0"/>
              <a:t>59:01:1717029:51</a:t>
            </a:r>
            <a:r>
              <a:rPr lang="en-US" dirty="0" smtClean="0"/>
              <a:t>4</a:t>
            </a:r>
            <a:r>
              <a:rPr lang="ru-RU" dirty="0" smtClean="0"/>
              <a:t>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23454" y="6123215"/>
            <a:ext cx="11030989" cy="45719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11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73" y="1657350"/>
            <a:ext cx="3614545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75" y="1895475"/>
            <a:ext cx="3657599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492" y="1712227"/>
            <a:ext cx="3348169" cy="4231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027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</a:t>
            </a:r>
            <a:r>
              <a:rPr lang="en-US" dirty="0" smtClean="0"/>
              <a:t>126,7</a:t>
            </a:r>
            <a:r>
              <a:rPr lang="ru-RU" dirty="0" smtClean="0"/>
              <a:t> кв. м, расположенные в подвале многоквартирного дома  по ул</a:t>
            </a:r>
            <a:r>
              <a:rPr lang="ru-RU" dirty="0"/>
              <a:t>. </a:t>
            </a:r>
            <a:r>
              <a:rPr lang="ru-RU" dirty="0" smtClean="0"/>
              <a:t>Александра Невского,27 (кадастровый номер: 59:01:1713014:296), ФИП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043" y="1815192"/>
            <a:ext cx="3019397" cy="3404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713" y="1250488"/>
            <a:ext cx="3616439" cy="4245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22" y="1326695"/>
            <a:ext cx="3486828" cy="4245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75854" y="5838825"/>
            <a:ext cx="11030989" cy="43815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 smtClean="0"/>
              <a:t>ФИП - Фонд </a:t>
            </a:r>
            <a:r>
              <a:rPr lang="ru-RU" sz="1100" dirty="0"/>
              <a:t>имущественной поддержки субъектов малого и среднего предпринимательства</a:t>
            </a:r>
          </a:p>
        </p:txBody>
      </p:sp>
    </p:spTree>
    <p:extLst>
      <p:ext uri="{BB962C8B-B14F-4D97-AF65-F5344CB8AC3E}">
        <p14:creationId xmlns:p14="http://schemas.microsoft.com/office/powerpoint/2010/main" val="160287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</a:t>
            </a:r>
            <a:r>
              <a:rPr lang="en-US" dirty="0" smtClean="0"/>
              <a:t>29,4</a:t>
            </a:r>
            <a:r>
              <a:rPr lang="ru-RU" dirty="0" smtClean="0"/>
              <a:t> кв. м, расположенные на 1 этаже многоквартирного дома               по бульвару Гагарина,30б (кадастровый номер: 59:01:4311902:6084)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75854" y="5838825"/>
            <a:ext cx="11030989" cy="43815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1100" dirty="0"/>
          </a:p>
        </p:txBody>
      </p:sp>
      <p:pic>
        <p:nvPicPr>
          <p:cNvPr id="3" name="Picture 2" descr="L:\УРМИ\2. Отдел РМИ\1. Общая папка\ПУСТУЮЩИЕ\ФОТО ПУСТУЮЩИХ МАФ\Мотовилихинский район\Б.Гагарина,30б схема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821" y="1904998"/>
            <a:ext cx="3227614" cy="344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udavikhina-sv\AppData\Local\Microsoft\Windows\Temporary Internet Files\Content.Outlook\S2B9R2GE\image-08-08-24-04-19-4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63" y="1559831"/>
            <a:ext cx="3200401" cy="3915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531" y="1559831"/>
            <a:ext cx="3121217" cy="3915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2581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Нежилые помещения площадью 256,1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ru-RU" dirty="0" smtClean="0">
                <a:solidFill>
                  <a:prstClr val="black"/>
                </a:solidFill>
              </a:rPr>
              <a:t>кв. м, расположенные в подвале многоквартирного дома  </a:t>
            </a:r>
          </a:p>
          <a:p>
            <a:pPr algn="ctr"/>
            <a:r>
              <a:rPr lang="ru-RU" dirty="0" smtClean="0">
                <a:solidFill>
                  <a:prstClr val="black"/>
                </a:solidFill>
              </a:rPr>
              <a:t>по ул. Лебедева, 43 (кадастровый номер: 59:01:4311736:865), ФИП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97" y="1471451"/>
            <a:ext cx="3221332" cy="4106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150" y="1471451"/>
            <a:ext cx="3338598" cy="4106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350" y="1659229"/>
            <a:ext cx="4000500" cy="3731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75854" y="5876926"/>
            <a:ext cx="11030989" cy="42794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 smtClean="0"/>
              <a:t>ФИП - Фонд </a:t>
            </a:r>
            <a:r>
              <a:rPr lang="ru-RU" sz="1100" dirty="0"/>
              <a:t>имущественной поддержки субъектов малого и среднего предпринимательства</a:t>
            </a:r>
          </a:p>
        </p:txBody>
      </p:sp>
    </p:spTree>
    <p:extLst>
      <p:ext uri="{BB962C8B-B14F-4D97-AF65-F5344CB8AC3E}">
        <p14:creationId xmlns:p14="http://schemas.microsoft.com/office/powerpoint/2010/main" val="418192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Нежилые помещения площадью </a:t>
            </a:r>
            <a:r>
              <a:rPr lang="en-US" dirty="0" smtClean="0">
                <a:solidFill>
                  <a:prstClr val="black"/>
                </a:solidFill>
              </a:rPr>
              <a:t>13</a:t>
            </a:r>
            <a:r>
              <a:rPr lang="ru-RU" dirty="0" smtClean="0">
                <a:solidFill>
                  <a:prstClr val="black"/>
                </a:solidFill>
              </a:rPr>
              <a:t>,0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ru-RU" dirty="0" smtClean="0">
                <a:solidFill>
                  <a:prstClr val="black"/>
                </a:solidFill>
              </a:rPr>
              <a:t>кв. м, расположенные на 1 этаже многоквартирного дома  </a:t>
            </a:r>
          </a:p>
          <a:p>
            <a:pPr algn="ctr"/>
            <a:r>
              <a:rPr lang="ru-RU" dirty="0" smtClean="0">
                <a:solidFill>
                  <a:prstClr val="black"/>
                </a:solidFill>
              </a:rPr>
              <a:t>по ул. Постаногова, 7 (кадастровый номер: 59:01:4211197:536)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20969" y="5876926"/>
            <a:ext cx="10985874" cy="42794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1100" dirty="0"/>
          </a:p>
        </p:txBody>
      </p:sp>
      <p:pic>
        <p:nvPicPr>
          <p:cNvPr id="1027" name="Picture 3" descr="L:\УРМИ\2. Отдел РМИ\1. Общая папка\ПУСТУЮЩИЕ\ФОТО ПУСТУЮЩИХ МАФ\Мотовилихинский район\Снимок Постаногова,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071" y="1647825"/>
            <a:ext cx="5000179" cy="410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:\УРМИ\2. Отдел РМИ\1. Общая папка\ПУСТУЮЩИЕ\ФОТО ПУСТУЮЩИХ МАФ\Мотовилихинский район\Постаногова,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287" y="1647824"/>
            <a:ext cx="4697413" cy="410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6343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Нежилые помещения площадью 302,4 кв. м, расположенные в подвале многоквартирного дома               по ул. Генерала Черняховского, 21 (кадастровый номер: 59:01:3810197:271)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2050" name="Picture 2" descr="L:\УРМИ\2. Отдел РМИ\1. Общая папка\ПУСТУЮЩИЕ\ФОТО пуст.МАФ для ПУБЛ. c 06.12.2021\Орджоникидзевский район\Схема Г.Черняховского,2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264" y="1911248"/>
            <a:ext cx="3358042" cy="399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L:\УРМИ\2. Отдел РМИ\1. Общая папка\ПУСТУЮЩИЕ\ФОТО пуст.МАФ для ПУБЛ. c 06.12.2021\Орджоникидзевский район\Новая папка\Г.Черняховского,21 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842" y="1821146"/>
            <a:ext cx="4923889" cy="408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709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Нежилые помещения площадью 87,5 кв. м, расположенные в подвале многоквартирного дома  по пер. Дубровский 1-й,6 (кадастровый номер: 59:01:2912574:246), ФИП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074" name="Picture 2" descr="L:\УРМИ\2. Отдел РМИ\1. Общая папка\ПУСТУЮЩИЕ\Фото пуст.МАФ для ПУБЛ. c 06.12.2021\Орджоникидзевский район\Дубровский 1-й,6\IMG_216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099" y="1357666"/>
            <a:ext cx="3507657" cy="440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L:\УРМИ\2. Отдел РМИ\1. Общая папка\ПУСТУЮЩИЕ\Фото пуст.МАФ для ПУБЛ. c 06.12.2021\Орджоникидзевский район\Дубровский 1-й,6\IMG_21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969" y="1357666"/>
            <a:ext cx="3614956" cy="434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447" y="1719617"/>
            <a:ext cx="2885813" cy="3842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75854" y="5991226"/>
            <a:ext cx="11030989" cy="4572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 smtClean="0"/>
              <a:t>ФИП - Фонд </a:t>
            </a:r>
            <a:r>
              <a:rPr lang="ru-RU" sz="1100" dirty="0"/>
              <a:t>имущественной поддержки субъектов малого и среднего предпринимательства</a:t>
            </a:r>
          </a:p>
        </p:txBody>
      </p:sp>
    </p:spTree>
    <p:extLst>
      <p:ext uri="{BB962C8B-B14F-4D97-AF65-F5344CB8AC3E}">
        <p14:creationId xmlns:p14="http://schemas.microsoft.com/office/powerpoint/2010/main" val="2340353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Отдельно стоящее здание  площадью 24,6 кв. м,  расположенное по ул</a:t>
            </a:r>
            <a:r>
              <a:rPr lang="ru-RU" dirty="0"/>
              <a:t>. </a:t>
            </a:r>
            <a:r>
              <a:rPr lang="ru-RU" dirty="0" smtClean="0"/>
              <a:t>Братская,14 </a:t>
            </a:r>
          </a:p>
          <a:p>
            <a:pPr algn="ctr"/>
            <a:r>
              <a:rPr lang="ru-RU" dirty="0" smtClean="0"/>
              <a:t>(кадастровый номер: 59:01:4311979:2714)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055" y="2094807"/>
            <a:ext cx="2760166" cy="31338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09" y="1654232"/>
            <a:ext cx="3829389" cy="43558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778" y="1654233"/>
            <a:ext cx="3763240" cy="435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144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103,3 кв. м, расположенные в подвале многоквартирного дома  </a:t>
            </a:r>
          </a:p>
          <a:p>
            <a:pPr algn="ctr"/>
            <a:r>
              <a:rPr lang="ru-RU" dirty="0" smtClean="0"/>
              <a:t>по ул. Героев Хасана,16 (реестровый номер: 491500)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567" y="2253407"/>
            <a:ext cx="2851516" cy="30494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34" y="1587731"/>
            <a:ext cx="3755065" cy="43808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252" y="1587731"/>
            <a:ext cx="3566160" cy="438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98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Нежилые помещения площадью 35,6 кв. м, расположенные в подвале многоквартирного дома                  по пр. Комсомольский, 51 (кадастровый номер: </a:t>
            </a:r>
            <a:r>
              <a:rPr lang="ru-RU" dirty="0">
                <a:solidFill>
                  <a:prstClr val="black"/>
                </a:solidFill>
              </a:rPr>
              <a:t>59:01:4410731:359</a:t>
            </a:r>
            <a:r>
              <a:rPr lang="ru-RU" dirty="0" smtClean="0">
                <a:solidFill>
                  <a:prstClr val="black"/>
                </a:solidFill>
              </a:rPr>
              <a:t>), ФИП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51" y="2299508"/>
            <a:ext cx="2909454" cy="2849185"/>
          </a:xfrm>
          <a:prstGeom prst="rect">
            <a:avLst/>
          </a:prstGeom>
        </p:spPr>
      </p:pic>
      <p:pic>
        <p:nvPicPr>
          <p:cNvPr id="1026" name="Picture 2" descr="L:\УРМИ\2. Отдел РМИ\1. Общая папка\ПУСТУЮЩИЕ\ФОТО ПУСТУЮЩИХ МАФ\Свердловский район\Снимок Комс.пр.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833" y="1679437"/>
            <a:ext cx="3433385" cy="371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546" y="1538464"/>
            <a:ext cx="3179951" cy="3998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3156" y="1538464"/>
            <a:ext cx="3317233" cy="4119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775854" y="5857876"/>
            <a:ext cx="11030989" cy="4953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 smtClean="0"/>
              <a:t>ФИП - Фонд </a:t>
            </a:r>
            <a:r>
              <a:rPr lang="ru-RU" sz="1100" dirty="0"/>
              <a:t>имущественной поддержки субъектов малого и среднего предпринимательства</a:t>
            </a:r>
          </a:p>
        </p:txBody>
      </p:sp>
    </p:spTree>
    <p:extLst>
      <p:ext uri="{BB962C8B-B14F-4D97-AF65-F5344CB8AC3E}">
        <p14:creationId xmlns:p14="http://schemas.microsoft.com/office/powerpoint/2010/main" val="154674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30,6 кв. м, расположенные в подвале многоквартирного</a:t>
            </a:r>
          </a:p>
          <a:p>
            <a:pPr algn="ctr"/>
            <a:r>
              <a:rPr lang="ru-RU" dirty="0" smtClean="0"/>
              <a:t> дома  по ул</a:t>
            </a:r>
            <a:r>
              <a:rPr lang="ru-RU" dirty="0"/>
              <a:t>. Екатерининская,220 (кадастровый номер: </a:t>
            </a:r>
            <a:r>
              <a:rPr lang="ru-RU" dirty="0" smtClean="0"/>
              <a:t>59:01:4410222:987)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721" y="2310493"/>
            <a:ext cx="2995650" cy="33837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222" y="1780808"/>
            <a:ext cx="3591098" cy="43358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04" y="1780808"/>
            <a:ext cx="3956859" cy="433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40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Отдельно стоящие здания общей площадью 2940,7 кв. м по адресу: г</a:t>
            </a:r>
            <a:r>
              <a:rPr lang="ru-RU" dirty="0">
                <a:solidFill>
                  <a:prstClr val="black"/>
                </a:solidFill>
              </a:rPr>
              <a:t>. Пермь, Дзержинский район, ст. Пермь-Сортировочная, НГЧ-2 </a:t>
            </a:r>
            <a:r>
              <a:rPr lang="ru-RU" dirty="0" smtClean="0">
                <a:solidFill>
                  <a:prstClr val="black"/>
                </a:solidFill>
              </a:rPr>
              <a:t>(</a:t>
            </a:r>
            <a:r>
              <a:rPr lang="ru-RU" dirty="0">
                <a:solidFill>
                  <a:prstClr val="black"/>
                </a:solidFill>
              </a:rPr>
              <a:t>кадастровый номер: 59:01:1717138:405, 59:01:1717138:308, 59:01:0000000:75367, </a:t>
            </a:r>
            <a:r>
              <a:rPr lang="ru-RU" dirty="0" smtClean="0">
                <a:solidFill>
                  <a:prstClr val="black"/>
                </a:solidFill>
              </a:rPr>
              <a:t>59:01:1717138:309</a:t>
            </a:r>
            <a:r>
              <a:rPr lang="ru-RU" dirty="0">
                <a:solidFill>
                  <a:prstClr val="black"/>
                </a:solidFill>
              </a:rPr>
              <a:t>, </a:t>
            </a:r>
            <a:r>
              <a:rPr lang="ru-RU" dirty="0" smtClean="0">
                <a:solidFill>
                  <a:prstClr val="black"/>
                </a:solidFill>
              </a:rPr>
              <a:t>59:01:1717138:299</a:t>
            </a:r>
            <a:r>
              <a:rPr lang="ru-RU" dirty="0">
                <a:solidFill>
                  <a:prstClr val="black"/>
                </a:solidFill>
              </a:rPr>
              <a:t>, </a:t>
            </a:r>
            <a:r>
              <a:rPr lang="ru-RU" dirty="0" smtClean="0">
                <a:solidFill>
                  <a:prstClr val="black"/>
                </a:solidFill>
              </a:rPr>
              <a:t>59:01:0000000:51619;                            реестровый </a:t>
            </a:r>
            <a:r>
              <a:rPr lang="ru-RU" dirty="0">
                <a:solidFill>
                  <a:prstClr val="black"/>
                </a:solidFill>
              </a:rPr>
              <a:t>номер: 17231, </a:t>
            </a:r>
            <a:r>
              <a:rPr lang="ru-RU" dirty="0" smtClean="0">
                <a:solidFill>
                  <a:prstClr val="black"/>
                </a:solidFill>
              </a:rPr>
              <a:t>453763</a:t>
            </a:r>
            <a:r>
              <a:rPr lang="ru-RU" dirty="0">
                <a:solidFill>
                  <a:prstClr val="black"/>
                </a:solidFill>
              </a:rPr>
              <a:t>, </a:t>
            </a:r>
            <a:r>
              <a:rPr lang="ru-RU" dirty="0" smtClean="0">
                <a:solidFill>
                  <a:prstClr val="black"/>
                </a:solidFill>
              </a:rPr>
              <a:t>453769</a:t>
            </a:r>
            <a:r>
              <a:rPr lang="ru-RU" dirty="0">
                <a:solidFill>
                  <a:prstClr val="black"/>
                </a:solidFill>
              </a:rPr>
              <a:t>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970" y="2392136"/>
            <a:ext cx="2971801" cy="28493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044" y="1777999"/>
            <a:ext cx="4027714" cy="39285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57" y="1780809"/>
            <a:ext cx="3951514" cy="392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9950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</a:t>
            </a:r>
            <a:r>
              <a:rPr lang="en-US" dirty="0" smtClean="0"/>
              <a:t>132,5</a:t>
            </a:r>
            <a:r>
              <a:rPr lang="ru-RU" dirty="0" smtClean="0"/>
              <a:t> кв. м, расположенные в подвале многоквартирного дома  </a:t>
            </a:r>
          </a:p>
          <a:p>
            <a:pPr algn="ctr"/>
            <a:r>
              <a:rPr lang="ru-RU" dirty="0" smtClean="0"/>
              <a:t>по ул</a:t>
            </a:r>
            <a:r>
              <a:rPr lang="ru-RU" dirty="0"/>
              <a:t>. </a:t>
            </a:r>
            <a:r>
              <a:rPr lang="ru-RU" dirty="0" smtClean="0"/>
              <a:t>Кавалерийская,3 (</a:t>
            </a:r>
            <a:r>
              <a:rPr lang="ru-RU" dirty="0"/>
              <a:t>кадастровый номер: </a:t>
            </a:r>
            <a:r>
              <a:rPr lang="ru-RU" dirty="0" smtClean="0"/>
              <a:t>59:01:4416003:1692)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451" y="2371436"/>
            <a:ext cx="2942706" cy="30507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90" y="1874982"/>
            <a:ext cx="3912524" cy="40482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7986" y="1874982"/>
            <a:ext cx="4340014" cy="405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18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</a:t>
            </a:r>
            <a:r>
              <a:rPr lang="en-US" dirty="0" smtClean="0"/>
              <a:t>81,1</a:t>
            </a:r>
            <a:r>
              <a:rPr lang="ru-RU" dirty="0" smtClean="0"/>
              <a:t> кв. м, расположенные в подвале многоквартирного дома  </a:t>
            </a:r>
          </a:p>
          <a:p>
            <a:pPr algn="ctr"/>
            <a:r>
              <a:rPr lang="ru-RU" dirty="0" smtClean="0"/>
              <a:t>по ул</a:t>
            </a:r>
            <a:r>
              <a:rPr lang="ru-RU" dirty="0"/>
              <a:t>. </a:t>
            </a:r>
            <a:r>
              <a:rPr lang="ru-RU" dirty="0" smtClean="0"/>
              <a:t>Кавалерийская,3 (</a:t>
            </a:r>
            <a:r>
              <a:rPr lang="ru-RU" dirty="0"/>
              <a:t>кадастровый номер</a:t>
            </a:r>
            <a:r>
              <a:rPr lang="ru-RU" dirty="0" smtClean="0"/>
              <a:t>: </a:t>
            </a:r>
            <a:r>
              <a:rPr lang="ru-RU" dirty="0"/>
              <a:t>59:01:4416003:1694 (2,0 кв.м), </a:t>
            </a:r>
            <a:r>
              <a:rPr lang="ru-RU" dirty="0" smtClean="0"/>
              <a:t>                       59:01:4416003:1695 </a:t>
            </a:r>
            <a:r>
              <a:rPr lang="ru-RU" dirty="0"/>
              <a:t>(79,1 кв.м</a:t>
            </a:r>
            <a:r>
              <a:rPr lang="ru-RU" dirty="0" smtClean="0"/>
              <a:t>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732" y="2369127"/>
            <a:ext cx="3158067" cy="30507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60" y="1853739"/>
            <a:ext cx="3912524" cy="40482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347" y="1853739"/>
            <a:ext cx="3682538" cy="404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585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198,4 кв. м, расположенные в подвале многоквартирного дома </a:t>
            </a:r>
          </a:p>
          <a:p>
            <a:pPr algn="ctr"/>
            <a:r>
              <a:rPr lang="ru-RU" dirty="0" smtClean="0"/>
              <a:t> по ул</a:t>
            </a:r>
            <a:r>
              <a:rPr lang="ru-RU" dirty="0"/>
              <a:t>. </a:t>
            </a:r>
            <a:r>
              <a:rPr lang="ru-RU" dirty="0" smtClean="0"/>
              <a:t>Качалова,32 (</a:t>
            </a:r>
            <a:r>
              <a:rPr lang="ru-RU" dirty="0"/>
              <a:t>кадастровый номер: </a:t>
            </a:r>
            <a:r>
              <a:rPr lang="ru-RU" dirty="0" smtClean="0"/>
              <a:t>59:01:4410846:396), ФИП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393" y="2316390"/>
            <a:ext cx="2920745" cy="31811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595" y="1853736"/>
            <a:ext cx="3591098" cy="41064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68" y="1853737"/>
            <a:ext cx="3775969" cy="408986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23454" y="6123215"/>
            <a:ext cx="11030989" cy="45719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 smtClean="0"/>
              <a:t>ФИП - Фонд </a:t>
            </a:r>
            <a:r>
              <a:rPr lang="ru-RU" sz="1100" dirty="0"/>
              <a:t>имущественной поддержки субъектов малого и среднего предпринимательства</a:t>
            </a:r>
          </a:p>
        </p:txBody>
      </p:sp>
    </p:spTree>
    <p:extLst>
      <p:ext uri="{BB962C8B-B14F-4D97-AF65-F5344CB8AC3E}">
        <p14:creationId xmlns:p14="http://schemas.microsoft.com/office/powerpoint/2010/main" val="397341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</a:t>
            </a:r>
            <a:r>
              <a:rPr lang="en-US" dirty="0" smtClean="0"/>
              <a:t>292,5</a:t>
            </a:r>
            <a:r>
              <a:rPr lang="ru-RU" dirty="0" smtClean="0"/>
              <a:t> кв. м, расположенные в подвале многоквартирного дома </a:t>
            </a:r>
          </a:p>
          <a:p>
            <a:pPr algn="ctr"/>
            <a:r>
              <a:rPr lang="ru-RU" dirty="0" smtClean="0"/>
              <a:t> по ул</a:t>
            </a:r>
            <a:r>
              <a:rPr lang="ru-RU" dirty="0"/>
              <a:t>. </a:t>
            </a:r>
            <a:r>
              <a:rPr lang="ru-RU" dirty="0" smtClean="0"/>
              <a:t>Космонавта Леонова, 23 (кадастровый номер: 59:01:4410846:688), ФИП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102" y="2081596"/>
            <a:ext cx="2601883" cy="29510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03" y="1643991"/>
            <a:ext cx="3895898" cy="41281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086" y="1643990"/>
            <a:ext cx="4101807" cy="412815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23454" y="6123215"/>
            <a:ext cx="11030989" cy="45719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11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75854" y="6123216"/>
            <a:ext cx="11030989" cy="45719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 smtClean="0"/>
              <a:t>ФИП - Фонд </a:t>
            </a:r>
            <a:r>
              <a:rPr lang="ru-RU" sz="1100" dirty="0"/>
              <a:t>имущественной поддержки субъектов малого и среднего предпринимательства</a:t>
            </a:r>
          </a:p>
        </p:txBody>
      </p:sp>
    </p:spTree>
    <p:extLst>
      <p:ext uri="{BB962C8B-B14F-4D97-AF65-F5344CB8AC3E}">
        <p14:creationId xmlns:p14="http://schemas.microsoft.com/office/powerpoint/2010/main" val="4167361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66,0 кв. м, расположенные в подвале многоквартирного дома </a:t>
            </a:r>
          </a:p>
          <a:p>
            <a:pPr algn="ctr"/>
            <a:r>
              <a:rPr lang="ru-RU" dirty="0" smtClean="0"/>
              <a:t> по пр. Декабристов, 6 (кадастровый номер: 59:01:4410656:805)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23454" y="6123215"/>
            <a:ext cx="11030989" cy="45719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1100" dirty="0"/>
          </a:p>
        </p:txBody>
      </p:sp>
      <p:pic>
        <p:nvPicPr>
          <p:cNvPr id="1026" name="Picture 2" descr="L:\УРМИ\2. Отдел РМИ\1. Общая папка\ПУСТУЮЩИЕ\ФОТО ПУСТУЮЩИХ МАФ\Индустриальный район\Декабристов, 6\Помещение № 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282" y="1714499"/>
            <a:ext cx="3449368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L:\УРМИ\2. Отдел РМИ\1. Общая папка\ПУСТУЮЩИЕ\ФОТО ПУСТУЮЩИХ МАФ\Индустриальный район\Декабристов, 6\Помещение № 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375" y="1714499"/>
            <a:ext cx="3320069" cy="412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:\УРМИ\2. Отдел РМИ\1. Общая папка\ПУСТУЮЩИЕ\ФОТО ПУСТУЮЩИХ МАФ\Индустриальный район\Декабристов, 6\Снимок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825" y="1943099"/>
            <a:ext cx="3505200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5105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19,</a:t>
            </a:r>
            <a:r>
              <a:rPr lang="en-US" dirty="0" smtClean="0"/>
              <a:t>1</a:t>
            </a:r>
            <a:r>
              <a:rPr lang="ru-RU" dirty="0" smtClean="0"/>
              <a:t> кв. м, расположенные на 1 этаже многоквартирного дома </a:t>
            </a:r>
          </a:p>
          <a:p>
            <a:pPr algn="ctr"/>
            <a:r>
              <a:rPr lang="ru-RU" dirty="0" smtClean="0"/>
              <a:t> по ул</a:t>
            </a:r>
            <a:r>
              <a:rPr lang="ru-RU" dirty="0"/>
              <a:t>. </a:t>
            </a:r>
            <a:r>
              <a:rPr lang="ru-RU" dirty="0" smtClean="0"/>
              <a:t>4-й Пятилетки,2а (</a:t>
            </a:r>
            <a:r>
              <a:rPr lang="ru-RU" dirty="0"/>
              <a:t>кадастровый номер: </a:t>
            </a:r>
            <a:r>
              <a:rPr lang="ru-RU" dirty="0" smtClean="0"/>
              <a:t>59:01:1717029:512)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23454" y="6123215"/>
            <a:ext cx="11030989" cy="45719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11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075" y="1657350"/>
            <a:ext cx="3434368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73" y="1657350"/>
            <a:ext cx="3614545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75" y="1895475"/>
            <a:ext cx="3657599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0378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2127</TotalTime>
  <Words>582</Words>
  <Application>Microsoft Office PowerPoint</Application>
  <PresentationFormat>Произвольный</PresentationFormat>
  <Paragraphs>41</Paragraphs>
  <Slides>19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19</vt:i4>
      </vt:variant>
    </vt:vector>
  </HeadingPairs>
  <TitlesOfParts>
    <vt:vector size="22" baseType="lpstr">
      <vt:lpstr>Тема Office</vt:lpstr>
      <vt:lpstr>1_Тема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Кичко Ольга  Владимировна</dc:creator>
  <cp:lastModifiedBy>Удавихина Светлана Васильевна</cp:lastModifiedBy>
  <cp:revision>303</cp:revision>
  <cp:lastPrinted>2021-12-09T08:49:56Z</cp:lastPrinted>
  <dcterms:created xsi:type="dcterms:W3CDTF">2021-12-03T10:19:48Z</dcterms:created>
  <dcterms:modified xsi:type="dcterms:W3CDTF">2024-10-14T06:22:28Z</dcterms:modified>
</cp:coreProperties>
</file>