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7" r:id="rId10"/>
    <p:sldId id="271" r:id="rId11"/>
    <p:sldId id="269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2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728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653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7412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021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1366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099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591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027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529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640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302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724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398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369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443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39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9BB9C-75A7-4B9C-96C9-A05E9F5A863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AC2FDC5-CF9B-4F84-A502-8073AABE0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643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brylev-ms@gorodperm.ru" TargetMode="External"/><Relationship Id="rId2" Type="http://schemas.openxmlformats.org/officeDocument/2006/relationships/hyperlink" Target="mailto:popova-ev@gorodperm.ru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" y="2014295"/>
            <a:ext cx="9144000" cy="23876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Инструкция по подаче электронной заявки  на портале «Управляем вместе» для участия в городском конкурсе «Город-это мы»</a:t>
            </a:r>
            <a:br>
              <a:rPr lang="ru-RU" sz="3200" dirty="0" smtClean="0">
                <a:solidFill>
                  <a:schemeClr val="tx1"/>
                </a:solidFill>
                <a:latin typeface="Trebuchet MS" panose="020B0603020202020204" pitchFamily="34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 в 2021 году</a:t>
            </a:r>
            <a:endParaRPr lang="ru-RU" sz="32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62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7725" y="2848950"/>
            <a:ext cx="8647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702329" y="828675"/>
            <a:ext cx="4842633" cy="5729073"/>
          </a:xfrm>
        </p:spPr>
        <p:txBody>
          <a:bodyPr/>
          <a:lstStyle/>
          <a:p>
            <a:pPr algn="l"/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После необходимо ввести соответствующие данные организации и загрузить необходимые приложения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en-US" sz="1600" dirty="0">
                <a:solidFill>
                  <a:schemeClr val="tx1"/>
                </a:solidFill>
                <a:latin typeface="+mn-lt"/>
              </a:rPr>
              <a:t/>
            </a:r>
            <a:br>
              <a:rPr lang="en-US" sz="1600" dirty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rgbClr val="FF0000"/>
                </a:solidFill>
                <a:latin typeface="+mn-lt"/>
              </a:rPr>
              <a:t>*После отправки заявки на регистрацию личного кабинета НКО у специалистов администрации города Перми есть </a:t>
            </a:r>
            <a:r>
              <a:rPr lang="ru-RU" sz="1600" u="sng" dirty="0" smtClean="0">
                <a:solidFill>
                  <a:srgbClr val="FF0000"/>
                </a:solidFill>
                <a:latin typeface="+mn-lt"/>
              </a:rPr>
              <a:t>3 дня </a:t>
            </a:r>
            <a:r>
              <a:rPr lang="ru-RU" sz="1600" dirty="0" smtClean="0">
                <a:solidFill>
                  <a:srgbClr val="FF0000"/>
                </a:solidFill>
                <a:latin typeface="+mn-lt"/>
              </a:rPr>
              <a:t>на обработку Вашей заявки</a:t>
            </a:r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rgbClr val="0070C0"/>
                </a:solidFill>
                <a:latin typeface="+mn-lt"/>
              </a:rPr>
            </a:br>
            <a:r>
              <a:rPr lang="ru-RU" sz="1600" dirty="0">
                <a:solidFill>
                  <a:srgbClr val="0070C0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+mn-lt"/>
              </a:rPr>
            </a:br>
            <a:r>
              <a:rPr lang="ru-RU" sz="1600" dirty="0" smtClean="0">
                <a:solidFill>
                  <a:srgbClr val="FF0000"/>
                </a:solidFill>
                <a:latin typeface="+mn-lt"/>
              </a:rPr>
              <a:t>*Отправив заявку на регистрацию личного кабинета НКО, вы не подали заявку на участие в городском конкурсе социально значимых проектов «Город – это мы»</a:t>
            </a:r>
            <a:endParaRPr lang="ru-RU" sz="16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0288" t="6120" r="28910" b="13988"/>
          <a:stretch/>
        </p:blipFill>
        <p:spPr>
          <a:xfrm>
            <a:off x="307975" y="722135"/>
            <a:ext cx="4318246" cy="59421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Прямоугольник 16"/>
          <p:cNvSpPr/>
          <p:nvPr/>
        </p:nvSpPr>
        <p:spPr>
          <a:xfrm>
            <a:off x="1665914" y="4418610"/>
            <a:ext cx="16023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Устав НКО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66600" y="5276692"/>
            <a:ext cx="22190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FF0000"/>
                </a:solidFill>
              </a:rPr>
              <a:t>Протокол о назначении руководителя НКО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ru-RU" sz="1400" dirty="0" smtClean="0">
                <a:solidFill>
                  <a:srgbClr val="FF0000"/>
                </a:solidFill>
              </a:rPr>
              <a:t>(доверенность)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 rot="10372715">
            <a:off x="3705415" y="6163555"/>
            <a:ext cx="614872" cy="357459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492559" y="7937"/>
            <a:ext cx="80030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Регистрация личного кабинета НКО </a:t>
            </a:r>
            <a:br>
              <a:rPr lang="ru-RU" sz="2000" dirty="0"/>
            </a:br>
            <a:r>
              <a:rPr lang="ru-RU" sz="2000" dirty="0"/>
              <a:t>на информационном портале «Управляем </a:t>
            </a:r>
            <a:r>
              <a:rPr lang="ru-RU" sz="2000" dirty="0" smtClean="0"/>
              <a:t>вместе</a:t>
            </a:r>
            <a:r>
              <a:rPr lang="ru-RU" sz="20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57060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304" b="4085"/>
          <a:stretch/>
        </p:blipFill>
        <p:spPr>
          <a:xfrm>
            <a:off x="155575" y="1615440"/>
            <a:ext cx="5947051" cy="4795299"/>
          </a:xfrm>
          <a:prstGeom prst="rect">
            <a:avLst/>
          </a:prstGeom>
        </p:spPr>
      </p:pic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7725" y="2848950"/>
            <a:ext cx="8647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76725" y="762718"/>
            <a:ext cx="80030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Регистрация личного кабинета НКО </a:t>
            </a:r>
            <a:br>
              <a:rPr lang="ru-RU" sz="2000" dirty="0"/>
            </a:br>
            <a:r>
              <a:rPr lang="ru-RU" sz="2000" dirty="0"/>
              <a:t>на информационном портале «Управляем </a:t>
            </a:r>
            <a:r>
              <a:rPr lang="ru-RU" sz="2000" dirty="0" smtClean="0"/>
              <a:t>вместе</a:t>
            </a:r>
            <a:r>
              <a:rPr lang="ru-RU" sz="2000" dirty="0"/>
              <a:t>»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7020690" y="2704115"/>
            <a:ext cx="4058127" cy="22991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После регистрации (авторизации) личного кабинета НКО Вы сможете заявить проект на Конкурс, нажав соответствующее поле</a:t>
            </a:r>
          </a:p>
          <a:p>
            <a:pPr algn="l"/>
            <a:r>
              <a:rPr lang="en-US" sz="16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en-US" sz="1600" dirty="0" smtClean="0">
                <a:solidFill>
                  <a:srgbClr val="0070C0"/>
                </a:solidFill>
                <a:latin typeface="+mn-lt"/>
              </a:rPr>
            </a:br>
            <a:endParaRPr lang="ru-RU" sz="16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9658344">
            <a:off x="6151002" y="2173217"/>
            <a:ext cx="743038" cy="421283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64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9" t="3840" r="27615" b="3544"/>
          <a:stretch/>
        </p:blipFill>
        <p:spPr>
          <a:xfrm>
            <a:off x="1350258" y="1152939"/>
            <a:ext cx="3965713" cy="5138530"/>
          </a:xfrm>
          <a:prstGeom prst="rect">
            <a:avLst/>
          </a:prstGeom>
        </p:spPr>
      </p:pic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068865" y="1325425"/>
            <a:ext cx="3040489" cy="4286263"/>
          </a:xfrm>
        </p:spPr>
        <p:txBody>
          <a:bodyPr/>
          <a:lstStyle/>
          <a:p>
            <a:pPr algn="l"/>
            <a:r>
              <a:rPr lang="ru-RU" sz="1600" u="sng" dirty="0" smtClean="0">
                <a:solidFill>
                  <a:schemeClr val="tx1"/>
                </a:solidFill>
                <a:latin typeface="+mn-lt"/>
              </a:rPr>
              <a:t>Общие сведения о проекте</a:t>
            </a:r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В отрывшемся меню необходимо заполнить </a:t>
            </a:r>
            <a:r>
              <a:rPr lang="ru-RU" sz="1600" u="sng" dirty="0" smtClean="0">
                <a:solidFill>
                  <a:schemeClr val="tx1"/>
                </a:solidFill>
                <a:latin typeface="+mn-lt"/>
              </a:rPr>
              <a:t>все поля </a:t>
            </a: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(сведения) и данные по Вашему социальному проекту</a:t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При выборе определенного поля открываются дополнительные поля с выбором «Номинаций» и «Место реализации проекта на территории города Перми</a:t>
            </a: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2775" y="312738"/>
            <a:ext cx="9406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Подача проекта на городской конкурс социально значимых проектов</a:t>
            </a:r>
          </a:p>
          <a:p>
            <a:pPr algn="ctr"/>
            <a:r>
              <a:rPr lang="ru-RU" sz="2000" dirty="0" smtClean="0"/>
              <a:t>«Город – это мы» на </a:t>
            </a:r>
            <a:r>
              <a:rPr lang="ru-RU" sz="2000" dirty="0"/>
              <a:t>информационном портале </a:t>
            </a:r>
            <a:r>
              <a:rPr lang="ru-RU" sz="2000" dirty="0" smtClean="0"/>
              <a:t>«</a:t>
            </a:r>
            <a:r>
              <a:rPr lang="ru-RU" sz="2000" dirty="0"/>
              <a:t>Управляем </a:t>
            </a:r>
            <a:r>
              <a:rPr lang="ru-RU" sz="2000" dirty="0" smtClean="0"/>
              <a:t>вместе</a:t>
            </a:r>
            <a:r>
              <a:rPr lang="ru-RU" sz="2000" dirty="0"/>
              <a:t>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9" t="3840" r="27615" b="3544"/>
          <a:stretch/>
        </p:blipFill>
        <p:spPr>
          <a:xfrm>
            <a:off x="1366733" y="1177652"/>
            <a:ext cx="3965713" cy="513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95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44" r="33187" b="4216"/>
          <a:stretch/>
        </p:blipFill>
        <p:spPr>
          <a:xfrm>
            <a:off x="1003852" y="1150454"/>
            <a:ext cx="3617844" cy="5419311"/>
          </a:xfrm>
          <a:prstGeom prst="rect">
            <a:avLst/>
          </a:prstGeom>
        </p:spPr>
      </p:pic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7725" y="2848950"/>
            <a:ext cx="8647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15971" y="1462218"/>
            <a:ext cx="3040489" cy="4071447"/>
          </a:xfrm>
        </p:spPr>
        <p:txBody>
          <a:bodyPr/>
          <a:lstStyle/>
          <a:p>
            <a:pPr algn="l"/>
            <a:r>
              <a:rPr lang="ru-RU" sz="1800" u="sng" dirty="0" smtClean="0">
                <a:solidFill>
                  <a:schemeClr val="tx1"/>
                </a:solidFill>
              </a:rPr>
              <a:t>Стоимость </a:t>
            </a:r>
            <a:r>
              <a:rPr lang="ru-RU" sz="1800" u="sng" dirty="0">
                <a:solidFill>
                  <a:schemeClr val="tx1"/>
                </a:solidFill>
              </a:rPr>
              <a:t>социального проекта</a:t>
            </a:r>
            <a:br>
              <a:rPr lang="ru-RU" sz="1800" u="sng" dirty="0">
                <a:solidFill>
                  <a:schemeClr val="tx1"/>
                </a:solidFill>
              </a:rPr>
            </a:br>
            <a:r>
              <a:rPr lang="ru-RU" sz="1800" u="sng" dirty="0">
                <a:solidFill>
                  <a:schemeClr val="tx1"/>
                </a:solidFill>
              </a:rPr>
              <a:t/>
            </a:r>
            <a:br>
              <a:rPr lang="ru-RU" sz="1800" u="sng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При вводе поля «Объем субсидии, запрашиваемой из бюджета </a:t>
            </a:r>
            <a:r>
              <a:rPr lang="ru-RU" sz="1800" dirty="0" smtClean="0">
                <a:solidFill>
                  <a:schemeClr val="tx1"/>
                </a:solidFill>
              </a:rPr>
              <a:t>города Перми», </a:t>
            </a:r>
            <a:r>
              <a:rPr lang="ru-RU" sz="1800" dirty="0">
                <a:solidFill>
                  <a:schemeClr val="tx1"/>
                </a:solidFill>
              </a:rPr>
              <a:t>поле «Общий бюджет» заполняется автоматически.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«Объем привлеченных (собственных) средств» заполняется в ручном </a:t>
            </a:r>
            <a:r>
              <a:rPr lang="ru-RU" sz="1800" dirty="0" smtClean="0">
                <a:solidFill>
                  <a:schemeClr val="tx1"/>
                </a:solidFill>
              </a:rPr>
              <a:t>режиме</a:t>
            </a: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2775" y="312738"/>
            <a:ext cx="9406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Подача проекта на городской конкурс социально значимых проектов</a:t>
            </a:r>
          </a:p>
          <a:p>
            <a:pPr algn="ctr"/>
            <a:r>
              <a:rPr lang="ru-RU" sz="2000" dirty="0" smtClean="0"/>
              <a:t>«Город – это мы» на </a:t>
            </a:r>
            <a:r>
              <a:rPr lang="ru-RU" sz="2000" dirty="0"/>
              <a:t>информационном портале </a:t>
            </a:r>
            <a:r>
              <a:rPr lang="ru-RU" sz="2000" dirty="0" smtClean="0"/>
              <a:t>«</a:t>
            </a:r>
            <a:r>
              <a:rPr lang="ru-RU" sz="2000" dirty="0"/>
              <a:t>Управляем </a:t>
            </a:r>
            <a:r>
              <a:rPr lang="ru-RU" sz="2000" dirty="0" smtClean="0"/>
              <a:t>вместе</a:t>
            </a:r>
            <a:r>
              <a:rPr lang="ru-RU" sz="20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04903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12" t="6532" r="34089" b="3872"/>
          <a:stretch/>
        </p:blipFill>
        <p:spPr>
          <a:xfrm>
            <a:off x="1802288" y="1630016"/>
            <a:ext cx="3369365" cy="5069187"/>
          </a:xfrm>
          <a:prstGeom prst="rect">
            <a:avLst/>
          </a:prstGeom>
        </p:spPr>
      </p:pic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7725" y="2848950"/>
            <a:ext cx="8647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521987" y="2170649"/>
            <a:ext cx="3040489" cy="2664227"/>
          </a:xfrm>
        </p:spPr>
        <p:txBody>
          <a:bodyPr/>
          <a:lstStyle/>
          <a:p>
            <a:pPr algn="l"/>
            <a:r>
              <a:rPr lang="ru-RU" sz="1600" u="sng" dirty="0" smtClean="0">
                <a:solidFill>
                  <a:schemeClr val="tx1"/>
                </a:solidFill>
              </a:rPr>
              <a:t>Сведения об организации</a:t>
            </a:r>
            <a:br>
              <a:rPr lang="ru-RU" sz="1600" u="sng" dirty="0" smtClean="0">
                <a:solidFill>
                  <a:schemeClr val="tx1"/>
                </a:solidFill>
              </a:rPr>
            </a:br>
            <a:r>
              <a:rPr lang="ru-RU" sz="1600" u="sng" dirty="0">
                <a:solidFill>
                  <a:schemeClr val="tx1"/>
                </a:solidFill>
              </a:rPr>
              <a:t/>
            </a:r>
            <a:br>
              <a:rPr lang="ru-RU" sz="1600" u="sng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В отрывшемся меню необходимо заполнить </a:t>
            </a:r>
            <a:r>
              <a:rPr lang="ru-RU" sz="1600" u="sng" dirty="0">
                <a:solidFill>
                  <a:schemeClr val="tx1"/>
                </a:solidFill>
              </a:rPr>
              <a:t>все поля </a:t>
            </a:r>
            <a:r>
              <a:rPr lang="ru-RU" sz="1600" dirty="0">
                <a:solidFill>
                  <a:schemeClr val="tx1"/>
                </a:solidFill>
              </a:rPr>
              <a:t>(сведения) и данные по </a:t>
            </a:r>
            <a:r>
              <a:rPr lang="ru-RU" sz="1600" dirty="0" smtClean="0">
                <a:solidFill>
                  <a:schemeClr val="tx1"/>
                </a:solidFill>
              </a:rPr>
              <a:t>Вашей организации (НКО)</a:t>
            </a: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2775" y="312738"/>
            <a:ext cx="9406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Подача проекта на городской конкурс социально значимых проектов</a:t>
            </a:r>
          </a:p>
          <a:p>
            <a:pPr algn="ctr"/>
            <a:r>
              <a:rPr lang="ru-RU" sz="2000" dirty="0" smtClean="0"/>
              <a:t>«Город – это мы» на </a:t>
            </a:r>
            <a:r>
              <a:rPr lang="ru-RU" sz="2000" dirty="0"/>
              <a:t>информационном портале </a:t>
            </a:r>
            <a:r>
              <a:rPr lang="ru-RU" sz="2000" dirty="0" smtClean="0"/>
              <a:t>«</a:t>
            </a:r>
            <a:r>
              <a:rPr lang="ru-RU" sz="2000" dirty="0"/>
              <a:t>Управляем </a:t>
            </a:r>
            <a:r>
              <a:rPr lang="ru-RU" sz="2000" dirty="0" smtClean="0"/>
              <a:t>вместе</a:t>
            </a:r>
            <a:r>
              <a:rPr lang="ru-RU" sz="20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6611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91" t="3375" r="35506" b="7910"/>
          <a:stretch/>
        </p:blipFill>
        <p:spPr>
          <a:xfrm>
            <a:off x="1361661" y="1124149"/>
            <a:ext cx="3329609" cy="5019261"/>
          </a:xfrm>
          <a:prstGeom prst="rect">
            <a:avLst/>
          </a:prstGeom>
        </p:spPr>
      </p:pic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7725" y="2848950"/>
            <a:ext cx="8647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15971" y="2263354"/>
            <a:ext cx="3352107" cy="2418898"/>
          </a:xfrm>
        </p:spPr>
        <p:txBody>
          <a:bodyPr/>
          <a:lstStyle/>
          <a:p>
            <a:pPr algn="l"/>
            <a:r>
              <a:rPr lang="ru-RU" sz="1600" u="sng" dirty="0" smtClean="0">
                <a:solidFill>
                  <a:schemeClr val="tx1"/>
                </a:solidFill>
              </a:rPr>
              <a:t>Банковские реквизиты</a:t>
            </a:r>
            <a:br>
              <a:rPr lang="ru-RU" sz="1600" u="sng" dirty="0" smtClean="0">
                <a:solidFill>
                  <a:schemeClr val="tx1"/>
                </a:solidFill>
              </a:rPr>
            </a:br>
            <a:r>
              <a:rPr lang="ru-RU" sz="1600" u="sng" dirty="0">
                <a:solidFill>
                  <a:schemeClr val="tx1"/>
                </a:solidFill>
              </a:rPr>
              <a:t/>
            </a:r>
            <a:br>
              <a:rPr lang="ru-RU" sz="1600" u="sng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В отрывшемся меню необходимо заполнить </a:t>
            </a:r>
            <a:r>
              <a:rPr lang="ru-RU" sz="1600" u="sng" dirty="0">
                <a:solidFill>
                  <a:schemeClr val="tx1"/>
                </a:solidFill>
              </a:rPr>
              <a:t>все поля </a:t>
            </a:r>
            <a:r>
              <a:rPr lang="ru-RU" sz="1600" dirty="0">
                <a:solidFill>
                  <a:schemeClr val="tx1"/>
                </a:solidFill>
              </a:rPr>
              <a:t>(сведения) и данные по </a:t>
            </a:r>
            <a:r>
              <a:rPr lang="ru-RU" sz="1600" dirty="0" smtClean="0">
                <a:solidFill>
                  <a:schemeClr val="tx1"/>
                </a:solidFill>
              </a:rPr>
              <a:t>Вашей организации (НКО)</a:t>
            </a: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2775" y="312738"/>
            <a:ext cx="9406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Подача проекта на городской конкурс социально значимых проектов</a:t>
            </a:r>
          </a:p>
          <a:p>
            <a:pPr algn="ctr"/>
            <a:r>
              <a:rPr lang="ru-RU" sz="2000" dirty="0" smtClean="0"/>
              <a:t>«Город – это мы» на </a:t>
            </a:r>
            <a:r>
              <a:rPr lang="ru-RU" sz="2000" dirty="0"/>
              <a:t>информационном портале </a:t>
            </a:r>
            <a:r>
              <a:rPr lang="ru-RU" sz="2000" dirty="0" smtClean="0"/>
              <a:t>«</a:t>
            </a:r>
            <a:r>
              <a:rPr lang="ru-RU" sz="2000" dirty="0"/>
              <a:t>Управляем </a:t>
            </a:r>
            <a:r>
              <a:rPr lang="ru-RU" sz="2000" dirty="0" smtClean="0"/>
              <a:t>вместе</a:t>
            </a:r>
            <a:r>
              <a:rPr lang="ru-RU" sz="20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57391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7725" y="2848950"/>
            <a:ext cx="8647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032603" y="1890583"/>
            <a:ext cx="3186688" cy="3038924"/>
          </a:xfrm>
        </p:spPr>
        <p:txBody>
          <a:bodyPr/>
          <a:lstStyle/>
          <a:p>
            <a:pPr algn="l"/>
            <a:r>
              <a:rPr lang="ru-RU" sz="1400" u="sng" dirty="0">
                <a:solidFill>
                  <a:srgbClr val="0070C0"/>
                </a:solidFill>
              </a:rPr>
              <a:t/>
            </a:r>
            <a:br>
              <a:rPr lang="ru-RU" sz="1400" u="sng" dirty="0">
                <a:solidFill>
                  <a:srgbClr val="0070C0"/>
                </a:solidFill>
              </a:rPr>
            </a:br>
            <a:r>
              <a:rPr lang="ru-RU" sz="1400" u="sng" dirty="0">
                <a:solidFill>
                  <a:srgbClr val="0070C0"/>
                </a:solidFill>
              </a:rPr>
              <a:t/>
            </a:r>
            <a:br>
              <a:rPr lang="ru-RU" sz="1400" u="sng" dirty="0">
                <a:solidFill>
                  <a:srgbClr val="0070C0"/>
                </a:solidFill>
              </a:rPr>
            </a:br>
            <a:endParaRPr lang="ru-RU" sz="1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2775" y="160337"/>
            <a:ext cx="9406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Подача проекта на городской конкурс социально значимых проектов</a:t>
            </a:r>
          </a:p>
          <a:p>
            <a:pPr algn="ctr"/>
            <a:r>
              <a:rPr lang="ru-RU" sz="2000" dirty="0" smtClean="0"/>
              <a:t>«Город – это мы» на </a:t>
            </a:r>
            <a:r>
              <a:rPr lang="ru-RU" sz="2000" dirty="0"/>
              <a:t>информационном портале </a:t>
            </a:r>
            <a:r>
              <a:rPr lang="ru-RU" sz="2000" dirty="0" smtClean="0"/>
              <a:t>«</a:t>
            </a:r>
            <a:r>
              <a:rPr lang="ru-RU" sz="2000" dirty="0"/>
              <a:t>Управляем </a:t>
            </a:r>
            <a:r>
              <a:rPr lang="ru-RU" sz="2000" dirty="0" smtClean="0"/>
              <a:t>вместе</a:t>
            </a:r>
            <a:r>
              <a:rPr lang="ru-RU" sz="2000" dirty="0"/>
              <a:t>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54" t="6613" r="33266" b="5025"/>
          <a:stretch/>
        </p:blipFill>
        <p:spPr>
          <a:xfrm>
            <a:off x="2574235" y="1134088"/>
            <a:ext cx="3518452" cy="4999383"/>
          </a:xfrm>
          <a:prstGeom prst="rect">
            <a:avLst/>
          </a:prstGeom>
        </p:spPr>
      </p:pic>
      <p:sp>
        <p:nvSpPr>
          <p:cNvPr id="9" name="Заголовок 2"/>
          <p:cNvSpPr txBox="1">
            <a:spLocks/>
          </p:cNvSpPr>
          <p:nvPr/>
        </p:nvSpPr>
        <p:spPr>
          <a:xfrm>
            <a:off x="6490252" y="1510748"/>
            <a:ext cx="3647662" cy="41642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Муниципальные автономные, бюджетные и казенные учреждения, потребительские кооперативы, товарищества собственников недвижимости, 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в том числе товарищества собственников жилья, садоводческие и огороднические товарищества </a:t>
            </a:r>
            <a:r>
              <a:rPr lang="ru-RU" sz="1600" dirty="0" smtClean="0">
                <a:solidFill>
                  <a:srgbClr val="FF0000"/>
                </a:solidFill>
                <a:latin typeface="+mn-lt"/>
              </a:rPr>
              <a:t>ЗАГРУЖАЮТ </a:t>
            </a:r>
          </a:p>
          <a:p>
            <a:pPr algn="l"/>
            <a:r>
              <a:rPr lang="ru-RU" sz="1600" dirty="0" smtClean="0">
                <a:solidFill>
                  <a:srgbClr val="FF0000"/>
                </a:solidFill>
                <a:latin typeface="+mn-lt"/>
              </a:rPr>
              <a:t>«СКАН КОПИИ СВИДЕТЕЛЬСТВА О ПОСТАНОВКЕ НА УЧЕТ НЕКОММЕРЧЕСКОЙ ОРГАНИЗАЦИИ В НАЛОГОВОМ ОРГАНЕ ПО МЕСТУ ЖИТЕЛЬСТВА вместо свидетельства из </a:t>
            </a:r>
            <a:r>
              <a:rPr lang="ru-RU" sz="1600" dirty="0" err="1" smtClean="0">
                <a:solidFill>
                  <a:srgbClr val="FF0000"/>
                </a:solidFill>
                <a:latin typeface="+mn-lt"/>
              </a:rPr>
              <a:t>МИНЮСТа</a:t>
            </a:r>
            <a:r>
              <a:rPr lang="ru-RU" sz="1600" dirty="0" smtClean="0">
                <a:solidFill>
                  <a:srgbClr val="FF0000"/>
                </a:solidFill>
                <a:latin typeface="+mn-lt"/>
              </a:rPr>
              <a:t>*</a:t>
            </a:r>
            <a:endParaRPr lang="ru-RU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9061368">
            <a:off x="5792089" y="4529989"/>
            <a:ext cx="589919" cy="50353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23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7726" y="2848950"/>
            <a:ext cx="10305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032603" y="1890583"/>
            <a:ext cx="3186688" cy="3038924"/>
          </a:xfrm>
        </p:spPr>
        <p:txBody>
          <a:bodyPr/>
          <a:lstStyle/>
          <a:p>
            <a:pPr algn="l"/>
            <a:r>
              <a:rPr lang="ru-RU" sz="1400" u="sng" dirty="0">
                <a:solidFill>
                  <a:srgbClr val="0070C0"/>
                </a:solidFill>
              </a:rPr>
              <a:t/>
            </a:r>
            <a:br>
              <a:rPr lang="ru-RU" sz="1400" u="sng" dirty="0">
                <a:solidFill>
                  <a:srgbClr val="0070C0"/>
                </a:solidFill>
              </a:rPr>
            </a:br>
            <a:r>
              <a:rPr lang="ru-RU" sz="1400" u="sng" dirty="0">
                <a:solidFill>
                  <a:srgbClr val="0070C0"/>
                </a:solidFill>
              </a:rPr>
              <a:t/>
            </a:r>
            <a:br>
              <a:rPr lang="ru-RU" sz="1400" u="sng" dirty="0">
                <a:solidFill>
                  <a:srgbClr val="0070C0"/>
                </a:solidFill>
              </a:rPr>
            </a:br>
            <a:endParaRPr lang="ru-RU" sz="1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2775" y="160337"/>
            <a:ext cx="9406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Подача проекта на городской конкурс социально значимых проектов</a:t>
            </a:r>
          </a:p>
          <a:p>
            <a:pPr algn="ctr"/>
            <a:r>
              <a:rPr lang="ru-RU" sz="2000" dirty="0" smtClean="0"/>
              <a:t>«Город – это мы» на </a:t>
            </a:r>
            <a:r>
              <a:rPr lang="ru-RU" sz="2000" dirty="0"/>
              <a:t>информационном портале </a:t>
            </a:r>
            <a:r>
              <a:rPr lang="ru-RU" sz="2000" dirty="0" smtClean="0"/>
              <a:t>«</a:t>
            </a:r>
            <a:r>
              <a:rPr lang="ru-RU" sz="2000" dirty="0"/>
              <a:t>Управляем </a:t>
            </a:r>
            <a:r>
              <a:rPr lang="ru-RU" sz="2000" dirty="0" smtClean="0"/>
              <a:t>вместе</a:t>
            </a:r>
            <a:r>
              <a:rPr lang="ru-RU" sz="2000" dirty="0"/>
              <a:t>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24" t="6613" r="34781" b="4147"/>
          <a:stretch/>
        </p:blipFill>
        <p:spPr>
          <a:xfrm>
            <a:off x="3010210" y="901946"/>
            <a:ext cx="3399182" cy="5049079"/>
          </a:xfrm>
          <a:prstGeom prst="rect">
            <a:avLst/>
          </a:prstGeom>
        </p:spPr>
      </p:pic>
      <p:sp>
        <p:nvSpPr>
          <p:cNvPr id="9" name="Заголовок 2"/>
          <p:cNvSpPr txBox="1">
            <a:spLocks/>
          </p:cNvSpPr>
          <p:nvPr/>
        </p:nvSpPr>
        <p:spPr>
          <a:xfrm>
            <a:off x="7118388" y="4767243"/>
            <a:ext cx="3228338" cy="19349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1600" dirty="0" smtClean="0">
                <a:solidFill>
                  <a:schemeClr val="tx1"/>
                </a:solidFill>
                <a:latin typeface="+mn-lt"/>
              </a:rPr>
              <a:t>Электронная заявка будет направлена сразу на конкурсный отбор </a:t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</a:rPr>
              <a:t>С</a:t>
            </a: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татус Вашей заявки автоматически изменится в личном кабинете</a:t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239093" y="4767244"/>
            <a:ext cx="2940712" cy="16320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Также заявку можно сохранить в личном кабинете нажав клавишу «В черновик»</a:t>
            </a:r>
            <a:r>
              <a:rPr lang="ru-RU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и доработать её позже</a:t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10290300">
            <a:off x="6323845" y="5476055"/>
            <a:ext cx="786902" cy="317474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углом вверх 5"/>
          <p:cNvSpPr/>
          <p:nvPr/>
        </p:nvSpPr>
        <p:spPr>
          <a:xfrm>
            <a:off x="2042984" y="5951025"/>
            <a:ext cx="2858530" cy="50744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347462" y="5243311"/>
            <a:ext cx="373682" cy="3399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en-US" sz="1600" b="1" dirty="0" smtClean="0">
                <a:solidFill>
                  <a:schemeClr val="accent4"/>
                </a:solidFill>
                <a:latin typeface="+mn-lt"/>
              </a:rPr>
              <a:t>V</a:t>
            </a:r>
            <a:r>
              <a:rPr lang="ru-RU" sz="1600" b="1" dirty="0" smtClean="0">
                <a:solidFill>
                  <a:schemeClr val="accent4"/>
                </a:solidFill>
                <a:latin typeface="+mn-lt"/>
              </a:rPr>
              <a:t/>
            </a:r>
            <a:br>
              <a:rPr lang="ru-RU" sz="1600" b="1" dirty="0" smtClean="0">
                <a:solidFill>
                  <a:schemeClr val="accent4"/>
                </a:solidFill>
                <a:latin typeface="+mn-lt"/>
              </a:rPr>
            </a:br>
            <a:endParaRPr lang="ru-RU" sz="1600" b="1" dirty="0">
              <a:solidFill>
                <a:schemeClr val="accent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895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1457" t="6431" r="23016" b="3906"/>
          <a:stretch/>
        </p:blipFill>
        <p:spPr>
          <a:xfrm>
            <a:off x="2375452" y="1242392"/>
            <a:ext cx="5744818" cy="5218044"/>
          </a:xfrm>
          <a:prstGeom prst="rect">
            <a:avLst/>
          </a:prstGeom>
        </p:spPr>
      </p:pic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69163" y="2852734"/>
            <a:ext cx="8647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479405" y="1706716"/>
            <a:ext cx="2740980" cy="1842871"/>
          </a:xfrm>
        </p:spPr>
        <p:txBody>
          <a:bodyPr/>
          <a:lstStyle/>
          <a:p>
            <a:pPr algn="l"/>
            <a:r>
              <a:rPr lang="ru-RU" sz="18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+mn-lt"/>
              </a:rPr>
            </a:br>
            <a:r>
              <a:rPr lang="ru-RU" sz="18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Посмотреть поданные проекты или продолжить заполнение заявки из черновика Вы можете в личном кабинете</a:t>
            </a: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Стрелка вправо 16"/>
          <p:cNvSpPr/>
          <p:nvPr/>
        </p:nvSpPr>
        <p:spPr>
          <a:xfrm rot="9710658">
            <a:off x="7919543" y="2478079"/>
            <a:ext cx="526198" cy="300144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2775" y="160337"/>
            <a:ext cx="9406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Подача проекта на городской конкурс социально значимых проектов</a:t>
            </a:r>
          </a:p>
          <a:p>
            <a:pPr algn="ctr"/>
            <a:r>
              <a:rPr lang="ru-RU" sz="2000" dirty="0" smtClean="0"/>
              <a:t>«Город – это мы» на </a:t>
            </a:r>
            <a:r>
              <a:rPr lang="ru-RU" sz="2000" dirty="0"/>
              <a:t>информационном портале </a:t>
            </a:r>
            <a:r>
              <a:rPr lang="ru-RU" sz="2000" dirty="0" smtClean="0"/>
              <a:t>«</a:t>
            </a:r>
            <a:r>
              <a:rPr lang="ru-RU" sz="2000" dirty="0"/>
              <a:t>Управляем </a:t>
            </a:r>
            <a:r>
              <a:rPr lang="ru-RU" sz="2000" dirty="0" smtClean="0"/>
              <a:t>вместе</a:t>
            </a:r>
            <a:r>
              <a:rPr lang="ru-RU" sz="20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48966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4634" t="6619" r="24660" b="5574"/>
          <a:stretch/>
        </p:blipFill>
        <p:spPr>
          <a:xfrm>
            <a:off x="734368" y="1023572"/>
            <a:ext cx="5367131" cy="5227983"/>
          </a:xfrm>
          <a:prstGeom prst="rect">
            <a:avLst/>
          </a:prstGeom>
        </p:spPr>
      </p:pic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9285" y="3058277"/>
            <a:ext cx="8647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424531" y="1977887"/>
            <a:ext cx="3383348" cy="2156791"/>
          </a:xfrm>
        </p:spPr>
        <p:txBody>
          <a:bodyPr/>
          <a:lstStyle/>
          <a:p>
            <a:pPr algn="l"/>
            <a:r>
              <a:rPr lang="ru-RU" sz="18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Заявка во вкладке «Черновики» будет отображаться со статусом «ЧЕРНОВИК»</a:t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Продолжить ее заполнение Вы можете нажав поле «Продолжить»</a:t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17309290">
            <a:off x="5766171" y="2924101"/>
            <a:ext cx="315959" cy="26835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3310716">
            <a:off x="5453510" y="1860181"/>
            <a:ext cx="287731" cy="16390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10800000">
            <a:off x="3637299" y="3452887"/>
            <a:ext cx="315959" cy="26835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12775" y="160337"/>
            <a:ext cx="9406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Подача проекта на городской конкурс социально значимых проектов</a:t>
            </a:r>
          </a:p>
          <a:p>
            <a:pPr algn="ctr"/>
            <a:r>
              <a:rPr lang="ru-RU" sz="2000" dirty="0" smtClean="0"/>
              <a:t>«Город – это мы» на </a:t>
            </a:r>
            <a:r>
              <a:rPr lang="ru-RU" sz="2000" dirty="0"/>
              <a:t>информационном портале </a:t>
            </a:r>
            <a:r>
              <a:rPr lang="ru-RU" sz="2000" dirty="0" smtClean="0"/>
              <a:t>«</a:t>
            </a:r>
            <a:r>
              <a:rPr lang="ru-RU" sz="2000" dirty="0"/>
              <a:t>Управляем </a:t>
            </a:r>
            <a:r>
              <a:rPr lang="ru-RU" sz="2000" dirty="0" smtClean="0"/>
              <a:t>вместе</a:t>
            </a:r>
            <a:r>
              <a:rPr lang="ru-RU" sz="20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66363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134" y="320040"/>
            <a:ext cx="8596668" cy="1320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Регистрация на информационном портале «Управляем вместе»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"/>
          <a:stretch/>
        </p:blipFill>
        <p:spPr>
          <a:xfrm>
            <a:off x="0" y="1930400"/>
            <a:ext cx="7519069" cy="4351338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 rot="14626917">
            <a:off x="6660007" y="2391353"/>
            <a:ext cx="971900" cy="65664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7519069" y="2138670"/>
            <a:ext cx="3149624" cy="3595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smtClean="0">
                <a:latin typeface="+mn-lt"/>
              </a:rPr>
              <a:t>В адресной  строке используемого интернет-обозревателя (браузера) необходимо перейти на сайт информационного портала «Управляем Вместе» (</a:t>
            </a:r>
            <a:r>
              <a:rPr lang="en-US" sz="1600" dirty="0" smtClean="0">
                <a:latin typeface="+mn-lt"/>
              </a:rPr>
              <a:t>www.vmeste.permkrai.ru)</a:t>
            </a:r>
            <a:r>
              <a:rPr lang="ru-RU" sz="1600" dirty="0" smtClean="0">
                <a:latin typeface="+mn-lt"/>
              </a:rPr>
              <a:t>;</a:t>
            </a:r>
            <a:r>
              <a:rPr lang="en-US" sz="1600" dirty="0" smtClean="0">
                <a:latin typeface="+mn-lt"/>
              </a:rPr>
              <a:t/>
            </a:r>
            <a:br>
              <a:rPr lang="en-US" sz="1600" dirty="0" smtClean="0">
                <a:latin typeface="+mn-lt"/>
              </a:rPr>
            </a:br>
            <a:r>
              <a:rPr lang="en-US" sz="1600" dirty="0" smtClean="0">
                <a:latin typeface="+mn-lt"/>
              </a:rPr>
              <a:t/>
            </a:r>
            <a:br>
              <a:rPr lang="en-US" sz="1600" dirty="0" smtClean="0">
                <a:latin typeface="+mn-lt"/>
              </a:rPr>
            </a:br>
            <a:r>
              <a:rPr lang="ru-RU" sz="1600" dirty="0" smtClean="0">
                <a:latin typeface="+mn-lt"/>
              </a:rPr>
              <a:t>Для участия в Конкурсе необходимо зарегистрироваться на информационном портале, нажав клавишу «Войти»</a:t>
            </a:r>
            <a:br>
              <a:rPr lang="ru-RU" sz="1600" dirty="0" smtClean="0">
                <a:latin typeface="+mn-lt"/>
              </a:rPr>
            </a:br>
            <a:endParaRPr lang="ru-RU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172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0623"/>
            <a:ext cx="8465557" cy="5837377"/>
          </a:xfrm>
          <a:prstGeom prst="rect">
            <a:avLst/>
          </a:prstGeom>
        </p:spPr>
      </p:pic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7725" y="2848950"/>
            <a:ext cx="8647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504270" y="2839078"/>
            <a:ext cx="3029793" cy="1454626"/>
          </a:xfrm>
        </p:spPr>
        <p:txBody>
          <a:bodyPr/>
          <a:lstStyle/>
          <a:p>
            <a:pPr algn="l"/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После подачи заявки на конкурс Вы сможете увидеть статус своего проекта в личном кабинете во вкладке «Мои проекты» </a:t>
            </a: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1625656">
            <a:off x="2884729" y="3715219"/>
            <a:ext cx="614872" cy="357459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2775" y="160337"/>
            <a:ext cx="9406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Подача проекта на городской конкурс социально значимых проектов</a:t>
            </a:r>
          </a:p>
          <a:p>
            <a:pPr algn="ctr"/>
            <a:r>
              <a:rPr lang="ru-RU" sz="2000" dirty="0" smtClean="0"/>
              <a:t>«Город – это мы» на </a:t>
            </a:r>
            <a:r>
              <a:rPr lang="ru-RU" sz="2000" dirty="0"/>
              <a:t>информационном портале </a:t>
            </a:r>
            <a:r>
              <a:rPr lang="ru-RU" sz="2000" dirty="0" smtClean="0"/>
              <a:t>«</a:t>
            </a:r>
            <a:r>
              <a:rPr lang="ru-RU" sz="2000" dirty="0"/>
              <a:t>Управляем </a:t>
            </a:r>
            <a:r>
              <a:rPr lang="ru-RU" sz="2000" dirty="0" smtClean="0"/>
              <a:t>вместе</a:t>
            </a:r>
            <a:r>
              <a:rPr lang="ru-RU" sz="20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05971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7725" y="2848950"/>
            <a:ext cx="8647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06368" y="1020622"/>
            <a:ext cx="3679477" cy="5837377"/>
          </a:xfrm>
        </p:spPr>
        <p:txBody>
          <a:bodyPr/>
          <a:lstStyle/>
          <a:p>
            <a:pPr algn="l"/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При подаче заявки на предварительную проверку и последующем ее отклонении проверяющим, статус заявки изменится на «ОТКЛОНЕНО»</a:t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В случае если Вы не отредактируете заявку или не отправите ее повторно, данная заявка считается непринятой для участия в Конкурсе</a:t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Для удобства проверяющий описывает причину по которой был отклонена заявка. </a:t>
            </a: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36" t="6091" r="25888" b="34531"/>
          <a:stretch/>
        </p:blipFill>
        <p:spPr>
          <a:xfrm>
            <a:off x="0" y="1020623"/>
            <a:ext cx="8107779" cy="58373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Стрелка вправо 12"/>
          <p:cNvSpPr/>
          <p:nvPr/>
        </p:nvSpPr>
        <p:spPr>
          <a:xfrm rot="3310716">
            <a:off x="3243550" y="2649754"/>
            <a:ext cx="287731" cy="16390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748855">
            <a:off x="3580470" y="3692109"/>
            <a:ext cx="287731" cy="16390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0800000">
            <a:off x="2934882" y="6117210"/>
            <a:ext cx="287731" cy="16390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0800000">
            <a:off x="4695820" y="5435780"/>
            <a:ext cx="814855" cy="318619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12775" y="160337"/>
            <a:ext cx="9406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Подача проекта на городской конкурс социально значимых проектов</a:t>
            </a:r>
          </a:p>
          <a:p>
            <a:pPr algn="ctr"/>
            <a:r>
              <a:rPr lang="ru-RU" sz="2000" dirty="0" smtClean="0"/>
              <a:t>«Город – это мы» на </a:t>
            </a:r>
            <a:r>
              <a:rPr lang="ru-RU" sz="2000" dirty="0"/>
              <a:t>информационном портале </a:t>
            </a:r>
            <a:r>
              <a:rPr lang="ru-RU" sz="2000" dirty="0" smtClean="0"/>
              <a:t>«</a:t>
            </a:r>
            <a:r>
              <a:rPr lang="ru-RU" sz="2000" dirty="0"/>
              <a:t>Управляем </a:t>
            </a:r>
            <a:r>
              <a:rPr lang="ru-RU" sz="2000" dirty="0" smtClean="0"/>
              <a:t>вместе</a:t>
            </a:r>
            <a:r>
              <a:rPr lang="ru-RU" sz="20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9682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914400" y="312737"/>
            <a:ext cx="8958019" cy="7371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  </a:t>
            </a:r>
            <a:r>
              <a:rPr lang="ru-RU" sz="2000" dirty="0" smtClean="0">
                <a:solidFill>
                  <a:srgbClr val="FF0000"/>
                </a:solidFill>
              </a:rPr>
              <a:t>КОНТАКТЫ:</a:t>
            </a:r>
          </a:p>
          <a:p>
            <a:pPr algn="ctr"/>
            <a:endParaRPr lang="ru-RU" sz="2000" dirty="0" smtClean="0">
              <a:solidFill>
                <a:srgbClr val="FF0000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ru-RU" b="1" dirty="0" smtClean="0">
                <a:solidFill>
                  <a:srgbClr val="0070C0"/>
                </a:solidFill>
              </a:rPr>
              <a:t>Администратор конкурса</a:t>
            </a:r>
          </a:p>
          <a:p>
            <a:pPr algn="ctr">
              <a:spcAft>
                <a:spcPts val="600"/>
              </a:spcAft>
            </a:pP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   </a:t>
            </a:r>
            <a:r>
              <a:rPr lang="ru-RU" dirty="0" smtClean="0">
                <a:solidFill>
                  <a:srgbClr val="0070C0"/>
                </a:solidFill>
              </a:rPr>
              <a:t>Байдина Светлана Георгиевна</a:t>
            </a:r>
            <a:endParaRPr lang="en-US" dirty="0" smtClean="0">
              <a:solidFill>
                <a:srgbClr val="0070C0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US" smtClean="0">
                <a:solidFill>
                  <a:srgbClr val="0070C0"/>
                </a:solidFill>
              </a:rPr>
              <a:t>8-902-79-16-846</a:t>
            </a:r>
            <a:endParaRPr lang="ru-RU" dirty="0" smtClean="0">
              <a:solidFill>
                <a:srgbClr val="0070C0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2"/>
                </a:solidFill>
              </a:rPr>
              <a:t>    </a:t>
            </a:r>
          </a:p>
          <a:p>
            <a:pPr algn="ctr">
              <a:spcAft>
                <a:spcPts val="600"/>
              </a:spcAft>
            </a:pPr>
            <a:endParaRPr lang="ru-RU" b="1" dirty="0" smtClean="0">
              <a:solidFill>
                <a:srgbClr val="0070C0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ru-RU" b="1" dirty="0" smtClean="0">
                <a:solidFill>
                  <a:srgbClr val="0070C0"/>
                </a:solidFill>
              </a:rPr>
              <a:t>Управление по вопросам общественного самоуправления</a:t>
            </a:r>
          </a:p>
          <a:p>
            <a:pPr algn="ctr">
              <a:spcAft>
                <a:spcPts val="600"/>
              </a:spcAft>
            </a:pPr>
            <a:r>
              <a:rPr lang="ru-RU" b="1" dirty="0" smtClean="0">
                <a:solidFill>
                  <a:srgbClr val="0070C0"/>
                </a:solidFill>
              </a:rPr>
              <a:t>и межнациональным отношениям администрации города Перми</a:t>
            </a:r>
            <a:endParaRPr lang="ru-RU" b="1" dirty="0">
              <a:solidFill>
                <a:srgbClr val="0070C0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ru-RU" b="1" dirty="0">
                <a:solidFill>
                  <a:srgbClr val="0070C0"/>
                </a:solidFill>
              </a:rPr>
              <a:t>    </a:t>
            </a:r>
            <a:r>
              <a:rPr lang="ru-RU" dirty="0" smtClean="0">
                <a:solidFill>
                  <a:srgbClr val="0070C0"/>
                </a:solidFill>
              </a:rPr>
              <a:t>Попова Екатерина Владимировна</a:t>
            </a:r>
            <a:endParaRPr lang="ru-RU" dirty="0">
              <a:solidFill>
                <a:srgbClr val="0070C0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ru-RU" b="1" dirty="0">
                <a:solidFill>
                  <a:srgbClr val="0070C0"/>
                </a:solidFill>
              </a:rPr>
              <a:t>    </a:t>
            </a:r>
            <a:r>
              <a:rPr lang="ru-RU" dirty="0">
                <a:solidFill>
                  <a:srgbClr val="0070C0"/>
                </a:solidFill>
              </a:rPr>
              <a:t>217 </a:t>
            </a:r>
            <a:r>
              <a:rPr lang="ru-RU" dirty="0" smtClean="0">
                <a:solidFill>
                  <a:srgbClr val="0070C0"/>
                </a:solidFill>
              </a:rPr>
              <a:t>33 42, </a:t>
            </a:r>
            <a:r>
              <a:rPr lang="en-US" dirty="0" smtClean="0">
                <a:solidFill>
                  <a:srgbClr val="0070C0"/>
                </a:solidFill>
                <a:hlinkClick r:id="rId2"/>
              </a:rPr>
              <a:t>popova-ev@gorodperm.ru</a:t>
            </a:r>
            <a:endParaRPr lang="ru-RU" dirty="0" smtClean="0">
              <a:solidFill>
                <a:srgbClr val="0070C0"/>
              </a:solidFill>
            </a:endParaRPr>
          </a:p>
          <a:p>
            <a:pPr algn="ctr">
              <a:spcAft>
                <a:spcPts val="600"/>
              </a:spcAft>
            </a:pPr>
            <a:endParaRPr lang="ru-RU" dirty="0">
              <a:solidFill>
                <a:srgbClr val="0070C0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rgbClr val="0070C0"/>
                </a:solidFill>
              </a:rPr>
              <a:t>Брылёв Максим Сергеевич</a:t>
            </a:r>
          </a:p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rgbClr val="0070C0"/>
                </a:solidFill>
              </a:rPr>
              <a:t>212 63 19, </a:t>
            </a:r>
            <a:r>
              <a:rPr lang="en-US" dirty="0" smtClean="0">
                <a:solidFill>
                  <a:srgbClr val="0070C0"/>
                </a:solidFill>
                <a:hlinkClick r:id="rId3"/>
              </a:rPr>
              <a:t>brylev-ms@gorodperm.ru</a:t>
            </a:r>
            <a:endParaRPr lang="ru-RU" dirty="0">
              <a:solidFill>
                <a:srgbClr val="0070C0"/>
              </a:solidFill>
            </a:endParaRPr>
          </a:p>
          <a:p>
            <a:pPr algn="ctr">
              <a:spcAft>
                <a:spcPts val="600"/>
              </a:spcAft>
            </a:pPr>
            <a:endParaRPr lang="ru-RU" dirty="0" smtClean="0"/>
          </a:p>
          <a:p>
            <a:pPr algn="ctr">
              <a:spcAft>
                <a:spcPts val="600"/>
              </a:spcAft>
            </a:pPr>
            <a:endParaRPr lang="ru-RU" u="sng" dirty="0" smtClean="0">
              <a:solidFill>
                <a:schemeClr val="accent1"/>
              </a:solidFill>
            </a:endParaRPr>
          </a:p>
          <a:p>
            <a:pPr algn="ctr">
              <a:spcAft>
                <a:spcPts val="600"/>
              </a:spcAft>
            </a:pPr>
            <a:endParaRPr lang="en-US" sz="2400" dirty="0" smtClean="0">
              <a:solidFill>
                <a:srgbClr val="0070C0"/>
              </a:solidFill>
            </a:endParaRPr>
          </a:p>
          <a:p>
            <a:pPr algn="ctr">
              <a:spcAft>
                <a:spcPts val="600"/>
              </a:spcAft>
            </a:pPr>
            <a:endParaRPr lang="ru-RU" sz="2400" dirty="0">
              <a:solidFill>
                <a:srgbClr val="0070C0"/>
              </a:solidFill>
            </a:endParaRPr>
          </a:p>
          <a:p>
            <a:pPr algn="ctr">
              <a:spcAft>
                <a:spcPts val="600"/>
              </a:spcAft>
            </a:pPr>
            <a:endParaRPr lang="ru-RU" sz="2400" b="1" dirty="0" smtClean="0">
              <a:solidFill>
                <a:srgbClr val="0070C0"/>
              </a:solidFill>
            </a:endParaRPr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9526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25024"/>
            <a:ext cx="8596668" cy="10972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Регистрация на информационном портале «Управляем вместе»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0" t="9515" r="14523" b="9186"/>
          <a:stretch/>
        </p:blipFill>
        <p:spPr>
          <a:xfrm>
            <a:off x="677334" y="1622304"/>
            <a:ext cx="4914352" cy="4351338"/>
          </a:xfrm>
          <a:prstGeom prst="rect">
            <a:avLst/>
          </a:prstGeom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5611709" y="2132656"/>
            <a:ext cx="4072998" cy="1594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>
                <a:latin typeface="+mn-lt"/>
              </a:rPr>
              <a:t> </a:t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В открывшемся меню выбираем вкладку «Авторизация»</a:t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endParaRPr lang="ru-RU" sz="1800" dirty="0"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91686" y="4747699"/>
            <a:ext cx="45219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* В случае не предоставления данных к Вашей персональной информации дальнейшая регистрация на портале невозможна</a:t>
            </a:r>
            <a:br>
              <a:rPr lang="ru-RU" dirty="0"/>
            </a:b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 rot="16200000">
            <a:off x="1393471" y="5997973"/>
            <a:ext cx="971900" cy="65664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76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7725" y="2848950"/>
            <a:ext cx="8647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371343" y="4290354"/>
            <a:ext cx="5286455" cy="1520175"/>
          </a:xfrm>
        </p:spPr>
        <p:txBody>
          <a:bodyPr/>
          <a:lstStyle/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В открывшемся меню необходимо ввести регистрационные </a:t>
            </a:r>
            <a:r>
              <a:rPr lang="ru-RU" sz="1600" dirty="0">
                <a:solidFill>
                  <a:schemeClr val="tx1"/>
                </a:solidFill>
              </a:rPr>
              <a:t>данные в соответствующие поля </a:t>
            </a:r>
            <a:r>
              <a:rPr lang="ru-RU" sz="1600" dirty="0" smtClean="0">
                <a:solidFill>
                  <a:schemeClr val="tx1"/>
                </a:solidFill>
              </a:rPr>
              <a:t>информационного портала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*После заполнения всех полей нажать поле «ЗАРЕГИСТРИРОВАТЬСЯ»</a:t>
            </a: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93192" y="846745"/>
            <a:ext cx="63881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Регистрация на информационном портале «Управляем вместе»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9" r="11655" b="9612"/>
          <a:stretch/>
        </p:blipFill>
        <p:spPr>
          <a:xfrm>
            <a:off x="685509" y="1361013"/>
            <a:ext cx="3109656" cy="53116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3" t="28962" r="22266" b="8323"/>
          <a:stretch/>
        </p:blipFill>
        <p:spPr>
          <a:xfrm>
            <a:off x="4960185" y="1778743"/>
            <a:ext cx="2881248" cy="2000238"/>
          </a:xfrm>
          <a:prstGeom prst="rect">
            <a:avLst/>
          </a:prstGeom>
        </p:spPr>
      </p:pic>
      <p:sp>
        <p:nvSpPr>
          <p:cNvPr id="18" name="Стрелка вправо 17"/>
          <p:cNvSpPr/>
          <p:nvPr/>
        </p:nvSpPr>
        <p:spPr>
          <a:xfrm rot="14154009">
            <a:off x="5721347" y="3659468"/>
            <a:ext cx="614872" cy="48225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22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7725" y="2848950"/>
            <a:ext cx="8647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908893" y="4740706"/>
            <a:ext cx="6961823" cy="1698223"/>
          </a:xfrm>
        </p:spPr>
        <p:txBody>
          <a:bodyPr/>
          <a:lstStyle/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В случае если Вы были зарегистрированы на портале «Управляем вместе» ранее, необходимо войти под своим логином и паролем. 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93192" y="846745"/>
            <a:ext cx="63881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Регистрация на информационном портале «Управляем вместе»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51" y="1778741"/>
            <a:ext cx="4320780" cy="3092663"/>
          </a:xfrm>
          <a:prstGeom prst="rect">
            <a:avLst/>
          </a:prstGeom>
        </p:spPr>
      </p:pic>
      <p:sp>
        <p:nvSpPr>
          <p:cNvPr id="18" name="Стрелка вправо 17"/>
          <p:cNvSpPr/>
          <p:nvPr/>
        </p:nvSpPr>
        <p:spPr>
          <a:xfrm rot="20775571">
            <a:off x="979136" y="3195308"/>
            <a:ext cx="614872" cy="48225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654" y="1778742"/>
            <a:ext cx="4018928" cy="3092662"/>
          </a:xfrm>
          <a:prstGeom prst="rect">
            <a:avLst/>
          </a:prstGeom>
        </p:spPr>
      </p:pic>
      <p:sp>
        <p:nvSpPr>
          <p:cNvPr id="14" name="Стрелка вправо 13"/>
          <p:cNvSpPr/>
          <p:nvPr/>
        </p:nvSpPr>
        <p:spPr>
          <a:xfrm>
            <a:off x="5581816" y="2930876"/>
            <a:ext cx="192189" cy="198309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5581816" y="3318676"/>
            <a:ext cx="201536" cy="187849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7864886">
            <a:off x="6017273" y="4110314"/>
            <a:ext cx="306698" cy="235513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50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7725" y="2848950"/>
            <a:ext cx="8647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122243" y="3036272"/>
            <a:ext cx="2935234" cy="2093858"/>
          </a:xfrm>
        </p:spPr>
        <p:txBody>
          <a:bodyPr/>
          <a:lstStyle/>
          <a:p>
            <a:pPr algn="l"/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Для подачи электронной заявки, после входа (регистрации) на портале «Управляем вместе», необходимо перейти в категорию </a:t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u="sng" dirty="0" smtClean="0">
                <a:solidFill>
                  <a:schemeClr val="tx1"/>
                </a:solidFill>
                <a:latin typeface="+mn-lt"/>
              </a:rPr>
              <a:t>«Узнавайте о развитии края»</a:t>
            </a:r>
            <a:endParaRPr lang="ru-RU" sz="1600" u="sng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1046" t="6336" r="19115" b="38364"/>
          <a:stretch/>
        </p:blipFill>
        <p:spPr>
          <a:xfrm>
            <a:off x="0" y="2365512"/>
            <a:ext cx="7125777" cy="4492488"/>
          </a:xfrm>
          <a:prstGeom prst="rect">
            <a:avLst/>
          </a:prstGeom>
        </p:spPr>
      </p:pic>
      <p:sp>
        <p:nvSpPr>
          <p:cNvPr id="13" name="Стрелка вправо 12"/>
          <p:cNvSpPr/>
          <p:nvPr/>
        </p:nvSpPr>
        <p:spPr>
          <a:xfrm rot="6808265">
            <a:off x="1945081" y="5852221"/>
            <a:ext cx="614872" cy="48225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6202420" y="2751151"/>
            <a:ext cx="603897" cy="1590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391830" y="910438"/>
            <a:ext cx="80030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Регистрация личного кабинета НКО </a:t>
            </a:r>
            <a:br>
              <a:rPr lang="ru-RU" sz="2000" dirty="0"/>
            </a:br>
            <a:r>
              <a:rPr lang="ru-RU" sz="2000" dirty="0"/>
              <a:t>на информационном портале «Управляем </a:t>
            </a:r>
            <a:r>
              <a:rPr lang="ru-RU" sz="2000" dirty="0" smtClean="0"/>
              <a:t>вместе</a:t>
            </a:r>
            <a:r>
              <a:rPr lang="ru-RU" sz="2000" dirty="0"/>
              <a:t>»</a:t>
            </a:r>
          </a:p>
        </p:txBody>
      </p:sp>
      <p:sp>
        <p:nvSpPr>
          <p:cNvPr id="4" name="Стрелка вниз 3"/>
          <p:cNvSpPr/>
          <p:nvPr/>
        </p:nvSpPr>
        <p:spPr>
          <a:xfrm rot="4623211">
            <a:off x="7305968" y="2134758"/>
            <a:ext cx="833037" cy="86047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38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7725" y="2848950"/>
            <a:ext cx="8647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373231" y="4701337"/>
            <a:ext cx="2935234" cy="820523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В категории объектов выбираем показать все </a:t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«17 категорий»</a:t>
            </a:r>
            <a:endParaRPr lang="ru-RU" sz="1600" u="sng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1688" t="6265" r="20248" b="6697"/>
          <a:stretch/>
        </p:blipFill>
        <p:spPr>
          <a:xfrm>
            <a:off x="612775" y="1741436"/>
            <a:ext cx="5573339" cy="5116564"/>
          </a:xfrm>
          <a:prstGeom prst="rect">
            <a:avLst/>
          </a:prstGeom>
        </p:spPr>
      </p:pic>
      <p:sp>
        <p:nvSpPr>
          <p:cNvPr id="13" name="Стрелка вправо 12"/>
          <p:cNvSpPr/>
          <p:nvPr/>
        </p:nvSpPr>
        <p:spPr>
          <a:xfrm rot="9973557">
            <a:off x="5966882" y="5843678"/>
            <a:ext cx="614872" cy="48225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383738" y="828092"/>
            <a:ext cx="80030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Регистрация личного кабинета НКО </a:t>
            </a:r>
            <a:br>
              <a:rPr lang="ru-RU" sz="2000" dirty="0"/>
            </a:br>
            <a:r>
              <a:rPr lang="ru-RU" sz="2000" dirty="0"/>
              <a:t>на информационном портале «Управляем </a:t>
            </a:r>
            <a:r>
              <a:rPr lang="ru-RU" sz="2000" dirty="0" smtClean="0"/>
              <a:t>вместе</a:t>
            </a:r>
            <a:r>
              <a:rPr lang="ru-RU" sz="20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415226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7725" y="2848950"/>
            <a:ext cx="8647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3842944"/>
            <a:ext cx="2095812" cy="815814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Выбираем категорию </a:t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«ГОРОД-ЭТО МЫ»</a:t>
            </a:r>
            <a:endParaRPr lang="ru-RU" sz="1600" u="sng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70141" y="503520"/>
            <a:ext cx="80030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Регистрация личного кабинета НКО </a:t>
            </a:r>
            <a:br>
              <a:rPr lang="ru-RU" sz="2000" dirty="0"/>
            </a:br>
            <a:r>
              <a:rPr lang="ru-RU" sz="2000" dirty="0"/>
              <a:t>на информационном портале «Управляем </a:t>
            </a:r>
            <a:r>
              <a:rPr lang="ru-RU" sz="2000" dirty="0" smtClean="0"/>
              <a:t>вместе</a:t>
            </a:r>
            <a:r>
              <a:rPr lang="ru-RU" sz="2000" dirty="0"/>
              <a:t>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4" t="5742" r="15201" b="7043"/>
          <a:stretch/>
        </p:blipFill>
        <p:spPr>
          <a:xfrm>
            <a:off x="2202746" y="1478280"/>
            <a:ext cx="7184015" cy="5266168"/>
          </a:xfrm>
          <a:prstGeom prst="rect">
            <a:avLst/>
          </a:prstGeom>
        </p:spPr>
      </p:pic>
      <p:sp>
        <p:nvSpPr>
          <p:cNvPr id="13" name="Стрелка вправо 12"/>
          <p:cNvSpPr/>
          <p:nvPr/>
        </p:nvSpPr>
        <p:spPr>
          <a:xfrm rot="367153">
            <a:off x="1979037" y="4478813"/>
            <a:ext cx="614872" cy="322489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04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" t="5879" r="1043" b="3614"/>
          <a:stretch/>
        </p:blipFill>
        <p:spPr>
          <a:xfrm>
            <a:off x="411891" y="1647568"/>
            <a:ext cx="9358185" cy="4934464"/>
          </a:xfrm>
          <a:prstGeom prst="rect">
            <a:avLst/>
          </a:prstGeom>
        </p:spPr>
      </p:pic>
      <p:sp>
        <p:nvSpPr>
          <p:cNvPr id="7" name="AutoShape 8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enc.permculture.ru/getImage.do?object=1804435180&amp;original=1&amp;compatible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47725" y="2848950"/>
            <a:ext cx="8647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03245" y="2761093"/>
            <a:ext cx="2525030" cy="3693974"/>
          </a:xfrm>
        </p:spPr>
        <p:txBody>
          <a:bodyPr/>
          <a:lstStyle/>
          <a:p>
            <a:pPr algn="l"/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Для подачи электронной заявки на Конкурс необходимо зарегистрировать личный кабинет НКО, нажав соответствующую клавишу</a:t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r>
              <a:rPr lang="ru-RU" sz="16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+mn-lt"/>
              </a:rPr>
            </a:b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* В случае наличия личного кабинета войти под своим логином и паролем</a:t>
            </a: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9061368">
            <a:off x="7588291" y="1875681"/>
            <a:ext cx="589919" cy="50353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47726" y="619144"/>
            <a:ext cx="8647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Регистрация личного кабинета НКО </a:t>
            </a:r>
            <a:br>
              <a:rPr lang="ru-RU" sz="2000" dirty="0"/>
            </a:br>
            <a:r>
              <a:rPr lang="ru-RU" sz="2000" dirty="0"/>
              <a:t>на информационном портале «Управляем </a:t>
            </a:r>
            <a:r>
              <a:rPr lang="ru-RU" sz="2000" dirty="0" smtClean="0"/>
              <a:t>вместе</a:t>
            </a:r>
            <a:r>
              <a:rPr lang="ru-RU" sz="20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30482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268</TotalTime>
  <Words>558</Words>
  <Application>Microsoft Office PowerPoint</Application>
  <PresentationFormat>Широкоэкранный</PresentationFormat>
  <Paragraphs>96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Trebuchet MS</vt:lpstr>
      <vt:lpstr>Wingdings 3</vt:lpstr>
      <vt:lpstr>Грань</vt:lpstr>
      <vt:lpstr>Инструкция по подаче электронной заявки  на портале «Управляем вместе» для участия в городском конкурсе «Город-это мы»  в 2021 году</vt:lpstr>
      <vt:lpstr>Регистрация на информационном портале «Управляем вместе»</vt:lpstr>
      <vt:lpstr>Регистрация на информационном портале «Управляем вместе»</vt:lpstr>
      <vt:lpstr>В открывшемся меню необходимо ввести регистрационные данные в соответствующие поля информационного портала  *После заполнения всех полей нажать поле «ЗАРЕГИСТРИРОВАТЬСЯ»</vt:lpstr>
      <vt:lpstr>В случае если Вы были зарегистрированы на портале «Управляем вместе» ранее, необходимо войти под своим логином и паролем.   </vt:lpstr>
      <vt:lpstr> Для подачи электронной заявки, после входа (регистрации) на портале «Управляем вместе», необходимо перейти в категорию   «Узнавайте о развитии края»</vt:lpstr>
      <vt:lpstr> В категории объектов выбираем показать все  «17 категорий»</vt:lpstr>
      <vt:lpstr> Выбираем категорию  «ГОРОД-ЭТО МЫ»</vt:lpstr>
      <vt:lpstr>Для подачи электронной заявки на Конкурс необходимо зарегистрировать личный кабинет НКО, нажав соответствующую клавишу      * В случае наличия личного кабинета войти под своим логином и паролем</vt:lpstr>
      <vt:lpstr>После необходимо ввести соответствующие данные организации и загрузить необходимые приложения      *После отправки заявки на регистрацию личного кабинета НКО у специалистов администрации города Перми есть 3 дня на обработку Вашей заявки    *Отправив заявку на регистрацию личного кабинета НКО, вы не подали заявку на участие в городском конкурсе социально значимых проектов «Город – это мы»</vt:lpstr>
      <vt:lpstr>Презентация PowerPoint</vt:lpstr>
      <vt:lpstr>Общие сведения о проекте   В отрывшемся меню необходимо заполнить все поля (сведения) и данные по Вашему социальному проекту   При выборе определенного поля открываются дополнительные поля с выбором «Номинаций» и «Место реализации проекта на территории города Перми</vt:lpstr>
      <vt:lpstr>Стоимость социального проекта  При вводе поля «Объем субсидии, запрашиваемой из бюджета города Перми», поле «Общий бюджет» заполняется автоматически.  «Объем привлеченных (собственных) средств» заполняется в ручном режиме</vt:lpstr>
      <vt:lpstr>Сведения об организации  В отрывшемся меню необходимо заполнить все поля (сведения) и данные по Вашей организации (НКО)</vt:lpstr>
      <vt:lpstr>Банковские реквизиты  В отрывшемся меню необходимо заполнить все поля (сведения) и данные по Вашей организации (НКО)</vt:lpstr>
      <vt:lpstr>  </vt:lpstr>
      <vt:lpstr>  </vt:lpstr>
      <vt:lpstr>  Посмотреть поданные проекты или продолжить заполнение заявки из черновика Вы можете в личном кабинете</vt:lpstr>
      <vt:lpstr> Заявка во вкладке «Черновики» будет отображаться со статусом «ЧЕРНОВИК»  Продолжить ее заполнение Вы можете нажав поле «Продолжить» </vt:lpstr>
      <vt:lpstr>После подачи заявки на конкурс Вы сможете увидеть статус своего проекта в личном кабинете во вкладке «Мои проекты» </vt:lpstr>
      <vt:lpstr>При подаче заявки на предварительную проверку и последующем ее отклонении проверяющим, статус заявки изменится на «ОТКЛОНЕНО»   В случае если Вы не отредактируете заявку или не отправите ее повторно, данная заявка считается непринятой для участия в Конкурсе    Для удобства проверяющий описывает причину по которой был отклонена заявка.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Инструкция по подаче электронной заявки  на портале «Управляем вместе» для участия в городском конкурсе «Город-это мы»  в 2021 году</dc:title>
  <dc:creator>Попова Екатерина Владимировна</dc:creator>
  <cp:lastModifiedBy>Попова Екатерина Владимировна</cp:lastModifiedBy>
  <cp:revision>31</cp:revision>
  <dcterms:created xsi:type="dcterms:W3CDTF">2021-01-22T12:23:29Z</dcterms:created>
  <dcterms:modified xsi:type="dcterms:W3CDTF">2021-02-25T04:42:56Z</dcterms:modified>
</cp:coreProperties>
</file>