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61" r:id="rId4"/>
    <p:sldId id="262" r:id="rId5"/>
    <p:sldId id="263" r:id="rId6"/>
    <p:sldId id="265" r:id="rId7"/>
    <p:sldId id="267" r:id="rId8"/>
    <p:sldId id="271" r:id="rId9"/>
    <p:sldId id="269" r:id="rId10"/>
    <p:sldId id="272" r:id="rId11"/>
    <p:sldId id="284" r:id="rId12"/>
    <p:sldId id="273" r:id="rId13"/>
    <p:sldId id="274" r:id="rId14"/>
    <p:sldId id="276" r:id="rId15"/>
    <p:sldId id="277" r:id="rId16"/>
    <p:sldId id="278" r:id="rId17"/>
    <p:sldId id="281" r:id="rId18"/>
    <p:sldId id="282" r:id="rId1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2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BB9C-75A7-4B9C-96C9-A05E9F5A863F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FDC5-CF9B-4F84-A502-8073AABE0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53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BB9C-75A7-4B9C-96C9-A05E9F5A863F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FDC5-CF9B-4F84-A502-8073AABE0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49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BB9C-75A7-4B9C-96C9-A05E9F5A863F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FDC5-CF9B-4F84-A502-8073AABE0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34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BB9C-75A7-4B9C-96C9-A05E9F5A863F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FDC5-CF9B-4F84-A502-8073AABE0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6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BB9C-75A7-4B9C-96C9-A05E9F5A863F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FDC5-CF9B-4F84-A502-8073AABE0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37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BB9C-75A7-4B9C-96C9-A05E9F5A863F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FDC5-CF9B-4F84-A502-8073AABE0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677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BB9C-75A7-4B9C-96C9-A05E9F5A863F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FDC5-CF9B-4F84-A502-8073AABE0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62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BB9C-75A7-4B9C-96C9-A05E9F5A863F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FDC5-CF9B-4F84-A502-8073AABE0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BB9C-75A7-4B9C-96C9-A05E9F5A863F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FDC5-CF9B-4F84-A502-8073AABE0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4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BB9C-75A7-4B9C-96C9-A05E9F5A863F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FDC5-CF9B-4F84-A502-8073AABE0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7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BB9C-75A7-4B9C-96C9-A05E9F5A863F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FDC5-CF9B-4F84-A502-8073AABE0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06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9BB9C-75A7-4B9C-96C9-A05E9F5A863F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2FDC5-CF9B-4F84-A502-8073AABE0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75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brylev-ms@gorodperm.ru" TargetMode="External"/><Relationship Id="rId2" Type="http://schemas.openxmlformats.org/officeDocument/2006/relationships/hyperlink" Target="mailto:shemberger-vr@gorodperm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herkasova-na@gorodperm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4709" y="2154339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Инструкция по подаче электронной заявки  на портале «Управляем вместе» для участия в </a:t>
            </a:r>
            <a:r>
              <a:rPr lang="en-US" sz="3200" dirty="0" smtClean="0">
                <a:latin typeface="Trebuchet MS" panose="020B0603020202020204" pitchFamily="34" charset="0"/>
              </a:rPr>
              <a:t>XXVI </a:t>
            </a:r>
            <a:r>
              <a:rPr lang="ru-RU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городском конкурсе «Город-это мы»</a:t>
            </a:r>
            <a:br>
              <a:rPr lang="ru-RU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в </a:t>
            </a:r>
            <a:r>
              <a:rPr lang="ru-RU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2024 </a:t>
            </a:r>
            <a:r>
              <a:rPr lang="ru-RU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году</a:t>
            </a:r>
            <a:endParaRPr lang="ru-RU" sz="32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2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http://enc.permculture.ru/getImage.do?object=1804435180&amp;original=1&amp;compatibl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enc.permculture.ru/getImage.do?object=1804435180&amp;original=1&amp;compatible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068865" y="1325425"/>
            <a:ext cx="3040489" cy="4286263"/>
          </a:xfrm>
        </p:spPr>
        <p:txBody>
          <a:bodyPr/>
          <a:lstStyle/>
          <a:p>
            <a:pPr algn="l"/>
            <a:r>
              <a:rPr lang="ru-RU" sz="1600" u="sng" dirty="0" smtClean="0">
                <a:solidFill>
                  <a:schemeClr val="tx1"/>
                </a:solidFill>
                <a:latin typeface="+mn-lt"/>
              </a:rPr>
              <a:t>Общие сведения о проекте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В отрывшемся меню необходимо заполнить </a:t>
            </a:r>
            <a:r>
              <a:rPr lang="ru-RU" sz="1600" u="sng" dirty="0" smtClean="0">
                <a:solidFill>
                  <a:schemeClr val="tx1"/>
                </a:solidFill>
                <a:latin typeface="+mn-lt"/>
              </a:rPr>
              <a:t>все поля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(сведения) и данные по Вашему социальному проекту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При выборе определенного поля открываются дополнительные поля с выбором «Номинаций» и «Место реализации проекта на территории города Перми»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2775" y="312738"/>
            <a:ext cx="9406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Подача проекта на городской конкурс социально значимых проектов</a:t>
            </a:r>
          </a:p>
          <a:p>
            <a:pPr algn="ctr"/>
            <a:r>
              <a:rPr lang="ru-RU" sz="2000" dirty="0" smtClean="0"/>
              <a:t>«Город – это мы» на </a:t>
            </a:r>
            <a:r>
              <a:rPr lang="ru-RU" sz="2000" dirty="0"/>
              <a:t>информационном портале </a:t>
            </a:r>
            <a:r>
              <a:rPr lang="ru-RU" sz="2000" dirty="0" smtClean="0"/>
              <a:t>«</a:t>
            </a:r>
            <a:r>
              <a:rPr lang="ru-RU" sz="2000" dirty="0"/>
              <a:t>Управляем </a:t>
            </a:r>
            <a:r>
              <a:rPr lang="ru-RU" sz="2000" dirty="0" smtClean="0"/>
              <a:t>вместе</a:t>
            </a:r>
            <a:r>
              <a:rPr lang="ru-RU" sz="2000" dirty="0"/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14" y="1716239"/>
            <a:ext cx="4864289" cy="389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http://enc.permculture.ru/getImage.do?object=1804435180&amp;original=1&amp;compatibl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enc.permculture.ru/getImage.do?object=1804435180&amp;original=1&amp;compatible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7725" y="2848950"/>
            <a:ext cx="8647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65556" y="1743177"/>
            <a:ext cx="3040489" cy="4071447"/>
          </a:xfrm>
        </p:spPr>
        <p:txBody>
          <a:bodyPr>
            <a:normAutofit/>
          </a:bodyPr>
          <a:lstStyle/>
          <a:p>
            <a:pPr algn="l"/>
            <a:r>
              <a:rPr lang="ru-RU" sz="1800" u="sng" dirty="0" smtClean="0">
                <a:solidFill>
                  <a:schemeClr val="tx1"/>
                </a:solidFill>
              </a:rPr>
              <a:t>«Сроки реализации проекта»</a:t>
            </a:r>
            <a:br>
              <a:rPr lang="ru-RU" sz="1800" u="sng" dirty="0" smtClean="0">
                <a:solidFill>
                  <a:schemeClr val="tx1"/>
                </a:solidFill>
              </a:rPr>
            </a:br>
            <a:r>
              <a:rPr lang="ru-RU" sz="1800" u="sng" dirty="0" smtClean="0">
                <a:solidFill>
                  <a:schemeClr val="tx1"/>
                </a:solidFill>
              </a:rPr>
              <a:t/>
            </a:r>
            <a:br>
              <a:rPr lang="ru-RU" sz="1800" u="sng" dirty="0" smtClean="0">
                <a:solidFill>
                  <a:schemeClr val="tx1"/>
                </a:solidFill>
              </a:rPr>
            </a:br>
            <a:r>
              <a:rPr lang="ru-RU" sz="1800" dirty="0" smtClean="0"/>
              <a:t>Срок реализации определяется путем нажатий на дату начала и нажатия на дату окончания проекта во всплывающем календаре.</a:t>
            </a:r>
            <a:br>
              <a:rPr lang="ru-RU" sz="1800" dirty="0" smtClean="0"/>
            </a:br>
            <a:r>
              <a:rPr lang="ru-RU" sz="1800" u="sng" dirty="0" smtClean="0">
                <a:solidFill>
                  <a:schemeClr val="tx1"/>
                </a:solidFill>
              </a:rPr>
              <a:t/>
            </a:r>
            <a:br>
              <a:rPr lang="ru-RU" sz="1800" u="sng" dirty="0" smtClean="0">
                <a:solidFill>
                  <a:schemeClr val="tx1"/>
                </a:solidFill>
              </a:rPr>
            </a:br>
            <a:r>
              <a:rPr lang="ru-RU" sz="1800" u="sng" dirty="0">
                <a:solidFill>
                  <a:schemeClr val="tx1"/>
                </a:solidFill>
              </a:rPr>
              <a:t/>
            </a:r>
            <a:br>
              <a:rPr lang="ru-RU" sz="1800" u="sng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2775" y="312738"/>
            <a:ext cx="9406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Подача проекта на городской конкурс социально значимых проектов</a:t>
            </a:r>
          </a:p>
          <a:p>
            <a:pPr algn="ctr"/>
            <a:r>
              <a:rPr lang="ru-RU" sz="2000" dirty="0" smtClean="0"/>
              <a:t>«Город – это мы» на </a:t>
            </a:r>
            <a:r>
              <a:rPr lang="ru-RU" sz="2000" dirty="0"/>
              <a:t>информационном портале </a:t>
            </a:r>
            <a:r>
              <a:rPr lang="ru-RU" sz="2000" dirty="0" smtClean="0"/>
              <a:t>«</a:t>
            </a:r>
            <a:r>
              <a:rPr lang="ru-RU" sz="2000" dirty="0"/>
              <a:t>Управляем </a:t>
            </a:r>
            <a:r>
              <a:rPr lang="ru-RU" sz="2000" dirty="0" smtClean="0"/>
              <a:t>вместе</a:t>
            </a:r>
            <a:r>
              <a:rPr lang="ru-RU" sz="2000" dirty="0"/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221488"/>
            <a:ext cx="7267418" cy="511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1462218"/>
            <a:ext cx="7952781" cy="4141471"/>
          </a:xfrm>
          <a:prstGeom prst="rect">
            <a:avLst/>
          </a:prstGeom>
        </p:spPr>
      </p:pic>
      <p:sp>
        <p:nvSpPr>
          <p:cNvPr id="7" name="AutoShape 8" descr="http://enc.permculture.ru/getImage.do?object=1804435180&amp;original=1&amp;compatibl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enc.permculture.ru/getImage.do?object=1804435180&amp;original=1&amp;compatible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7725" y="2848950"/>
            <a:ext cx="8647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65556" y="1743177"/>
            <a:ext cx="3040489" cy="4071447"/>
          </a:xfrm>
        </p:spPr>
        <p:txBody>
          <a:bodyPr>
            <a:normAutofit/>
          </a:bodyPr>
          <a:lstStyle/>
          <a:p>
            <a:pPr algn="l"/>
            <a:r>
              <a:rPr lang="ru-RU" sz="1800" u="sng" dirty="0" smtClean="0">
                <a:solidFill>
                  <a:schemeClr val="tx1"/>
                </a:solidFill>
              </a:rPr>
              <a:t>«Стоимость </a:t>
            </a:r>
            <a:r>
              <a:rPr lang="ru-RU" sz="1800" u="sng" dirty="0">
                <a:solidFill>
                  <a:schemeClr val="tx1"/>
                </a:solidFill>
              </a:rPr>
              <a:t>социального </a:t>
            </a:r>
            <a:r>
              <a:rPr lang="ru-RU" sz="1800" u="sng" dirty="0" smtClean="0">
                <a:solidFill>
                  <a:schemeClr val="tx1"/>
                </a:solidFill>
              </a:rPr>
              <a:t>проекта»</a:t>
            </a:r>
            <a:r>
              <a:rPr lang="ru-RU" sz="1800" u="sng" dirty="0">
                <a:solidFill>
                  <a:schemeClr val="tx1"/>
                </a:solidFill>
              </a:rPr>
              <a:t/>
            </a:r>
            <a:br>
              <a:rPr lang="ru-RU" sz="1800" u="sng" dirty="0">
                <a:solidFill>
                  <a:schemeClr val="tx1"/>
                </a:solidFill>
              </a:rPr>
            </a:br>
            <a:r>
              <a:rPr lang="ru-RU" sz="1800" u="sng" dirty="0" smtClean="0">
                <a:solidFill>
                  <a:schemeClr val="tx1"/>
                </a:solidFill>
              </a:rPr>
              <a:t/>
            </a:r>
            <a:br>
              <a:rPr lang="ru-RU" sz="1800" u="sng" dirty="0" smtClean="0">
                <a:solidFill>
                  <a:schemeClr val="tx1"/>
                </a:solidFill>
              </a:rPr>
            </a:br>
            <a:r>
              <a:rPr lang="ru-RU" sz="1800" u="sng" dirty="0" smtClean="0">
                <a:solidFill>
                  <a:schemeClr val="tx1"/>
                </a:solidFill>
              </a:rPr>
              <a:t/>
            </a:r>
            <a:br>
              <a:rPr lang="ru-RU" sz="1800" u="sng" dirty="0" smtClean="0">
                <a:solidFill>
                  <a:schemeClr val="tx1"/>
                </a:solidFill>
              </a:rPr>
            </a:br>
            <a:r>
              <a:rPr lang="ru-RU" sz="1800" u="sng" dirty="0">
                <a:solidFill>
                  <a:schemeClr val="tx1"/>
                </a:solidFill>
              </a:rPr>
              <a:t/>
            </a:r>
            <a:br>
              <a:rPr lang="ru-RU" sz="1800" u="sng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При вводе поля «Объем субсидии, запрашиваемой из бюджета </a:t>
            </a:r>
            <a:r>
              <a:rPr lang="ru-RU" sz="1800" dirty="0" smtClean="0">
                <a:solidFill>
                  <a:schemeClr val="tx1"/>
                </a:solidFill>
              </a:rPr>
              <a:t>города Перми» и поля «Объем привлеченных средств», </a:t>
            </a:r>
            <a:r>
              <a:rPr lang="ru-RU" sz="1800" dirty="0">
                <a:solidFill>
                  <a:schemeClr val="tx1"/>
                </a:solidFill>
              </a:rPr>
              <a:t>поле «Общий бюджет» заполняется автоматически.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/>
              <a:t>Копейки указываются через знак « .</a:t>
            </a:r>
            <a:r>
              <a:rPr lang="en-US" sz="1800" dirty="0" smtClean="0"/>
              <a:t> </a:t>
            </a:r>
            <a:r>
              <a:rPr lang="ru-RU" sz="1800" dirty="0" smtClean="0"/>
              <a:t>» (точка)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2775" y="312738"/>
            <a:ext cx="9406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Подача проекта на городской конкурс социально значимых проектов</a:t>
            </a:r>
          </a:p>
          <a:p>
            <a:pPr algn="ctr"/>
            <a:r>
              <a:rPr lang="ru-RU" sz="2000" dirty="0" smtClean="0"/>
              <a:t>«Город – это мы» на </a:t>
            </a:r>
            <a:r>
              <a:rPr lang="ru-RU" sz="2000" dirty="0"/>
              <a:t>информационном портале </a:t>
            </a:r>
            <a:r>
              <a:rPr lang="ru-RU" sz="2000" dirty="0" smtClean="0"/>
              <a:t>«</a:t>
            </a:r>
            <a:r>
              <a:rPr lang="ru-RU" sz="2000" dirty="0"/>
              <a:t>Управляем </a:t>
            </a:r>
            <a:r>
              <a:rPr lang="ru-RU" sz="2000" dirty="0" smtClean="0"/>
              <a:t>вместе</a:t>
            </a:r>
            <a:r>
              <a:rPr lang="ru-RU" sz="20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04903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2" t="6532" r="34089" b="3872"/>
          <a:stretch/>
        </p:blipFill>
        <p:spPr>
          <a:xfrm>
            <a:off x="1802288" y="1630016"/>
            <a:ext cx="3369365" cy="5069187"/>
          </a:xfrm>
          <a:prstGeom prst="rect">
            <a:avLst/>
          </a:prstGeom>
        </p:spPr>
      </p:pic>
      <p:sp>
        <p:nvSpPr>
          <p:cNvPr id="7" name="AutoShape 8" descr="http://enc.permculture.ru/getImage.do?object=1804435180&amp;original=1&amp;compatibl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enc.permculture.ru/getImage.do?object=1804435180&amp;original=1&amp;compatible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7725" y="2848950"/>
            <a:ext cx="8647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521987" y="2170649"/>
            <a:ext cx="3040489" cy="2664227"/>
          </a:xfrm>
        </p:spPr>
        <p:txBody>
          <a:bodyPr/>
          <a:lstStyle/>
          <a:p>
            <a:pPr algn="l"/>
            <a:r>
              <a:rPr lang="ru-RU" sz="1600" u="sng" dirty="0" smtClean="0">
                <a:solidFill>
                  <a:schemeClr val="tx1"/>
                </a:solidFill>
              </a:rPr>
              <a:t>Сведения об организации</a:t>
            </a:r>
            <a:br>
              <a:rPr lang="ru-RU" sz="1600" u="sng" dirty="0" smtClean="0">
                <a:solidFill>
                  <a:schemeClr val="tx1"/>
                </a:solidFill>
              </a:rPr>
            </a:br>
            <a:r>
              <a:rPr lang="ru-RU" sz="1600" u="sng" dirty="0">
                <a:solidFill>
                  <a:schemeClr val="tx1"/>
                </a:solidFill>
              </a:rPr>
              <a:t/>
            </a:r>
            <a:br>
              <a:rPr lang="ru-RU" sz="1600" u="sng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В отрывшемся меню необходимо заполнить </a:t>
            </a:r>
            <a:r>
              <a:rPr lang="ru-RU" sz="1600" u="sng" dirty="0">
                <a:solidFill>
                  <a:schemeClr val="tx1"/>
                </a:solidFill>
              </a:rPr>
              <a:t>все поля </a:t>
            </a:r>
            <a:r>
              <a:rPr lang="ru-RU" sz="1600" dirty="0">
                <a:solidFill>
                  <a:schemeClr val="tx1"/>
                </a:solidFill>
              </a:rPr>
              <a:t>(сведения) и данные по </a:t>
            </a:r>
            <a:r>
              <a:rPr lang="ru-RU" sz="1600" dirty="0" smtClean="0">
                <a:solidFill>
                  <a:schemeClr val="tx1"/>
                </a:solidFill>
              </a:rPr>
              <a:t>Вашей организации (СО НКО), обратите внимание на полное наименование организации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2775" y="312738"/>
            <a:ext cx="9406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Подача проекта на городской конкурс социально значимых проектов</a:t>
            </a:r>
          </a:p>
          <a:p>
            <a:pPr algn="ctr"/>
            <a:r>
              <a:rPr lang="ru-RU" sz="2000" dirty="0" smtClean="0"/>
              <a:t>«Город – это мы» на </a:t>
            </a:r>
            <a:r>
              <a:rPr lang="ru-RU" sz="2000" dirty="0"/>
              <a:t>информационном портале </a:t>
            </a:r>
            <a:r>
              <a:rPr lang="ru-RU" sz="2000" dirty="0" smtClean="0"/>
              <a:t>«</a:t>
            </a:r>
            <a:r>
              <a:rPr lang="ru-RU" sz="2000" dirty="0"/>
              <a:t>Управляем </a:t>
            </a:r>
            <a:r>
              <a:rPr lang="ru-RU" sz="2000" dirty="0" smtClean="0"/>
              <a:t>вместе</a:t>
            </a:r>
            <a:r>
              <a:rPr lang="ru-RU" sz="20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661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939" t="6347" r="30783" b="3223"/>
          <a:stretch/>
        </p:blipFill>
        <p:spPr>
          <a:xfrm>
            <a:off x="1951247" y="995192"/>
            <a:ext cx="4515807" cy="5195326"/>
          </a:xfrm>
          <a:prstGeom prst="rect">
            <a:avLst/>
          </a:prstGeom>
        </p:spPr>
      </p:pic>
      <p:sp>
        <p:nvSpPr>
          <p:cNvPr id="7" name="AutoShape 8" descr="http://enc.permculture.ru/getImage.do?object=1804435180&amp;original=1&amp;compatibl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enc.permculture.ru/getImage.do?object=1804435180&amp;original=1&amp;compatible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7725" y="2848950"/>
            <a:ext cx="8647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032603" y="1890583"/>
            <a:ext cx="3186688" cy="3038924"/>
          </a:xfrm>
        </p:spPr>
        <p:txBody>
          <a:bodyPr/>
          <a:lstStyle/>
          <a:p>
            <a:pPr algn="l"/>
            <a:r>
              <a:rPr lang="ru-RU" sz="1400" u="sng" dirty="0">
                <a:solidFill>
                  <a:srgbClr val="0070C0"/>
                </a:solidFill>
              </a:rPr>
              <a:t/>
            </a:r>
            <a:br>
              <a:rPr lang="ru-RU" sz="1400" u="sng" dirty="0">
                <a:solidFill>
                  <a:srgbClr val="0070C0"/>
                </a:solidFill>
              </a:rPr>
            </a:br>
            <a:r>
              <a:rPr lang="ru-RU" sz="1400" u="sng" dirty="0">
                <a:solidFill>
                  <a:srgbClr val="0070C0"/>
                </a:solidFill>
              </a:rPr>
              <a:t/>
            </a:r>
            <a:br>
              <a:rPr lang="ru-RU" sz="1400" u="sng" dirty="0">
                <a:solidFill>
                  <a:srgbClr val="0070C0"/>
                </a:solidFill>
              </a:rPr>
            </a:br>
            <a:endParaRPr lang="ru-RU" sz="1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2775" y="160337"/>
            <a:ext cx="9406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Подача проекта на городской конкурс социально значимых проектов</a:t>
            </a:r>
          </a:p>
          <a:p>
            <a:pPr algn="ctr"/>
            <a:r>
              <a:rPr lang="ru-RU" sz="2000" dirty="0" smtClean="0"/>
              <a:t>«Город – это мы» на </a:t>
            </a:r>
            <a:r>
              <a:rPr lang="ru-RU" sz="2000" dirty="0"/>
              <a:t>информационном портале </a:t>
            </a:r>
            <a:r>
              <a:rPr lang="ru-RU" sz="2000" dirty="0" smtClean="0"/>
              <a:t>«</a:t>
            </a:r>
            <a:r>
              <a:rPr lang="ru-RU" sz="2000" dirty="0"/>
              <a:t>Управляем </a:t>
            </a:r>
            <a:r>
              <a:rPr lang="ru-RU" sz="2000" dirty="0" smtClean="0"/>
              <a:t>вместе</a:t>
            </a:r>
            <a:r>
              <a:rPr lang="ru-RU" sz="2000" dirty="0"/>
              <a:t>»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6490252" y="1510748"/>
            <a:ext cx="3647662" cy="41642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Муниципальные автономные, бюджетные и казенные учреждения, потребительские кооперативы, товарищества собственников недвижимости,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в том числе товарищества собственников жилья, садоводческие и огороднические товарищества </a:t>
            </a:r>
            <a:r>
              <a:rPr lang="ru-RU" sz="1600" dirty="0" smtClean="0">
                <a:solidFill>
                  <a:srgbClr val="FF0000"/>
                </a:solidFill>
                <a:latin typeface="+mn-lt"/>
              </a:rPr>
              <a:t>ЗАГРУЖАЮТ </a:t>
            </a:r>
          </a:p>
          <a:p>
            <a:pPr algn="l"/>
            <a:r>
              <a:rPr lang="ru-RU" sz="1600" dirty="0" smtClean="0">
                <a:solidFill>
                  <a:srgbClr val="FF0000"/>
                </a:solidFill>
                <a:latin typeface="+mn-lt"/>
              </a:rPr>
              <a:t>«СКАН КОПИИ СВИДЕТЕЛЬСТВА О ПОСТАНОВКЕ НА УЧЕТ НЕКОММЕРЧЕСКОЙ ОРГАНИЗАЦИИ В НАЛОГОВОМ ОРГАНЕ ПО МЕСТУ ЖИТЕЛЬСТВА вместо свидетельства из </a:t>
            </a:r>
            <a:r>
              <a:rPr lang="ru-RU" sz="1600" dirty="0" err="1" smtClean="0">
                <a:solidFill>
                  <a:srgbClr val="FF0000"/>
                </a:solidFill>
                <a:latin typeface="+mn-lt"/>
              </a:rPr>
              <a:t>МИНЮСТа</a:t>
            </a:r>
            <a:r>
              <a:rPr lang="ru-RU" sz="1600" dirty="0" smtClean="0">
                <a:solidFill>
                  <a:srgbClr val="FF0000"/>
                </a:solidFill>
                <a:latin typeface="+mn-lt"/>
              </a:rPr>
              <a:t>*</a:t>
            </a:r>
            <a:endParaRPr lang="ru-RU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9061368">
            <a:off x="5792089" y="4529989"/>
            <a:ext cx="589919" cy="50353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23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877" y="908046"/>
            <a:ext cx="6726388" cy="5287117"/>
          </a:xfrm>
          <a:prstGeom prst="rect">
            <a:avLst/>
          </a:prstGeom>
        </p:spPr>
      </p:pic>
      <p:sp>
        <p:nvSpPr>
          <p:cNvPr id="7" name="AutoShape 8" descr="http://enc.permculture.ru/getImage.do?object=1804435180&amp;original=1&amp;compatibl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enc.permculture.ru/getImage.do?object=1804435180&amp;original=1&amp;compatible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7726" y="2848950"/>
            <a:ext cx="10305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032603" y="1890583"/>
            <a:ext cx="3186688" cy="3038924"/>
          </a:xfrm>
        </p:spPr>
        <p:txBody>
          <a:bodyPr/>
          <a:lstStyle/>
          <a:p>
            <a:pPr algn="l"/>
            <a:r>
              <a:rPr lang="ru-RU" sz="1400" u="sng" dirty="0">
                <a:solidFill>
                  <a:srgbClr val="0070C0"/>
                </a:solidFill>
              </a:rPr>
              <a:t/>
            </a:r>
            <a:br>
              <a:rPr lang="ru-RU" sz="1400" u="sng" dirty="0">
                <a:solidFill>
                  <a:srgbClr val="0070C0"/>
                </a:solidFill>
              </a:rPr>
            </a:br>
            <a:r>
              <a:rPr lang="ru-RU" sz="1400" u="sng" dirty="0">
                <a:solidFill>
                  <a:srgbClr val="0070C0"/>
                </a:solidFill>
              </a:rPr>
              <a:t/>
            </a:r>
            <a:br>
              <a:rPr lang="ru-RU" sz="1400" u="sng" dirty="0">
                <a:solidFill>
                  <a:srgbClr val="0070C0"/>
                </a:solidFill>
              </a:rPr>
            </a:br>
            <a:endParaRPr lang="ru-RU" sz="1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2775" y="160337"/>
            <a:ext cx="9406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Подача проекта на городской конкурс социально значимых проектов</a:t>
            </a:r>
          </a:p>
          <a:p>
            <a:pPr algn="ctr"/>
            <a:r>
              <a:rPr lang="ru-RU" sz="2000" dirty="0" smtClean="0"/>
              <a:t>«Город – это мы» на </a:t>
            </a:r>
            <a:r>
              <a:rPr lang="ru-RU" sz="2000" dirty="0"/>
              <a:t>информационном портале </a:t>
            </a:r>
            <a:r>
              <a:rPr lang="ru-RU" sz="2000" dirty="0" smtClean="0"/>
              <a:t>«</a:t>
            </a:r>
            <a:r>
              <a:rPr lang="ru-RU" sz="2000" dirty="0"/>
              <a:t>Управляем </a:t>
            </a:r>
            <a:r>
              <a:rPr lang="ru-RU" sz="2000" dirty="0" smtClean="0"/>
              <a:t>вместе</a:t>
            </a:r>
            <a:r>
              <a:rPr lang="ru-RU" sz="2000" dirty="0"/>
              <a:t>»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8767995" y="4523481"/>
            <a:ext cx="3228338" cy="1934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Электронная заявка будет направлена сразу на конкурсный отбор 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С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татус Вашей заявки автоматически изменится в личном кабинете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307975" y="5225906"/>
            <a:ext cx="2940712" cy="16320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Также заявку можно сохранить в личном кабинете нажав клавишу «В черновик»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и доработать её позже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0290300">
            <a:off x="8051735" y="5668099"/>
            <a:ext cx="786902" cy="31747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углом вверх 5"/>
          <p:cNvSpPr/>
          <p:nvPr/>
        </p:nvSpPr>
        <p:spPr>
          <a:xfrm>
            <a:off x="2891481" y="6145618"/>
            <a:ext cx="4417237" cy="50744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89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486" y="1628268"/>
            <a:ext cx="4372585" cy="1295581"/>
          </a:xfrm>
          <a:prstGeom prst="rect">
            <a:avLst/>
          </a:prstGeom>
        </p:spPr>
      </p:pic>
      <p:sp>
        <p:nvSpPr>
          <p:cNvPr id="7" name="AutoShape 8" descr="http://enc.permculture.ru/getImage.do?object=1804435180&amp;original=1&amp;compatibl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enc.permculture.ru/getImage.do?object=1804435180&amp;original=1&amp;compatible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69163" y="2852734"/>
            <a:ext cx="8647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035230" y="4128978"/>
            <a:ext cx="2740980" cy="1842871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Посмотреть поданные проекты или продолжить заполнение заявки из черновика Вы можете в личном кабинете</a:t>
            </a: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Заявка </a:t>
            </a:r>
            <a:r>
              <a:rPr lang="ru-RU" sz="1600" dirty="0">
                <a:latin typeface="+mn-lt"/>
              </a:rPr>
              <a:t>во вкладке «Черновики» будет отображаться со статусом «ЧЕРНОВИК»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Продолжить ее заполнение Вы можете нажав поле «Продолжить»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7029779" y="4127812"/>
            <a:ext cx="526198" cy="30014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2775" y="160337"/>
            <a:ext cx="9406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Подача проекта на городской конкурс социально значимых проектов</a:t>
            </a:r>
          </a:p>
          <a:p>
            <a:pPr algn="ctr"/>
            <a:r>
              <a:rPr lang="ru-RU" sz="2000" dirty="0" smtClean="0"/>
              <a:t>«Город – это мы» на </a:t>
            </a:r>
            <a:r>
              <a:rPr lang="ru-RU" sz="2000" dirty="0"/>
              <a:t>информационном портале </a:t>
            </a:r>
            <a:r>
              <a:rPr lang="ru-RU" sz="2000" dirty="0" smtClean="0"/>
              <a:t>«</a:t>
            </a:r>
            <a:r>
              <a:rPr lang="ru-RU" sz="2000" dirty="0"/>
              <a:t>Управляем </a:t>
            </a:r>
            <a:r>
              <a:rPr lang="ru-RU" sz="2000" dirty="0" smtClean="0"/>
              <a:t>вместе</a:t>
            </a:r>
            <a:r>
              <a:rPr lang="ru-RU" sz="2000" dirty="0"/>
              <a:t>»</a:t>
            </a: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460375" y="866192"/>
            <a:ext cx="2740980" cy="1842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Поданные проекты находятся во вкладке «Мои активности» в личном кабинете</a:t>
            </a:r>
            <a:endParaRPr lang="ru-RU" sz="1600" dirty="0">
              <a:latin typeface="+mn-lt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120639" y="1909163"/>
            <a:ext cx="261847" cy="22089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65073" y="4277884"/>
            <a:ext cx="261847" cy="22089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464966" y="2276058"/>
            <a:ext cx="4695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02" y="3540381"/>
            <a:ext cx="6128239" cy="302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6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44" y="2649360"/>
            <a:ext cx="7346617" cy="2942544"/>
          </a:xfrm>
          <a:prstGeom prst="rect">
            <a:avLst/>
          </a:prstGeom>
        </p:spPr>
      </p:pic>
      <p:sp>
        <p:nvSpPr>
          <p:cNvPr id="7" name="AutoShape 8" descr="http://enc.permculture.ru/getImage.do?object=1804435180&amp;original=1&amp;compatibl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enc.permculture.ru/getImage.do?object=1804435180&amp;original=1&amp;compatible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7725" y="2848950"/>
            <a:ext cx="8647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035853" y="1974463"/>
            <a:ext cx="3679477" cy="4009049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При подаче заявки на предварительную проверку и последующем ее отклонении проверяющим, на указанную при регистрации личного кабинета электронную почту придет письмо с оповещением нового статуса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В случае если Вы не отредактируете заявку или не отправите ее повторно, данная заявка считается непринятой для участия в Конкурсе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Для удобства проверяющий описывает причину по которой был отклонена заявка. 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3310716">
            <a:off x="823125" y="2445766"/>
            <a:ext cx="287731" cy="16390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40549" y="4657759"/>
            <a:ext cx="407176" cy="23166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2775" y="160337"/>
            <a:ext cx="9406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Подача проекта на городской конкурс социально значимых проектов</a:t>
            </a:r>
          </a:p>
          <a:p>
            <a:pPr algn="ctr"/>
            <a:r>
              <a:rPr lang="ru-RU" sz="2000" dirty="0" smtClean="0"/>
              <a:t>«Город – это мы» на </a:t>
            </a:r>
            <a:r>
              <a:rPr lang="ru-RU" sz="2000" dirty="0"/>
              <a:t>информационном портале </a:t>
            </a:r>
            <a:r>
              <a:rPr lang="ru-RU" sz="2000" dirty="0" smtClean="0"/>
              <a:t>«</a:t>
            </a:r>
            <a:r>
              <a:rPr lang="ru-RU" sz="2000" dirty="0"/>
              <a:t>Управляем </a:t>
            </a:r>
            <a:r>
              <a:rPr lang="ru-RU" sz="2000" dirty="0" smtClean="0"/>
              <a:t>вместе</a:t>
            </a:r>
            <a:r>
              <a:rPr lang="ru-RU" sz="20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9682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http://enc.permculture.ru/getImage.do?object=1804435180&amp;original=1&amp;compatibl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enc.permculture.ru/getImage.do?object=1804435180&amp;original=1&amp;compatible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14400" y="312737"/>
            <a:ext cx="8958019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ru-RU" sz="2000" dirty="0" smtClean="0">
                <a:solidFill>
                  <a:srgbClr val="FF0000"/>
                </a:solidFill>
              </a:rPr>
              <a:t>КОНТАКТЫ:</a:t>
            </a:r>
          </a:p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rgbClr val="0070C0"/>
                </a:solidFill>
              </a:rPr>
              <a:t>Администратор конкурса</a:t>
            </a: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rgbClr val="0070C0"/>
                </a:solidFill>
              </a:rPr>
              <a:t>Виктория Анатольевна</a:t>
            </a:r>
          </a:p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</a:t>
            </a:r>
            <a:r>
              <a:rPr lang="ru-RU" dirty="0" smtClean="0">
                <a:solidFill>
                  <a:srgbClr val="0070C0"/>
                </a:solidFill>
              </a:rPr>
              <a:t>8 (919) 490-48-28</a:t>
            </a:r>
            <a:endParaRPr lang="ru-RU" dirty="0" smtClean="0">
              <a:solidFill>
                <a:schemeClr val="accent2"/>
              </a:solidFill>
            </a:endParaRPr>
          </a:p>
          <a:p>
            <a:pPr algn="ctr">
              <a:spcAft>
                <a:spcPts val="600"/>
              </a:spcAft>
            </a:pPr>
            <a:endParaRPr lang="ru-RU" b="1" dirty="0" smtClean="0">
              <a:solidFill>
                <a:srgbClr val="0070C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rgbClr val="0070C0"/>
                </a:solidFill>
              </a:rPr>
              <a:t>Управление по вопросам общественного самоуправления</a:t>
            </a: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rgbClr val="0070C0"/>
                </a:solidFill>
              </a:rPr>
              <a:t>и межнациональным отношениям администрации города Перми</a:t>
            </a:r>
            <a:endParaRPr lang="ru-RU" b="1" dirty="0">
              <a:solidFill>
                <a:srgbClr val="0070C0"/>
              </a:solidFill>
            </a:endParaRPr>
          </a:p>
          <a:p>
            <a:pPr algn="ctr">
              <a:spcAft>
                <a:spcPts val="600"/>
              </a:spcAft>
            </a:pPr>
            <a:endParaRPr lang="ru-RU" dirty="0" smtClean="0">
              <a:solidFill>
                <a:srgbClr val="0070C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rgbClr val="0070C0"/>
                </a:solidFill>
              </a:rPr>
              <a:t>Шембергер </a:t>
            </a:r>
            <a:r>
              <a:rPr lang="ru-RU" dirty="0">
                <a:solidFill>
                  <a:srgbClr val="0070C0"/>
                </a:solidFill>
              </a:rPr>
              <a:t>Владислав Рафисович</a:t>
            </a:r>
          </a:p>
          <a:p>
            <a:pPr algn="ctr">
              <a:spcAft>
                <a:spcPts val="600"/>
              </a:spcAft>
            </a:pPr>
            <a:r>
              <a:rPr lang="ru-RU" dirty="0">
                <a:solidFill>
                  <a:srgbClr val="0070C0"/>
                </a:solidFill>
              </a:rPr>
              <a:t>212 63 19, </a:t>
            </a:r>
            <a:r>
              <a:rPr lang="en-US" dirty="0">
                <a:solidFill>
                  <a:srgbClr val="0070C0"/>
                </a:solidFill>
                <a:hlinkClick r:id="rId2"/>
              </a:rPr>
              <a:t>shemberger-vr@gorodperm.ru</a:t>
            </a:r>
            <a:endParaRPr lang="ru-RU" dirty="0">
              <a:solidFill>
                <a:srgbClr val="0070C0"/>
              </a:solidFill>
            </a:endParaRPr>
          </a:p>
          <a:p>
            <a:pPr algn="ctr">
              <a:spcAft>
                <a:spcPts val="600"/>
              </a:spcAft>
            </a:pPr>
            <a:endParaRPr lang="ru-RU" dirty="0" smtClean="0">
              <a:solidFill>
                <a:srgbClr val="0070C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rgbClr val="0070C0"/>
                </a:solidFill>
              </a:rPr>
              <a:t>Брылёв </a:t>
            </a:r>
            <a:r>
              <a:rPr lang="ru-RU" dirty="0">
                <a:solidFill>
                  <a:srgbClr val="0070C0"/>
                </a:solidFill>
              </a:rPr>
              <a:t>Максим Сергеевич</a:t>
            </a:r>
          </a:p>
          <a:p>
            <a:pPr algn="ctr">
              <a:spcAft>
                <a:spcPts val="600"/>
              </a:spcAft>
            </a:pPr>
            <a:r>
              <a:rPr lang="ru-RU" dirty="0">
                <a:solidFill>
                  <a:srgbClr val="0070C0"/>
                </a:solidFill>
              </a:rPr>
              <a:t>212 63 19, 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brylev-ms@gorodperm.ru</a:t>
            </a:r>
            <a:endParaRPr lang="ru-RU" dirty="0">
              <a:solidFill>
                <a:srgbClr val="0070C0"/>
              </a:solidFill>
            </a:endParaRPr>
          </a:p>
          <a:p>
            <a:pPr algn="ctr">
              <a:spcAft>
                <a:spcPts val="600"/>
              </a:spcAft>
            </a:pPr>
            <a:endParaRPr lang="ru-RU" b="1" dirty="0" smtClean="0">
              <a:solidFill>
                <a:srgbClr val="0070C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Черкасова Наталья Александровна</a:t>
            </a:r>
            <a:endParaRPr lang="ru-RU" dirty="0">
              <a:solidFill>
                <a:srgbClr val="0070C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0070C0"/>
                </a:solidFill>
              </a:rPr>
              <a:t>    </a:t>
            </a:r>
            <a:r>
              <a:rPr lang="ru-RU" dirty="0">
                <a:solidFill>
                  <a:srgbClr val="0070C0"/>
                </a:solidFill>
              </a:rPr>
              <a:t>217 </a:t>
            </a:r>
            <a:r>
              <a:rPr lang="ru-RU" dirty="0" smtClean="0">
                <a:solidFill>
                  <a:srgbClr val="0070C0"/>
                </a:solidFill>
              </a:rPr>
              <a:t>33 42, </a:t>
            </a:r>
            <a:r>
              <a:rPr lang="en-US" dirty="0" smtClean="0">
                <a:solidFill>
                  <a:srgbClr val="0070C0"/>
                </a:solidFill>
                <a:hlinkClick r:id="rId4"/>
              </a:rPr>
              <a:t>cherkasova-na@gorodperm.ru</a:t>
            </a:r>
            <a:endParaRPr lang="ru-RU" dirty="0" smtClean="0">
              <a:solidFill>
                <a:srgbClr val="0070C0"/>
              </a:solidFill>
            </a:endParaRPr>
          </a:p>
          <a:p>
            <a:pPr algn="ctr">
              <a:spcAft>
                <a:spcPts val="600"/>
              </a:spcAft>
            </a:pPr>
            <a:endParaRPr lang="ru-RU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6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0827" y="32004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Регистрация на информационном портале «Управляем вместе»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0286" y="1640840"/>
            <a:ext cx="9012720" cy="4257572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 rot="18620138">
            <a:off x="2252496" y="2511982"/>
            <a:ext cx="971900" cy="65664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286015" y="3021817"/>
            <a:ext cx="3149624" cy="3595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+mn-lt"/>
              </a:rPr>
              <a:t>В адресной  строке используемого интернет-обозревателя (браузера) необходимо перейти на сайт информационного портала «Управляем Вместе» (</a:t>
            </a:r>
            <a:r>
              <a:rPr lang="en-US" sz="1600" dirty="0" smtClean="0">
                <a:latin typeface="+mn-lt"/>
              </a:rPr>
              <a:t>www.vmeste.permkrai.ru)</a:t>
            </a:r>
            <a:r>
              <a:rPr lang="ru-RU" sz="1600" dirty="0" smtClean="0">
                <a:latin typeface="+mn-lt"/>
              </a:rPr>
              <a:t>;</a:t>
            </a:r>
            <a:r>
              <a:rPr lang="en-US" sz="1600" dirty="0" smtClean="0">
                <a:latin typeface="+mn-lt"/>
              </a:rPr>
              <a:t/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/>
            </a:r>
            <a:br>
              <a:rPr lang="en-US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Для участия в Конкурсе необходимо зарегистрироваться на информационном портале, нажав клавишу «Войти»</a:t>
            </a:r>
            <a:br>
              <a:rPr lang="ru-RU" sz="1600" dirty="0" smtClean="0">
                <a:latin typeface="+mn-lt"/>
              </a:rPr>
            </a:b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7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http://enc.permculture.ru/getImage.do?object=1804435180&amp;original=1&amp;compatibl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enc.permculture.ru/getImage.do?object=1804435180&amp;original=1&amp;compatible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7725" y="2848950"/>
            <a:ext cx="8647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659198" y="4312232"/>
            <a:ext cx="5286455" cy="1520175"/>
          </a:xfrm>
        </p:spPr>
        <p:txBody>
          <a:bodyPr/>
          <a:lstStyle/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В открывшемся меню необходимо ввести регистрационные </a:t>
            </a:r>
            <a:r>
              <a:rPr lang="ru-RU" sz="1600" dirty="0">
                <a:solidFill>
                  <a:schemeClr val="tx1"/>
                </a:solidFill>
              </a:rPr>
              <a:t>данные в соответствующие поля </a:t>
            </a:r>
            <a:r>
              <a:rPr lang="ru-RU" sz="1600" dirty="0" smtClean="0">
                <a:solidFill>
                  <a:schemeClr val="tx1"/>
                </a:solidFill>
              </a:rPr>
              <a:t>информационного портала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*После заполнения всех полей нажать поле «ЗАРЕГИСТРИРОВАТЬСЯ»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93192" y="846745"/>
            <a:ext cx="6388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Регистрация на информационном портале «Управляем вместе»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r="11655" b="9612"/>
          <a:stretch/>
        </p:blipFill>
        <p:spPr>
          <a:xfrm>
            <a:off x="793664" y="1435153"/>
            <a:ext cx="3109656" cy="5311608"/>
          </a:xfrm>
          <a:prstGeom prst="rect">
            <a:avLst/>
          </a:prstGeom>
        </p:spPr>
      </p:pic>
      <p:sp>
        <p:nvSpPr>
          <p:cNvPr id="18" name="Стрелка вправо 17"/>
          <p:cNvSpPr/>
          <p:nvPr/>
        </p:nvSpPr>
        <p:spPr>
          <a:xfrm rot="14154009">
            <a:off x="6607172" y="3543419"/>
            <a:ext cx="614872" cy="48225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014" y="1677742"/>
            <a:ext cx="2918447" cy="180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http://enc.permculture.ru/getImage.do?object=1804435180&amp;original=1&amp;compatibl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enc.permculture.ru/getImage.do?object=1804435180&amp;original=1&amp;compatible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7725" y="2848950"/>
            <a:ext cx="8647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08893" y="4740706"/>
            <a:ext cx="6961823" cy="169822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 случае если Вы были зарегистрированы на портале «Управляем вместе» ранее, необходимо войти под своим логином и паролем.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93192" y="846745"/>
            <a:ext cx="6388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Вход в портал «Управляем вместе»</a:t>
            </a:r>
            <a:endParaRPr lang="ru-RU" sz="2000" dirty="0"/>
          </a:p>
        </p:txBody>
      </p:sp>
      <p:sp>
        <p:nvSpPr>
          <p:cNvPr id="18" name="Стрелка вправо 17"/>
          <p:cNvSpPr/>
          <p:nvPr/>
        </p:nvSpPr>
        <p:spPr>
          <a:xfrm rot="20775571">
            <a:off x="979135" y="3265399"/>
            <a:ext cx="614872" cy="48225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54" y="1778742"/>
            <a:ext cx="4018928" cy="3092662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5581816" y="2930876"/>
            <a:ext cx="192189" cy="19830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581816" y="3318676"/>
            <a:ext cx="201536" cy="18784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7864886">
            <a:off x="6017273" y="4110314"/>
            <a:ext cx="306698" cy="23551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482" y="1985488"/>
            <a:ext cx="3209305" cy="288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2951444"/>
            <a:ext cx="9448800" cy="1938663"/>
          </a:xfrm>
          <a:prstGeom prst="rect">
            <a:avLst/>
          </a:prstGeom>
        </p:spPr>
      </p:pic>
      <p:sp>
        <p:nvSpPr>
          <p:cNvPr id="7" name="AutoShape 8" descr="http://enc.permculture.ru/getImage.do?object=1804435180&amp;original=1&amp;compatibl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enc.permculture.ru/getImage.do?object=1804435180&amp;original=1&amp;compatible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7725" y="2848950"/>
            <a:ext cx="8647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927236" y="910438"/>
            <a:ext cx="2935234" cy="2093858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Для подачи электронной заявки, после входа (регистрации) на портале «Управляем вместе», необходимо перейти в категорию 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u="sng" dirty="0" smtClean="0">
                <a:solidFill>
                  <a:schemeClr val="tx1"/>
                </a:solidFill>
                <a:latin typeface="+mn-lt"/>
              </a:rPr>
              <a:t>«Узнавай </a:t>
            </a:r>
            <a:br>
              <a:rPr lang="ru-RU" sz="1600" u="sng" dirty="0" smtClean="0">
                <a:solidFill>
                  <a:schemeClr val="tx1"/>
                </a:solidFill>
                <a:latin typeface="+mn-lt"/>
              </a:rPr>
            </a:br>
            <a:r>
              <a:rPr lang="ru-RU" sz="1200" u="sng" dirty="0" smtClean="0">
                <a:solidFill>
                  <a:schemeClr val="tx1"/>
                </a:solidFill>
                <a:latin typeface="+mn-lt"/>
              </a:rPr>
              <a:t>все об инфраструктуре Пермского края</a:t>
            </a:r>
            <a:r>
              <a:rPr lang="ru-RU" sz="1600" u="sng" dirty="0" smtClean="0">
                <a:solidFill>
                  <a:schemeClr val="tx1"/>
                </a:solidFill>
                <a:latin typeface="+mn-lt"/>
              </a:rPr>
              <a:t>!»</a:t>
            </a:r>
            <a:endParaRPr lang="ru-RU" sz="1600" u="sng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4141" y="3805881"/>
            <a:ext cx="1136821" cy="82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391830" y="910438"/>
            <a:ext cx="8003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Регистрация личного кабинета НКО </a:t>
            </a:r>
            <a:br>
              <a:rPr lang="ru-RU" sz="2000" dirty="0"/>
            </a:br>
            <a:r>
              <a:rPr lang="ru-RU" sz="2000" dirty="0"/>
              <a:t>на информационном портале «Управляем </a:t>
            </a:r>
            <a:r>
              <a:rPr lang="ru-RU" sz="2000" dirty="0" smtClean="0"/>
              <a:t>вместе</a:t>
            </a:r>
            <a:r>
              <a:rPr lang="ru-RU" sz="2000" dirty="0"/>
              <a:t>»</a:t>
            </a:r>
          </a:p>
        </p:txBody>
      </p:sp>
      <p:sp>
        <p:nvSpPr>
          <p:cNvPr id="4" name="Стрелка вниз 3"/>
          <p:cNvSpPr/>
          <p:nvPr/>
        </p:nvSpPr>
        <p:spPr>
          <a:xfrm rot="3637830">
            <a:off x="6662308" y="2602540"/>
            <a:ext cx="833037" cy="8604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38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6365"/>
            <a:ext cx="12192000" cy="5005270"/>
          </a:xfrm>
          <a:prstGeom prst="rect">
            <a:avLst/>
          </a:prstGeom>
        </p:spPr>
      </p:pic>
      <p:sp>
        <p:nvSpPr>
          <p:cNvPr id="7" name="AutoShape 8" descr="http://enc.permculture.ru/getImage.do?object=1804435180&amp;original=1&amp;compatibl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enc.permculture.ru/getImage.do?object=1804435180&amp;original=1&amp;compatible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7725" y="2848950"/>
            <a:ext cx="8647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744275" y="5886158"/>
            <a:ext cx="2095812" cy="815814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Выбираем категорию 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«ГОРОД-ЭТО МЫ»</a:t>
            </a:r>
            <a:endParaRPr lang="ru-RU" sz="1600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92559" y="265609"/>
            <a:ext cx="8003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Регистрация личного кабинета НКО </a:t>
            </a:r>
            <a:br>
              <a:rPr lang="ru-RU" sz="2000" dirty="0"/>
            </a:br>
            <a:r>
              <a:rPr lang="ru-RU" sz="2000" dirty="0"/>
              <a:t>на информационном портале «Управляем </a:t>
            </a:r>
            <a:r>
              <a:rPr lang="ru-RU" sz="2000" dirty="0" smtClean="0"/>
              <a:t>вместе</a:t>
            </a:r>
            <a:r>
              <a:rPr lang="ru-RU" sz="2000" dirty="0"/>
              <a:t>»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8890136">
            <a:off x="4863761" y="5862766"/>
            <a:ext cx="614872" cy="32248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04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1880421"/>
            <a:ext cx="8849051" cy="2897525"/>
          </a:xfrm>
          <a:prstGeom prst="rect">
            <a:avLst/>
          </a:prstGeom>
        </p:spPr>
      </p:pic>
      <p:sp>
        <p:nvSpPr>
          <p:cNvPr id="7" name="AutoShape 8" descr="http://enc.permculture.ru/getImage.do?object=1804435180&amp;original=1&amp;compatibl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enc.permculture.ru/getImage.do?object=1804435180&amp;original=1&amp;compatible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7725" y="2848950"/>
            <a:ext cx="8647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309426" y="2930959"/>
            <a:ext cx="2525030" cy="3693974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Для подачи электронной заявки на Конкурс необходимо зарегистрировать личный кабинет НКО, нажав соответствующую клавишу 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заявка на личный кабинет подается на каждый новый конкурс повторно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9200622" y="3077417"/>
            <a:ext cx="589919" cy="50353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47726" y="619144"/>
            <a:ext cx="8647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Регистрация личного кабинета НКО </a:t>
            </a:r>
            <a:br>
              <a:rPr lang="ru-RU" sz="2000" dirty="0"/>
            </a:br>
            <a:r>
              <a:rPr lang="ru-RU" sz="2000" dirty="0"/>
              <a:t>на информационном портале «Управляем </a:t>
            </a:r>
            <a:r>
              <a:rPr lang="ru-RU" sz="2000" dirty="0" smtClean="0"/>
              <a:t>вместе</a:t>
            </a:r>
            <a:r>
              <a:rPr lang="ru-RU" sz="20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3048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828675"/>
            <a:ext cx="6151632" cy="5841925"/>
          </a:xfrm>
          <a:prstGeom prst="rect">
            <a:avLst/>
          </a:prstGeom>
        </p:spPr>
      </p:pic>
      <p:sp>
        <p:nvSpPr>
          <p:cNvPr id="7" name="AutoShape 8" descr="http://enc.permculture.ru/getImage.do?object=1804435180&amp;original=1&amp;compatibl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enc.permculture.ru/getImage.do?object=1804435180&amp;original=1&amp;compatible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7725" y="2848950"/>
            <a:ext cx="8647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90836" y="2853759"/>
            <a:ext cx="4842633" cy="3697978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Необходимо ввести соответствующие данные организации и нажать «Подтвердить».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>После необходимо загрузить скан всех страниц устава организации и актуальный (действующий) протокол о назначении руководителя. Нажать кнопку «Отправить».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Допускается загрузка архива и документа в формате </a:t>
            </a:r>
            <a:r>
              <a:rPr lang="en-US" sz="1600" dirty="0" smtClean="0">
                <a:latin typeface="+mn-lt"/>
              </a:rPr>
              <a:t>.PDF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 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После отправки заявки на регистрацию личного кабинета НКО у специалистов администрации города Перми есть </a:t>
            </a:r>
            <a:r>
              <a:rPr lang="ru-RU" sz="1600" b="1" u="sng" dirty="0" smtClean="0">
                <a:solidFill>
                  <a:srgbClr val="FF0000"/>
                </a:solidFill>
                <a:latin typeface="+mn-lt"/>
              </a:rPr>
              <a:t>3 рабочих дня 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на обработку Вашей заявки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>
                <a:solidFill>
                  <a:srgbClr val="0070C0"/>
                </a:solidFill>
                <a:latin typeface="+mn-lt"/>
              </a:rPr>
              <a:t/>
            </a:r>
            <a:br>
              <a:rPr lang="ru-RU" sz="1600" dirty="0">
                <a:solidFill>
                  <a:srgbClr val="0070C0"/>
                </a:solidFill>
                <a:latin typeface="+mn-lt"/>
              </a:rPr>
            </a:b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*Отправив заявку на регистрацию личного кабинета НКО, вы не подали заявку на участие в городском конкурсе социально значимых проектов «Город – это мы»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92559" y="4405212"/>
            <a:ext cx="160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Устав НКО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66600" y="5276692"/>
            <a:ext cx="22190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Протокол о назначении руководителя НКО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(доверенность)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8566199">
            <a:off x="6206827" y="5916420"/>
            <a:ext cx="614872" cy="35745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92559" y="7937"/>
            <a:ext cx="8003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Регистрация личного кабинета НКО </a:t>
            </a:r>
            <a:br>
              <a:rPr lang="ru-RU" sz="2000" dirty="0"/>
            </a:br>
            <a:r>
              <a:rPr lang="ru-RU" sz="2000" dirty="0"/>
              <a:t>на информационном портале «Управляем </a:t>
            </a:r>
            <a:r>
              <a:rPr lang="ru-RU" sz="2000" dirty="0" smtClean="0"/>
              <a:t>вместе</a:t>
            </a:r>
            <a:r>
              <a:rPr lang="ru-RU" sz="2000" dirty="0"/>
              <a:t>»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0372715">
            <a:off x="6304981" y="3666529"/>
            <a:ext cx="565439" cy="36453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941485"/>
            <a:ext cx="9398461" cy="3256591"/>
          </a:xfrm>
          <a:prstGeom prst="rect">
            <a:avLst/>
          </a:prstGeom>
        </p:spPr>
      </p:pic>
      <p:sp>
        <p:nvSpPr>
          <p:cNvPr id="7" name="AutoShape 8" descr="http://enc.permculture.ru/getImage.do?object=1804435180&amp;original=1&amp;compatibl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enc.permculture.ru/getImage.do?object=1804435180&amp;original=1&amp;compatible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7725" y="2848950"/>
            <a:ext cx="8647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76725" y="762718"/>
            <a:ext cx="8003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Регистрация личного кабинета НКО </a:t>
            </a:r>
            <a:br>
              <a:rPr lang="ru-RU" sz="2000" dirty="0"/>
            </a:br>
            <a:r>
              <a:rPr lang="ru-RU" sz="2000" dirty="0"/>
              <a:t>на информационном портале «Управляем </a:t>
            </a:r>
            <a:r>
              <a:rPr lang="ru-RU" sz="2000" dirty="0" smtClean="0"/>
              <a:t>вместе</a:t>
            </a:r>
            <a:r>
              <a:rPr lang="ru-RU" sz="2000" dirty="0"/>
              <a:t>»</a:t>
            </a: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7738773" y="3904964"/>
            <a:ext cx="4058127" cy="2299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После регистрации (обработки) личного кабинета СО НКО Вы сможете заявить проект на Конкурс, нажав соответствующее поле</a:t>
            </a:r>
          </a:p>
          <a:p>
            <a:pPr algn="l"/>
            <a:r>
              <a:rPr lang="en-US" sz="16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sz="1600" dirty="0" smtClean="0">
                <a:solidFill>
                  <a:srgbClr val="0070C0"/>
                </a:solidFill>
                <a:latin typeface="+mn-lt"/>
              </a:rPr>
            </a:br>
            <a:endParaRPr lang="ru-RU" sz="1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9658344">
            <a:off x="9396318" y="3201071"/>
            <a:ext cx="743038" cy="42128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6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1162</TotalTime>
  <Words>491</Words>
  <Application>Microsoft Office PowerPoint</Application>
  <PresentationFormat>Широкоэкранный</PresentationFormat>
  <Paragraphs>81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Trebuchet MS</vt:lpstr>
      <vt:lpstr>Office Theme</vt:lpstr>
      <vt:lpstr>Инструкция по подаче электронной заявки  на портале «Управляем вместе» для участия в XXVI городском конкурсе «Город-это мы»  в 2024 году</vt:lpstr>
      <vt:lpstr>Регистрация на информационном портале «Управляем вместе»</vt:lpstr>
      <vt:lpstr>В открывшемся меню необходимо ввести регистрационные данные в соответствующие поля информационного портала  *После заполнения всех полей нажать поле «ЗАРЕГИСТРИРОВАТЬСЯ»</vt:lpstr>
      <vt:lpstr>В случае если Вы были зарегистрированы на портале «Управляем вместе» ранее, необходимо войти под своим логином и паролем.   </vt:lpstr>
      <vt:lpstr> Для подачи электронной заявки, после входа (регистрации) на портале «Управляем вместе», необходимо перейти в категорию   «Узнавай  все об инфраструктуре Пермского края!»</vt:lpstr>
      <vt:lpstr> Выбираем категорию  «ГОРОД-ЭТО МЫ»</vt:lpstr>
      <vt:lpstr>Для подачи электронной заявки на Конкурс необходимо зарегистрировать личный кабинет НКО, нажав соответствующую клавишу    заявка на личный кабинет подается на каждый новый конкурс повторно </vt:lpstr>
      <vt:lpstr>Необходимо ввести соответствующие данные организации и нажать «Подтвердить».  После необходимо загрузить скан всех страниц устава организации и актуальный (действующий) протокол о назначении руководителя. Нажать кнопку «Отправить».  Допускается загрузка архива и документа в формате .PDF    После отправки заявки на регистрацию личного кабинета НКО у специалистов администрации города Перми есть 3 рабочих дня на обработку Вашей заявки    *Отправив заявку на регистрацию личного кабинета НКО, вы не подали заявку на участие в городском конкурсе социально значимых проектов «Город – это мы»</vt:lpstr>
      <vt:lpstr>Презентация PowerPoint</vt:lpstr>
      <vt:lpstr>Общие сведения о проекте   В отрывшемся меню необходимо заполнить все поля (сведения) и данные по Вашему социальному проекту   При выборе определенного поля открываются дополнительные поля с выбором «Номинаций» и «Место реализации проекта на территории города Перми»</vt:lpstr>
      <vt:lpstr>«Сроки реализации проекта»  Срок реализации определяется путем нажатий на дату начала и нажатия на дату окончания проекта во всплывающем календаре.   </vt:lpstr>
      <vt:lpstr>«Стоимость социального проекта»    При вводе поля «Объем субсидии, запрашиваемой из бюджета города Перми» и поля «Объем привлеченных средств», поле «Общий бюджет» заполняется автоматически.  Копейки указываются через знак « . » (точка)</vt:lpstr>
      <vt:lpstr>Сведения об организации  В отрывшемся меню необходимо заполнить все поля (сведения) и данные по Вашей организации (СО НКО), обратите внимание на полное наименование организации</vt:lpstr>
      <vt:lpstr>  </vt:lpstr>
      <vt:lpstr>  </vt:lpstr>
      <vt:lpstr>  Посмотреть поданные проекты или продолжить заполнение заявки из черновика Вы можете в личном кабинете  Заявка во вкладке «Черновики» будет отображаться со статусом «ЧЕРНОВИК»  Продолжить ее заполнение Вы можете нажав поле «Продолжить»</vt:lpstr>
      <vt:lpstr>При подаче заявки на предварительную проверку и последующем ее отклонении проверяющим, на указанную при регистрации личного кабинета электронную почту придет письмо с оповещением нового статуса  В случае если Вы не отредактируете заявку или не отправите ее повторно, данная заявка считается непринятой для участия в Конкурсе  Для удобства проверяющий описывает причину по которой был отклонена заявка.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по подаче электронной заявки  на портале «Управляем вместе» для участия в городском конкурсе «Город-это мы»  в 2021 году</dc:title>
  <dc:creator>Попова Екатерина Владимировна</dc:creator>
  <cp:lastModifiedBy>Шембергер Владислав Рафисович</cp:lastModifiedBy>
  <cp:revision>63</cp:revision>
  <cp:lastPrinted>2022-12-23T04:58:54Z</cp:lastPrinted>
  <dcterms:created xsi:type="dcterms:W3CDTF">2021-01-22T12:23:29Z</dcterms:created>
  <dcterms:modified xsi:type="dcterms:W3CDTF">2023-12-26T10:50:05Z</dcterms:modified>
</cp:coreProperties>
</file>